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4"/>
  </p:normalViewPr>
  <p:slideViewPr>
    <p:cSldViewPr snapToGrid="0">
      <p:cViewPr varScale="1">
        <p:scale>
          <a:sx n="111" d="100"/>
          <a:sy n="111" d="100"/>
        </p:scale>
        <p:origin x="632" y="200"/>
      </p:cViewPr>
      <p:guideLst>
        <p:guide orient="horz" pos="93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399" cy="308609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799" cy="458785"/>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ERFgorcRCJY&amp;feature=emb_rel_pause"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vimeo.com/122959827"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This PowerPoint aims to provide you with a visual guide on how to deliver activities using Little Inventors.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88" name="Google Shape;88;p1: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2: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12:notes"/>
          <p:cNvSpPr txBox="1">
            <a:spLocks noGrp="1"/>
          </p:cNvSpPr>
          <p:nvPr>
            <p:ph type="body" idx="1"/>
          </p:nvPr>
        </p:nvSpPr>
        <p:spPr>
          <a:xfrm>
            <a:off x="685800" y="4400550"/>
            <a:ext cx="5486399" cy="36005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65" name="Google Shape;165;p12: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73" name="Google Shape;173;p13:notes"/>
          <p:cNvSpPr txBox="1">
            <a:spLocks noGrp="1"/>
          </p:cNvSpPr>
          <p:nvPr>
            <p:ph type="sldNum" idx="12"/>
          </p:nvPr>
        </p:nvSpPr>
        <p:spPr>
          <a:xfrm>
            <a:off x="3884612" y="8685213"/>
            <a:ext cx="2971799"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4: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4: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Imagine having to explain your invention to someone who knows nothing about it, how would you go about it? </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It can be really helpful to think about things in steps. Thinking of these questions will help you come up with a better invention. </a:t>
            </a:r>
            <a:endParaRPr/>
          </a:p>
          <a:p>
            <a:pPr marL="0" marR="0" lvl="0" indent="0" algn="l" rtl="0">
              <a:lnSpc>
                <a:spcPct val="100000"/>
              </a:lnSpc>
              <a:spcBef>
                <a:spcPts val="0"/>
              </a:spcBef>
              <a:spcAft>
                <a:spcPts val="0"/>
              </a:spcAft>
              <a:buClr>
                <a:schemeClr val="dk1"/>
              </a:buClr>
              <a:buSzPts val="1400"/>
              <a:buFont typeface="Arial"/>
              <a:buNone/>
            </a:pPr>
            <a:r>
              <a:rPr lang="en-US" sz="1200" b="0" i="0" u="none" strike="noStrike" cap="none">
                <a:solidFill>
                  <a:schemeClr val="dk1"/>
                </a:solidFill>
                <a:latin typeface="Calibri"/>
                <a:ea typeface="Calibri"/>
                <a:cs typeface="Calibri"/>
                <a:sym typeface="Calibri"/>
              </a:rPr>
              <a:t>Break down who the invention is for, what it does, how it’s made. </a:t>
            </a:r>
            <a:endParaRPr/>
          </a:p>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r>
              <a:rPr lang="en-US" sz="1200" b="0" i="0" u="none" strike="noStrike" cap="none">
                <a:solidFill>
                  <a:schemeClr val="dk1"/>
                </a:solidFill>
                <a:latin typeface="Calibri"/>
                <a:ea typeface="Calibri"/>
                <a:cs typeface="Calibri"/>
                <a:sym typeface="Calibri"/>
              </a:rPr>
              <a:t>You can also start thinking about what you expect will happen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81" name="Google Shape;181;p14: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5: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5: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endParaRPr/>
          </a:p>
        </p:txBody>
      </p:sp>
      <p:sp>
        <p:nvSpPr>
          <p:cNvPr id="189" name="Google Shape;189;p15: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25cba06bfa_4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125cba06bfa_4_5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There are a range of activities for you to use to warm up your inventing skills and to help you gather great ideas for invention. </a:t>
            </a:r>
            <a:endParaRPr/>
          </a:p>
        </p:txBody>
      </p:sp>
      <p:sp>
        <p:nvSpPr>
          <p:cNvPr id="197" name="Google Shape;197;g125cba06bfa_4_50:notes"/>
          <p:cNvSpPr txBox="1">
            <a:spLocks noGrp="1"/>
          </p:cNvSpPr>
          <p:nvPr>
            <p:ph type="sldNum" idx="12"/>
          </p:nvPr>
        </p:nvSpPr>
        <p:spPr>
          <a:xfrm>
            <a:off x="3884612"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14</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25cba06bfa_4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125cba06bfa_4_6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205" name="Google Shape;205;g125cba06bfa_4_61: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6: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6: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a:t>After the mini activities students will have a chance to draw out their invention</a:t>
            </a:r>
            <a:r>
              <a:rPr lang="en-US" sz="1200" b="0" i="0" u="none" strike="noStrike" cap="none">
                <a:solidFill>
                  <a:schemeClr val="dk1"/>
                </a:solidFill>
                <a:latin typeface="Calibri"/>
                <a:ea typeface="Calibri"/>
                <a:cs typeface="Calibri"/>
                <a:sym typeface="Calibri"/>
              </a:rPr>
              <a:t>.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213" name="Google Shape;213;p16: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25cba06bfa_4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g125cba06bfa_4_6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224" name="Google Shape;224;g125cba06bfa_4_67: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bfea52a70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bfea52a70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300"/>
              <a:buFont typeface="Calibri"/>
              <a:buNone/>
            </a:pPr>
            <a:r>
              <a:rPr lang="en-US" sz="1400">
                <a:solidFill>
                  <a:srgbClr val="171717"/>
                </a:solidFill>
                <a:highlight>
                  <a:srgbClr val="FFFFFF"/>
                </a:highlight>
              </a:rPr>
              <a:t>Invented by Jessica, who thought that there must be a better way to light up a bike than an ordinary bike light.</a:t>
            </a:r>
            <a:endParaRPr sz="1400"/>
          </a:p>
        </p:txBody>
      </p:sp>
      <p:sp>
        <p:nvSpPr>
          <p:cNvPr id="232" name="Google Shape;232;gbfea52a70a_0_0: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bfea52a70a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gbfea52a70a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300"/>
              <a:buFont typeface="Calibri"/>
              <a:buNone/>
            </a:pPr>
            <a:r>
              <a:rPr lang="en-US" sz="1500" i="1">
                <a:solidFill>
                  <a:srgbClr val="171717"/>
                </a:solidFill>
                <a:highlight>
                  <a:srgbClr val="FFFFFF"/>
                </a:highlight>
              </a:rPr>
              <a:t>The sweet hat looks ordinary but actually it has a flap at the top and it's filled with sweets. You can just pretend you're scratching your head but you're eating really. PERFECT for boring classes. - hackney</a:t>
            </a:r>
            <a:endParaRPr sz="1500" i="1">
              <a:solidFill>
                <a:srgbClr val="171717"/>
              </a:solidFill>
              <a:highlight>
                <a:srgbClr val="FFFFFF"/>
              </a:highlight>
            </a:endParaRPr>
          </a:p>
          <a:p>
            <a:pPr marL="0" marR="0" lvl="0" indent="0" algn="l" rtl="0">
              <a:spcBef>
                <a:spcPts val="0"/>
              </a:spcBef>
              <a:spcAft>
                <a:spcPts val="0"/>
              </a:spcAft>
              <a:buClr>
                <a:schemeClr val="dk1"/>
              </a:buClr>
              <a:buSzPts val="300"/>
              <a:buFont typeface="Calibri"/>
              <a:buNone/>
            </a:pPr>
            <a:endParaRPr sz="1500" i="1">
              <a:solidFill>
                <a:srgbClr val="171717"/>
              </a:solidFill>
              <a:highlight>
                <a:srgbClr val="FFFFFF"/>
              </a:highlight>
            </a:endParaRPr>
          </a:p>
        </p:txBody>
      </p:sp>
      <p:sp>
        <p:nvSpPr>
          <p:cNvPr id="242" name="Google Shape;242;gbfea52a70a_0_15: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399"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Introduce the challenge to your students</a:t>
            </a: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bfea52a70a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gbfea52a70a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300"/>
              <a:buFont typeface="Calibri"/>
              <a:buNone/>
            </a:pPr>
            <a:r>
              <a:rPr lang="en-US" sz="1400">
                <a:solidFill>
                  <a:srgbClr val="171717"/>
                </a:solidFill>
                <a:highlight>
                  <a:srgbClr val="FFFFFF"/>
                </a:highlight>
              </a:rPr>
              <a:t>Invented by Millie, for making car journeys more fun</a:t>
            </a:r>
            <a:endParaRPr sz="1400">
              <a:solidFill>
                <a:srgbClr val="171717"/>
              </a:solidFill>
              <a:highlight>
                <a:srgbClr val="FFFFFF"/>
              </a:highlight>
            </a:endParaRPr>
          </a:p>
          <a:p>
            <a:pPr marL="0" marR="0" lvl="0" indent="0" algn="l" rtl="0">
              <a:spcBef>
                <a:spcPts val="0"/>
              </a:spcBef>
              <a:spcAft>
                <a:spcPts val="0"/>
              </a:spcAft>
              <a:buClr>
                <a:schemeClr val="dk1"/>
              </a:buClr>
              <a:buSzPts val="300"/>
              <a:buFont typeface="Calibri"/>
              <a:buNone/>
            </a:pPr>
            <a:endParaRPr sz="1400">
              <a:solidFill>
                <a:srgbClr val="171717"/>
              </a:solidFill>
              <a:highlight>
                <a:srgbClr val="FFFFFF"/>
              </a:highlight>
            </a:endParaRPr>
          </a:p>
        </p:txBody>
      </p:sp>
      <p:sp>
        <p:nvSpPr>
          <p:cNvPr id="252" name="Google Shape;252;gbfea52a70a_0_23: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20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7: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7: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Use these questions and others to enable students to reflect on their invention ideas. </a:t>
            </a:r>
            <a:endParaRPr/>
          </a:p>
        </p:txBody>
      </p:sp>
      <p:sp>
        <p:nvSpPr>
          <p:cNvPr id="262" name="Google Shape;262;p17: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8: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8: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a:t>Within the online resource pack there are resources to help you create your own inventions showcase!</a:t>
            </a:r>
            <a:endParaRPr/>
          </a:p>
        </p:txBody>
      </p:sp>
      <p:sp>
        <p:nvSpPr>
          <p:cNvPr id="271" name="Google Shape;271;p18: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9: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9: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281" name="Google Shape;281;p19: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a:spLocks noGrp="1" noRot="1" noChangeAspect="1"/>
          </p:cNvSpPr>
          <p:nvPr>
            <p:ph type="sldImg" idx="2"/>
          </p:nvPr>
        </p:nvSpPr>
        <p:spPr>
          <a:xfrm>
            <a:off x="685800" y="1143000"/>
            <a:ext cx="5486399" cy="308609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a:t>
            </a:r>
            <a:r>
              <a:rPr lang="en-US"/>
              <a:t>school</a:t>
            </a:r>
            <a:r>
              <a:rPr lang="en-US" sz="1200" b="0" i="0" u="none" strike="noStrike" cap="none">
                <a:solidFill>
                  <a:schemeClr val="dk1"/>
                </a:solidFill>
                <a:latin typeface="Calibri"/>
                <a:ea typeface="Calibri"/>
                <a:cs typeface="Calibri"/>
                <a:sym typeface="Calibri"/>
              </a:rPr>
              <a:t>. </a:t>
            </a:r>
            <a:r>
              <a:rPr lang="en-US" sz="1200" b="0" i="0" u="sng" strike="noStrike" cap="none">
                <a:solidFill>
                  <a:schemeClr val="hlink"/>
                </a:solidFill>
                <a:latin typeface="Calibri"/>
                <a:ea typeface="Calibri"/>
                <a:cs typeface="Calibri"/>
                <a:sym typeface="Calibri"/>
                <a:hlinkClick r:id="rId3"/>
              </a:rPr>
              <a:t>https://www.youtube.com/watch?v=ERFgorcRCJY&amp;feature=emb_rel_pause</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a:p>
          <a:p>
            <a:pPr marL="0" marR="0" lvl="0" indent="0" algn="l" rtl="0">
              <a:lnSpc>
                <a:spcPct val="100000"/>
              </a:lnSpc>
              <a:spcBef>
                <a:spcPts val="0"/>
              </a:spcBef>
              <a:spcAft>
                <a:spcPts val="0"/>
              </a:spcAft>
              <a:buClr>
                <a:schemeClr val="dk1"/>
              </a:buClr>
              <a:buSzPts val="1400"/>
              <a:buFont typeface="Calibri"/>
              <a:buNone/>
            </a:pPr>
            <a:r>
              <a:rPr lang="en-US"/>
              <a:t>Additional documentary about Dominic’s work inspiring invention - </a:t>
            </a:r>
            <a:r>
              <a:rPr lang="en-US" u="sng">
                <a:solidFill>
                  <a:schemeClr val="hlink"/>
                </a:solidFill>
                <a:hlinkClick r:id="rId4"/>
              </a:rPr>
              <a:t>https://vimeo.com/122959827</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05" name="Google Shape;105;p3: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endParaRPr/>
          </a:p>
        </p:txBody>
      </p:sp>
      <p:sp>
        <p:nvSpPr>
          <p:cNvPr id="115" name="Google Shape;115;p4: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a:spLocks noGrp="1" noRot="1" noChangeAspect="1"/>
          </p:cNvSpPr>
          <p:nvPr>
            <p:ph type="sldImg" idx="2"/>
          </p:nvPr>
        </p:nvSpPr>
        <p:spPr>
          <a:xfrm>
            <a:off x="685800" y="1143000"/>
            <a:ext cx="5486399" cy="308609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endParaRPr/>
          </a:p>
        </p:txBody>
      </p:sp>
      <p:sp>
        <p:nvSpPr>
          <p:cNvPr id="124" name="Google Shape;124;p5: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6:notes"/>
          <p:cNvSpPr>
            <a:spLocks noGrp="1" noRot="1" noChangeAspect="1"/>
          </p:cNvSpPr>
          <p:nvPr>
            <p:ph type="sldImg" idx="2"/>
          </p:nvPr>
        </p:nvSpPr>
        <p:spPr>
          <a:xfrm>
            <a:off x="685800" y="1143000"/>
            <a:ext cx="5486399" cy="308609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a:t>There are lots of problems out there just waiting for a bit of invention magic. </a:t>
            </a:r>
            <a:r>
              <a:rPr lang="en-US" sz="1200" b="0" i="0" u="none" strike="noStrike" cap="none">
                <a:solidFill>
                  <a:schemeClr val="dk1"/>
                </a:solidFill>
                <a:latin typeface="Calibri"/>
                <a:ea typeface="Calibri"/>
                <a:cs typeface="Calibri"/>
                <a:sym typeface="Calibri"/>
              </a:rPr>
              <a:t>So here’s your chance to become an inventor yourself – soon you are going to go around school collecting ideas of things that could do with some i</a:t>
            </a:r>
            <a:r>
              <a:rPr lang="en-US"/>
              <a:t>mprovement. The next few slides will give you some great ideas of how to get started with your inventing.</a:t>
            </a:r>
            <a:endParaRPr/>
          </a:p>
          <a:p>
            <a:pPr marL="0" marR="0" lvl="0" indent="0" algn="l" rtl="0">
              <a:lnSpc>
                <a:spcPct val="100000"/>
              </a:lnSpc>
              <a:spcBef>
                <a:spcPts val="0"/>
              </a:spcBef>
              <a:spcAft>
                <a:spcPts val="0"/>
              </a:spcAft>
              <a:buClr>
                <a:schemeClr val="dk1"/>
              </a:buClr>
              <a:buSzPts val="1400"/>
              <a:buFont typeface="Calibri"/>
              <a:buNone/>
            </a:pPr>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132" name="Google Shape;132;p6: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9: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9: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40" name="Google Shape;140;p9: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10:notes"/>
          <p:cNvSpPr txBox="1">
            <a:spLocks noGrp="1"/>
          </p:cNvSpPr>
          <p:nvPr>
            <p:ph type="body" idx="1"/>
          </p:nvPr>
        </p:nvSpPr>
        <p:spPr>
          <a:xfrm>
            <a:off x="685800" y="4400550"/>
            <a:ext cx="5486399" cy="36005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This idea might lead to another idea, inspire someone else, or simply get out of your brain to make room for more!</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49" name="Google Shape;149;p10: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1:notes"/>
          <p:cNvSpPr>
            <a:spLocks noGrp="1" noRot="1" noChangeAspect="1"/>
          </p:cNvSpPr>
          <p:nvPr>
            <p:ph type="sldImg" idx="2"/>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p11:notes"/>
          <p:cNvSpPr txBox="1">
            <a:spLocks noGrp="1"/>
          </p:cNvSpPr>
          <p:nvPr>
            <p:ph type="body" idx="1"/>
          </p:nvPr>
        </p:nvSpPr>
        <p:spPr>
          <a:xfrm>
            <a:off x="685800" y="4400550"/>
            <a:ext cx="5486399" cy="36005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You don’t need to figure out how to change the world - thinking about small problems or challenges can be just as useful!</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What do you find tricky around school? Is there a simple way to change that?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57" name="Google Shape;157;p11: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17" name="Google Shape;17;p2"/>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2800"/>
              <a:buFont typeface="Arial"/>
              <a:buNone/>
              <a:defRPr sz="2400" b="0" i="0" u="none" strike="noStrike" cap="none">
                <a:solidFill>
                  <a:schemeClr val="dk1"/>
                </a:solidFill>
                <a:latin typeface="Calibri"/>
                <a:ea typeface="Calibri"/>
                <a:cs typeface="Calibri"/>
                <a:sym typeface="Calibri"/>
              </a:defRPr>
            </a:lvl1pPr>
            <a:lvl2pPr marR="0" lvl="1" algn="ctr">
              <a:lnSpc>
                <a:spcPct val="90000"/>
              </a:lnSpc>
              <a:spcBef>
                <a:spcPts val="500"/>
              </a:spcBef>
              <a:spcAft>
                <a:spcPts val="0"/>
              </a:spcAft>
              <a:buClr>
                <a:schemeClr val="dk1"/>
              </a:buClr>
              <a:buSzPts val="2400"/>
              <a:buFont typeface="Arial"/>
              <a:buNone/>
              <a:defRPr sz="2000" b="0" i="0" u="none" strike="noStrike" cap="none">
                <a:solidFill>
                  <a:schemeClr val="dk1"/>
                </a:solidFill>
                <a:latin typeface="Calibri"/>
                <a:ea typeface="Calibri"/>
                <a:cs typeface="Calibri"/>
                <a:sym typeface="Calibri"/>
              </a:defRPr>
            </a:lvl2pPr>
            <a:lvl3pPr marR="0" lvl="2" algn="ctr">
              <a:lnSpc>
                <a:spcPct val="90000"/>
              </a:lnSpc>
              <a:spcBef>
                <a:spcPts val="500"/>
              </a:spcBef>
              <a:spcAft>
                <a:spcPts val="0"/>
              </a:spcAft>
              <a:buClr>
                <a:schemeClr val="dk1"/>
              </a:buClr>
              <a:buSzPts val="2000"/>
              <a:buFont typeface="Arial"/>
              <a:buNone/>
              <a:defRPr sz="1800" b="0" i="0" u="none" strike="noStrike" cap="none">
                <a:solidFill>
                  <a:schemeClr val="dk1"/>
                </a:solidFill>
                <a:latin typeface="Calibri"/>
                <a:ea typeface="Calibri"/>
                <a:cs typeface="Calibri"/>
                <a:sym typeface="Calibri"/>
              </a:defRPr>
            </a:lvl3pPr>
            <a:lvl4pPr marR="0" lvl="3"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4pPr>
            <a:lvl5pPr marR="0" lvl="4"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5pPr>
            <a:lvl6pPr marR="0" lvl="5"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6pPr>
            <a:lvl7pPr marR="0" lvl="6"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7pPr>
            <a:lvl8pPr marR="0" lvl="7"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8pPr>
            <a:lvl9pPr marR="0" lvl="8"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1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75" name="Google Shape;75;p11"/>
          <p:cNvSpPr txBox="1">
            <a:spLocks noGrp="1"/>
          </p:cNvSpPr>
          <p:nvPr>
            <p:ph type="body" idx="1"/>
          </p:nvPr>
        </p:nvSpPr>
        <p:spPr>
          <a:xfrm rot="5400000">
            <a:off x="3920330" y="-1256504"/>
            <a:ext cx="4351338" cy="10515599"/>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rot="5400000">
            <a:off x="7133430"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81" name="Google Shape;81;p12"/>
          <p:cNvSpPr txBox="1">
            <a:spLocks noGrp="1"/>
          </p:cNvSpPr>
          <p:nvPr>
            <p:ph type="body" idx="1"/>
          </p:nvPr>
        </p:nvSpPr>
        <p:spPr>
          <a:xfrm rot="5400000">
            <a:off x="1799430" y="-596105"/>
            <a:ext cx="5811838" cy="7734299"/>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1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p:nvPr/>
        </p:nvSpPr>
        <p:spPr>
          <a:xfrm>
            <a:off x="-110825" y="-76725"/>
            <a:ext cx="12425100" cy="11925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24" name="Google Shape;24;p3"/>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sp>
        <p:nvSpPr>
          <p:cNvPr id="29" name="Google Shape;29;p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0" name="Google Shape;30;p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34" name="Google Shape;34;p5"/>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rgbClr val="888888"/>
              </a:buClr>
              <a:buSzPts val="2800"/>
              <a:buFont typeface="Arial"/>
              <a:buNone/>
              <a:defRPr sz="2400" b="0" i="0" u="none" strike="noStrike" cap="none">
                <a:solidFill>
                  <a:srgbClr val="888888"/>
                </a:solidFill>
                <a:latin typeface="Calibri"/>
                <a:ea typeface="Calibri"/>
                <a:cs typeface="Calibri"/>
                <a:sym typeface="Calibri"/>
              </a:defRPr>
            </a:lvl1pPr>
            <a:lvl2pPr marL="914400" marR="0" lvl="1" indent="-228600" algn="l">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5" name="Google Shape;35;p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40" name="Google Shape;40;p6"/>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Google Shape;41;p6"/>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Google Shape;42;p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47" name="Google Shape;47;p7"/>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Google Shape;48;p7"/>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Google Shape;49;p7"/>
          <p:cNvSpPr txBox="1">
            <a:spLocks noGrp="1"/>
          </p:cNvSpPr>
          <p:nvPr>
            <p:ph type="body" idx="3"/>
          </p:nvPr>
        </p:nvSpPr>
        <p:spPr>
          <a:xfrm>
            <a:off x="6172200" y="1681163"/>
            <a:ext cx="5183186"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Google Shape;50;p7"/>
          <p:cNvSpPr txBox="1">
            <a:spLocks noGrp="1"/>
          </p:cNvSpPr>
          <p:nvPr>
            <p:ph type="body" idx="4"/>
          </p:nvPr>
        </p:nvSpPr>
        <p:spPr>
          <a:xfrm>
            <a:off x="6172200" y="2505075"/>
            <a:ext cx="5183186" cy="368458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56" name="Google Shape;56;p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8" name="Google Shape;58;p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839787" y="457200"/>
            <a:ext cx="3932237" cy="1600198"/>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61" name="Google Shape;61;p9"/>
          <p:cNvSpPr txBox="1">
            <a:spLocks noGrp="1"/>
          </p:cNvSpPr>
          <p:nvPr>
            <p:ph type="body" idx="1"/>
          </p:nvPr>
        </p:nvSpPr>
        <p:spPr>
          <a:xfrm>
            <a:off x="5183187" y="987425"/>
            <a:ext cx="6172199" cy="4873623"/>
          </a:xfrm>
          <a:prstGeom prst="rect">
            <a:avLst/>
          </a:prstGeom>
          <a:noFill/>
          <a:ln>
            <a:noFill/>
          </a:ln>
        </p:spPr>
        <p:txBody>
          <a:bodyPr spcFirstLastPara="1" wrap="square" lIns="91425" tIns="91425" rIns="91425" bIns="91425" anchor="t" anchorCtr="0">
            <a:noAutofit/>
          </a:bodyPr>
          <a:lstStyle>
            <a:lvl1pPr marL="457200" marR="0" lvl="0" indent="-431800" algn="l">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5" name="Google Shape;65;p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10"/>
          <p:cNvSpPr txBox="1">
            <a:spLocks noGrp="1"/>
          </p:cNvSpPr>
          <p:nvPr>
            <p:ph type="title"/>
          </p:nvPr>
        </p:nvSpPr>
        <p:spPr>
          <a:xfrm>
            <a:off x="839787" y="457200"/>
            <a:ext cx="3932237" cy="1600198"/>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68" name="Google Shape;68;p10"/>
          <p:cNvSpPr>
            <a:spLocks noGrp="1"/>
          </p:cNvSpPr>
          <p:nvPr>
            <p:ph type="pic" idx="2"/>
          </p:nvPr>
        </p:nvSpPr>
        <p:spPr>
          <a:xfrm>
            <a:off x="5183187" y="987425"/>
            <a:ext cx="6172199" cy="4873623"/>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100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littleinventors.org/ideas/light-up-balloon-bike/details"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3.jpg"/><Relationship Id="rId4" Type="http://schemas.openxmlformats.org/officeDocument/2006/relationships/image" Target="../media/image22.jpg"/></Relationships>
</file>

<file path=ppt/slides/_rels/slide19.xml.rels><?xml version="1.0" encoding="UTF-8" standalone="yes"?>
<Relationships xmlns="http://schemas.openxmlformats.org/package/2006/relationships"><Relationship Id="rId3" Type="http://schemas.openxmlformats.org/officeDocument/2006/relationships/hyperlink" Target="https://www.littleinventors.org/ideas/the-sweet-hat/details"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5.jpg"/><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s://www.littleinventors.org/ideas/bouncy-castle-car/details"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7.jpg"/><Relationship Id="rId4" Type="http://schemas.openxmlformats.org/officeDocument/2006/relationships/image" Target="../media/image26.jp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ERFgorcRCJY&amp;feature=emb_rel_paus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3"/>
          <p:cNvPicPr preferRelativeResize="0"/>
          <p:nvPr/>
        </p:nvPicPr>
        <p:blipFill>
          <a:blip r:embed="rId3">
            <a:alphaModFix/>
          </a:blip>
          <a:stretch>
            <a:fillRect/>
          </a:stretch>
        </p:blipFill>
        <p:spPr>
          <a:xfrm>
            <a:off x="-1" y="0"/>
            <a:ext cx="12192026" cy="6858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22" descr="page11.png"/>
          <p:cNvPicPr preferRelativeResize="0"/>
          <p:nvPr/>
        </p:nvPicPr>
        <p:blipFill rotWithShape="1">
          <a:blip r:embed="rId3">
            <a:alphaModFix/>
          </a:blip>
          <a:srcRect/>
          <a:stretch/>
        </p:blipFill>
        <p:spPr>
          <a:xfrm>
            <a:off x="2369250" y="2300074"/>
            <a:ext cx="7453500" cy="3969750"/>
          </a:xfrm>
          <a:prstGeom prst="rect">
            <a:avLst/>
          </a:prstGeom>
          <a:noFill/>
          <a:ln>
            <a:noFill/>
          </a:ln>
        </p:spPr>
      </p:pic>
      <p:pic>
        <p:nvPicPr>
          <p:cNvPr id="168" name="Google Shape;168;p22"/>
          <p:cNvPicPr preferRelativeResize="0"/>
          <p:nvPr/>
        </p:nvPicPr>
        <p:blipFill rotWithShape="1">
          <a:blip r:embed="rId4">
            <a:alphaModFix/>
          </a:blip>
          <a:srcRect/>
          <a:stretch/>
        </p:blipFill>
        <p:spPr>
          <a:xfrm>
            <a:off x="-810650" y="368462"/>
            <a:ext cx="7541273" cy="1313225"/>
          </a:xfrm>
          <a:prstGeom prst="rect">
            <a:avLst/>
          </a:prstGeom>
          <a:noFill/>
          <a:ln>
            <a:noFill/>
          </a:ln>
        </p:spPr>
      </p:pic>
      <p:sp>
        <p:nvSpPr>
          <p:cNvPr id="169" name="Google Shape;169;p22"/>
          <p:cNvSpPr txBox="1"/>
          <p:nvPr/>
        </p:nvSpPr>
        <p:spPr>
          <a:xfrm rot="-59958">
            <a:off x="567043" y="687720"/>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3: A fresh pair of eyes</a:t>
            </a:r>
            <a:endParaRPr sz="4000" b="1">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175" name="Google Shape;175;p23"/>
          <p:cNvPicPr preferRelativeResize="0"/>
          <p:nvPr/>
        </p:nvPicPr>
        <p:blipFill>
          <a:blip r:embed="rId3">
            <a:alphaModFix/>
          </a:blip>
          <a:stretch>
            <a:fillRect/>
          </a:stretch>
        </p:blipFill>
        <p:spPr>
          <a:xfrm>
            <a:off x="2612125" y="2041450"/>
            <a:ext cx="6238974" cy="4162976"/>
          </a:xfrm>
          <a:prstGeom prst="rect">
            <a:avLst/>
          </a:prstGeom>
          <a:noFill/>
          <a:ln>
            <a:noFill/>
          </a:ln>
        </p:spPr>
      </p:pic>
      <p:pic>
        <p:nvPicPr>
          <p:cNvPr id="176" name="Google Shape;176;p23"/>
          <p:cNvPicPr preferRelativeResize="0"/>
          <p:nvPr/>
        </p:nvPicPr>
        <p:blipFill rotWithShape="1">
          <a:blip r:embed="rId4">
            <a:alphaModFix/>
          </a:blip>
          <a:srcRect/>
          <a:stretch/>
        </p:blipFill>
        <p:spPr>
          <a:xfrm>
            <a:off x="-1529100" y="368462"/>
            <a:ext cx="7541273" cy="1313225"/>
          </a:xfrm>
          <a:prstGeom prst="rect">
            <a:avLst/>
          </a:prstGeom>
          <a:noFill/>
          <a:ln>
            <a:noFill/>
          </a:ln>
        </p:spPr>
      </p:pic>
      <p:sp>
        <p:nvSpPr>
          <p:cNvPr id="177" name="Google Shape;177;p23"/>
          <p:cNvSpPr txBox="1"/>
          <p:nvPr/>
        </p:nvSpPr>
        <p:spPr>
          <a:xfrm rot="-59958">
            <a:off x="567043" y="687720"/>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4: Work together</a:t>
            </a:r>
            <a:endParaRPr sz="4000" b="1">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183" name="Google Shape;183;p24" descr="page13.png"/>
          <p:cNvPicPr preferRelativeResize="0"/>
          <p:nvPr/>
        </p:nvPicPr>
        <p:blipFill rotWithShape="1">
          <a:blip r:embed="rId3">
            <a:alphaModFix/>
          </a:blip>
          <a:srcRect/>
          <a:stretch/>
        </p:blipFill>
        <p:spPr>
          <a:xfrm>
            <a:off x="3591000" y="2592075"/>
            <a:ext cx="5010000" cy="3335400"/>
          </a:xfrm>
          <a:prstGeom prst="rect">
            <a:avLst/>
          </a:prstGeom>
          <a:noFill/>
          <a:ln>
            <a:noFill/>
          </a:ln>
        </p:spPr>
      </p:pic>
      <p:pic>
        <p:nvPicPr>
          <p:cNvPr id="184" name="Google Shape;184;p24"/>
          <p:cNvPicPr preferRelativeResize="0"/>
          <p:nvPr/>
        </p:nvPicPr>
        <p:blipFill rotWithShape="1">
          <a:blip r:embed="rId4">
            <a:alphaModFix/>
          </a:blip>
          <a:srcRect/>
          <a:stretch/>
        </p:blipFill>
        <p:spPr>
          <a:xfrm>
            <a:off x="-1672800" y="368462"/>
            <a:ext cx="7541273" cy="1313225"/>
          </a:xfrm>
          <a:prstGeom prst="rect">
            <a:avLst/>
          </a:prstGeom>
          <a:noFill/>
          <a:ln>
            <a:noFill/>
          </a:ln>
        </p:spPr>
      </p:pic>
      <p:sp>
        <p:nvSpPr>
          <p:cNvPr id="185" name="Google Shape;185;p24"/>
          <p:cNvSpPr txBox="1"/>
          <p:nvPr/>
        </p:nvSpPr>
        <p:spPr>
          <a:xfrm rot="-59852">
            <a:off x="565174" y="696890"/>
            <a:ext cx="4635403" cy="62379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5: Break it down</a:t>
            </a:r>
            <a:endParaRPr sz="4000" b="1">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p25" descr="tip6.png"/>
          <p:cNvPicPr preferRelativeResize="0"/>
          <p:nvPr/>
        </p:nvPicPr>
        <p:blipFill rotWithShape="1">
          <a:blip r:embed="rId3">
            <a:alphaModFix/>
          </a:blip>
          <a:srcRect/>
          <a:stretch/>
        </p:blipFill>
        <p:spPr>
          <a:xfrm>
            <a:off x="2889249" y="2051175"/>
            <a:ext cx="6184151" cy="4569926"/>
          </a:xfrm>
          <a:prstGeom prst="rect">
            <a:avLst/>
          </a:prstGeom>
          <a:noFill/>
          <a:ln>
            <a:noFill/>
          </a:ln>
        </p:spPr>
      </p:pic>
      <p:pic>
        <p:nvPicPr>
          <p:cNvPr id="192" name="Google Shape;192;p25"/>
          <p:cNvPicPr preferRelativeResize="0"/>
          <p:nvPr/>
        </p:nvPicPr>
        <p:blipFill rotWithShape="1">
          <a:blip r:embed="rId4">
            <a:alphaModFix/>
          </a:blip>
          <a:srcRect/>
          <a:stretch/>
        </p:blipFill>
        <p:spPr>
          <a:xfrm>
            <a:off x="-947825" y="368462"/>
            <a:ext cx="7541273" cy="1313225"/>
          </a:xfrm>
          <a:prstGeom prst="rect">
            <a:avLst/>
          </a:prstGeom>
          <a:noFill/>
          <a:ln>
            <a:noFill/>
          </a:ln>
        </p:spPr>
      </p:pic>
      <p:sp>
        <p:nvSpPr>
          <p:cNvPr id="193" name="Google Shape;193;p25"/>
          <p:cNvSpPr txBox="1"/>
          <p:nvPr/>
        </p:nvSpPr>
        <p:spPr>
          <a:xfrm rot="-60016">
            <a:off x="566282" y="686531"/>
            <a:ext cx="5808585" cy="76212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6: Reach for the stars!</a:t>
            </a:r>
            <a:endParaRPr sz="4000" b="1">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99" name="Google Shape;199;p26"/>
          <p:cNvPicPr preferRelativeResize="0"/>
          <p:nvPr/>
        </p:nvPicPr>
        <p:blipFill rotWithShape="1">
          <a:blip r:embed="rId3">
            <a:alphaModFix/>
          </a:blip>
          <a:srcRect/>
          <a:stretch/>
        </p:blipFill>
        <p:spPr>
          <a:xfrm>
            <a:off x="-947825" y="368462"/>
            <a:ext cx="7541273" cy="1313225"/>
          </a:xfrm>
          <a:prstGeom prst="rect">
            <a:avLst/>
          </a:prstGeom>
          <a:noFill/>
          <a:ln>
            <a:noFill/>
          </a:ln>
        </p:spPr>
      </p:pic>
      <p:sp>
        <p:nvSpPr>
          <p:cNvPr id="200" name="Google Shape;200;p26"/>
          <p:cNvSpPr txBox="1"/>
          <p:nvPr/>
        </p:nvSpPr>
        <p:spPr>
          <a:xfrm>
            <a:off x="250200" y="655613"/>
            <a:ext cx="5891400" cy="738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4000" b="1">
                <a:solidFill>
                  <a:schemeClr val="dk1"/>
                </a:solidFill>
                <a:latin typeface="Calibri"/>
                <a:ea typeface="Calibri"/>
                <a:cs typeface="Calibri"/>
                <a:sym typeface="Calibri"/>
              </a:rPr>
              <a:t>Tip 7: Let’s get warmed up</a:t>
            </a:r>
            <a:endParaRPr sz="4000" b="1">
              <a:solidFill>
                <a:schemeClr val="dk1"/>
              </a:solidFill>
              <a:latin typeface="Calibri"/>
              <a:ea typeface="Calibri"/>
              <a:cs typeface="Calibri"/>
              <a:sym typeface="Calibri"/>
            </a:endParaRPr>
          </a:p>
        </p:txBody>
      </p:sp>
      <p:pic>
        <p:nvPicPr>
          <p:cNvPr id="201" name="Google Shape;201;p26"/>
          <p:cNvPicPr preferRelativeResize="0"/>
          <p:nvPr/>
        </p:nvPicPr>
        <p:blipFill>
          <a:blip r:embed="rId4">
            <a:alphaModFix/>
          </a:blip>
          <a:stretch>
            <a:fillRect/>
          </a:stretch>
        </p:blipFill>
        <p:spPr>
          <a:xfrm>
            <a:off x="1552800" y="1311287"/>
            <a:ext cx="9086392" cy="487151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7"/>
          <p:cNvSpPr/>
          <p:nvPr/>
        </p:nvSpPr>
        <p:spPr>
          <a:xfrm>
            <a:off x="-81450" y="-32575"/>
            <a:ext cx="12543000" cy="70698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27"/>
          <p:cNvSpPr txBox="1">
            <a:spLocks noGrp="1"/>
          </p:cNvSpPr>
          <p:nvPr>
            <p:ph type="ctrTitle"/>
          </p:nvPr>
        </p:nvSpPr>
        <p:spPr>
          <a:xfrm>
            <a:off x="1618050" y="2958157"/>
            <a:ext cx="9144000" cy="9417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1400"/>
              <a:buFont typeface="Calibri"/>
              <a:buNone/>
            </a:pPr>
            <a:r>
              <a:rPr lang="en-US"/>
              <a:t>When you’ve finished your mini activities…it’s time to draw up your invention.</a:t>
            </a:r>
            <a:endParaRPr/>
          </a:p>
        </p:txBody>
      </p:sp>
      <p:pic>
        <p:nvPicPr>
          <p:cNvPr id="209" name="Google Shape;209;p27"/>
          <p:cNvPicPr preferRelativeResize="0"/>
          <p:nvPr/>
        </p:nvPicPr>
        <p:blipFill>
          <a:blip r:embed="rId3">
            <a:alphaModFix/>
          </a:blip>
          <a:stretch>
            <a:fillRect/>
          </a:stretch>
        </p:blipFill>
        <p:spPr>
          <a:xfrm>
            <a:off x="744547" y="4782572"/>
            <a:ext cx="2366950" cy="18293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8"/>
          <p:cNvSpPr/>
          <p:nvPr/>
        </p:nvSpPr>
        <p:spPr>
          <a:xfrm>
            <a:off x="-63975" y="1690828"/>
            <a:ext cx="12538799" cy="5261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28"/>
          <p:cNvSpPr txBox="1">
            <a:spLocks noGrp="1"/>
          </p:cNvSpPr>
          <p:nvPr>
            <p:ph type="body" idx="4294967295"/>
          </p:nvPr>
        </p:nvSpPr>
        <p:spPr>
          <a:xfrm>
            <a:off x="784079" y="2375325"/>
            <a:ext cx="10515600" cy="43512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Draw and explain your invention!</a:t>
            </a:r>
            <a:endParaRPr/>
          </a:p>
          <a:p>
            <a:pPr marL="0" marR="0" lvl="0" indent="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4572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What does it do?</a:t>
            </a:r>
            <a:endParaRPr/>
          </a:p>
          <a:p>
            <a:pPr marL="4572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What is it made of?</a:t>
            </a:r>
            <a:endParaRPr/>
          </a:p>
          <a:p>
            <a:pPr marL="4572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Who is it for?</a:t>
            </a:r>
            <a:endParaRPr/>
          </a:p>
        </p:txBody>
      </p:sp>
      <p:sp>
        <p:nvSpPr>
          <p:cNvPr id="217" name="Google Shape;217;p28"/>
          <p:cNvSpPr txBox="1"/>
          <p:nvPr/>
        </p:nvSpPr>
        <p:spPr>
          <a:xfrm>
            <a:off x="6601625" y="1810650"/>
            <a:ext cx="4085999" cy="439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18" name="Google Shape;218;p28"/>
          <p:cNvPicPr preferRelativeResize="0"/>
          <p:nvPr/>
        </p:nvPicPr>
        <p:blipFill rotWithShape="1">
          <a:blip r:embed="rId3">
            <a:alphaModFix/>
          </a:blip>
          <a:srcRect/>
          <a:stretch/>
        </p:blipFill>
        <p:spPr>
          <a:xfrm>
            <a:off x="-2626125" y="231300"/>
            <a:ext cx="7541273" cy="1313225"/>
          </a:xfrm>
          <a:prstGeom prst="rect">
            <a:avLst/>
          </a:prstGeom>
          <a:noFill/>
          <a:ln>
            <a:noFill/>
          </a:ln>
        </p:spPr>
      </p:pic>
      <p:sp>
        <p:nvSpPr>
          <p:cNvPr id="219" name="Google Shape;219;p28"/>
          <p:cNvSpPr txBox="1"/>
          <p:nvPr/>
        </p:nvSpPr>
        <p:spPr>
          <a:xfrm rot="-59975">
            <a:off x="360867" y="548246"/>
            <a:ext cx="5038667" cy="67930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The final challenge</a:t>
            </a:r>
            <a:endParaRPr sz="4000" b="1">
              <a:solidFill>
                <a:schemeClr val="dk1"/>
              </a:solidFill>
              <a:latin typeface="Calibri"/>
              <a:ea typeface="Calibri"/>
              <a:cs typeface="Calibri"/>
              <a:sym typeface="Calibri"/>
            </a:endParaRPr>
          </a:p>
        </p:txBody>
      </p:sp>
      <p:pic>
        <p:nvPicPr>
          <p:cNvPr id="220" name="Google Shape;220;p28"/>
          <p:cNvPicPr preferRelativeResize="0"/>
          <p:nvPr/>
        </p:nvPicPr>
        <p:blipFill>
          <a:blip r:embed="rId4">
            <a:alphaModFix/>
          </a:blip>
          <a:stretch>
            <a:fillRect/>
          </a:stretch>
        </p:blipFill>
        <p:spPr>
          <a:xfrm>
            <a:off x="6314026" y="2172272"/>
            <a:ext cx="5504650" cy="38919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9"/>
          <p:cNvSpPr/>
          <p:nvPr/>
        </p:nvSpPr>
        <p:spPr>
          <a:xfrm>
            <a:off x="-81450" y="-32575"/>
            <a:ext cx="12543000" cy="70698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29"/>
          <p:cNvSpPr txBox="1">
            <a:spLocks noGrp="1"/>
          </p:cNvSpPr>
          <p:nvPr>
            <p:ph type="ctrTitle"/>
          </p:nvPr>
        </p:nvSpPr>
        <p:spPr>
          <a:xfrm>
            <a:off x="1618050" y="2958157"/>
            <a:ext cx="9144000" cy="9417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1400"/>
              <a:buFont typeface="Calibri"/>
              <a:buNone/>
            </a:pPr>
            <a:r>
              <a:rPr lang="en-US"/>
              <a:t>Some final inspiration!</a:t>
            </a:r>
            <a:endParaRPr/>
          </a:p>
        </p:txBody>
      </p:sp>
      <p:pic>
        <p:nvPicPr>
          <p:cNvPr id="228" name="Google Shape;228;p29"/>
          <p:cNvPicPr preferRelativeResize="0"/>
          <p:nvPr/>
        </p:nvPicPr>
        <p:blipFill>
          <a:blip r:embed="rId3">
            <a:alphaModFix/>
          </a:blip>
          <a:stretch>
            <a:fillRect/>
          </a:stretch>
        </p:blipFill>
        <p:spPr>
          <a:xfrm>
            <a:off x="8763475" y="-389662"/>
            <a:ext cx="2800350" cy="3114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0"/>
          <p:cNvSpPr txBox="1"/>
          <p:nvPr/>
        </p:nvSpPr>
        <p:spPr>
          <a:xfrm>
            <a:off x="838200" y="5748867"/>
            <a:ext cx="7990800" cy="4428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1900"/>
              <a:buFont typeface="Arial"/>
              <a:buNone/>
            </a:pPr>
            <a:r>
              <a:rPr lang="en-US" sz="2000" b="1" i="1" u="sng">
                <a:solidFill>
                  <a:schemeClr val="hlink"/>
                </a:solidFill>
                <a:latin typeface="Calibri"/>
                <a:ea typeface="Calibri"/>
                <a:cs typeface="Calibri"/>
                <a:sym typeface="Calibri"/>
                <a:hlinkClick r:id="rId3"/>
              </a:rPr>
              <a:t>Light Up Balloon Bike</a:t>
            </a:r>
            <a:r>
              <a:rPr lang="en-US" sz="2000" b="1" i="1">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Jessica, aged 9, UK</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Arial"/>
              <a:ea typeface="Arial"/>
              <a:cs typeface="Arial"/>
              <a:sym typeface="Arial"/>
            </a:endParaRPr>
          </a:p>
        </p:txBody>
      </p:sp>
      <p:pic>
        <p:nvPicPr>
          <p:cNvPr id="235" name="Google Shape;235;p30"/>
          <p:cNvPicPr preferRelativeResize="0"/>
          <p:nvPr/>
        </p:nvPicPr>
        <p:blipFill>
          <a:blip r:embed="rId4">
            <a:alphaModFix/>
          </a:blip>
          <a:stretch>
            <a:fillRect/>
          </a:stretch>
        </p:blipFill>
        <p:spPr>
          <a:xfrm rot="-5400000">
            <a:off x="1044450" y="1534801"/>
            <a:ext cx="3796633" cy="4209133"/>
          </a:xfrm>
          <a:prstGeom prst="rect">
            <a:avLst/>
          </a:prstGeom>
          <a:noFill/>
          <a:ln>
            <a:noFill/>
          </a:ln>
        </p:spPr>
      </p:pic>
      <p:pic>
        <p:nvPicPr>
          <p:cNvPr id="236" name="Google Shape;236;p30"/>
          <p:cNvPicPr preferRelativeResize="0"/>
          <p:nvPr/>
        </p:nvPicPr>
        <p:blipFill>
          <a:blip r:embed="rId5">
            <a:alphaModFix/>
          </a:blip>
          <a:stretch>
            <a:fillRect/>
          </a:stretch>
        </p:blipFill>
        <p:spPr>
          <a:xfrm>
            <a:off x="5837200" y="1733058"/>
            <a:ext cx="5446600" cy="3812620"/>
          </a:xfrm>
          <a:prstGeom prst="rect">
            <a:avLst/>
          </a:prstGeom>
          <a:noFill/>
          <a:ln>
            <a:noFill/>
          </a:ln>
        </p:spPr>
      </p:pic>
      <p:pic>
        <p:nvPicPr>
          <p:cNvPr id="237" name="Google Shape;237;p30"/>
          <p:cNvPicPr preferRelativeResize="0"/>
          <p:nvPr/>
        </p:nvPicPr>
        <p:blipFill rotWithShape="1">
          <a:blip r:embed="rId6">
            <a:alphaModFix/>
          </a:blip>
          <a:srcRect/>
          <a:stretch/>
        </p:blipFill>
        <p:spPr>
          <a:xfrm>
            <a:off x="-1209075" y="216637"/>
            <a:ext cx="7541273" cy="1313225"/>
          </a:xfrm>
          <a:prstGeom prst="rect">
            <a:avLst/>
          </a:prstGeom>
          <a:noFill/>
          <a:ln>
            <a:noFill/>
          </a:ln>
        </p:spPr>
      </p:pic>
      <p:sp>
        <p:nvSpPr>
          <p:cNvPr id="238" name="Google Shape;238;p30"/>
          <p:cNvSpPr txBox="1"/>
          <p:nvPr/>
        </p:nvSpPr>
        <p:spPr>
          <a:xfrm rot="-59958">
            <a:off x="567043" y="535895"/>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Invention inspiration</a:t>
            </a:r>
            <a:endParaRPr sz="4000" b="1">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1"/>
          <p:cNvSpPr txBox="1"/>
          <p:nvPr/>
        </p:nvSpPr>
        <p:spPr>
          <a:xfrm>
            <a:off x="838200" y="5748867"/>
            <a:ext cx="7990800" cy="4428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1900"/>
              <a:buFont typeface="Arial"/>
              <a:buNone/>
            </a:pPr>
            <a:r>
              <a:rPr lang="en-US" sz="2000" b="1" i="1" u="sng">
                <a:solidFill>
                  <a:schemeClr val="hlink"/>
                </a:solidFill>
                <a:latin typeface="Calibri"/>
                <a:ea typeface="Calibri"/>
                <a:cs typeface="Calibri"/>
                <a:sym typeface="Calibri"/>
                <a:hlinkClick r:id="rId3"/>
              </a:rPr>
              <a:t>The Sweet Hat </a:t>
            </a:r>
            <a:r>
              <a:rPr lang="en-US" sz="2000" b="1" i="1">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Anais, aged 9, London</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Arial"/>
              <a:ea typeface="Arial"/>
              <a:cs typeface="Arial"/>
              <a:sym typeface="Arial"/>
            </a:endParaRPr>
          </a:p>
        </p:txBody>
      </p:sp>
      <p:pic>
        <p:nvPicPr>
          <p:cNvPr id="245" name="Google Shape;245;p31"/>
          <p:cNvPicPr preferRelativeResize="0"/>
          <p:nvPr/>
        </p:nvPicPr>
        <p:blipFill>
          <a:blip r:embed="rId4">
            <a:alphaModFix/>
          </a:blip>
          <a:stretch>
            <a:fillRect/>
          </a:stretch>
        </p:blipFill>
        <p:spPr>
          <a:xfrm>
            <a:off x="1565200" y="1733058"/>
            <a:ext cx="3675356" cy="3812610"/>
          </a:xfrm>
          <a:prstGeom prst="rect">
            <a:avLst/>
          </a:prstGeom>
          <a:noFill/>
          <a:ln>
            <a:noFill/>
          </a:ln>
        </p:spPr>
      </p:pic>
      <p:pic>
        <p:nvPicPr>
          <p:cNvPr id="246" name="Google Shape;246;p31"/>
          <p:cNvPicPr preferRelativeResize="0"/>
          <p:nvPr/>
        </p:nvPicPr>
        <p:blipFill>
          <a:blip r:embed="rId5">
            <a:alphaModFix/>
          </a:blip>
          <a:stretch>
            <a:fillRect/>
          </a:stretch>
        </p:blipFill>
        <p:spPr>
          <a:xfrm>
            <a:off x="5443756" y="1733058"/>
            <a:ext cx="5716058" cy="3812610"/>
          </a:xfrm>
          <a:prstGeom prst="rect">
            <a:avLst/>
          </a:prstGeom>
          <a:noFill/>
          <a:ln>
            <a:noFill/>
          </a:ln>
        </p:spPr>
      </p:pic>
      <p:pic>
        <p:nvPicPr>
          <p:cNvPr id="247" name="Google Shape;247;p31"/>
          <p:cNvPicPr preferRelativeResize="0"/>
          <p:nvPr/>
        </p:nvPicPr>
        <p:blipFill rotWithShape="1">
          <a:blip r:embed="rId6">
            <a:alphaModFix/>
          </a:blip>
          <a:srcRect/>
          <a:stretch/>
        </p:blipFill>
        <p:spPr>
          <a:xfrm>
            <a:off x="-1209075" y="216637"/>
            <a:ext cx="7541273" cy="1313225"/>
          </a:xfrm>
          <a:prstGeom prst="rect">
            <a:avLst/>
          </a:prstGeom>
          <a:noFill/>
          <a:ln>
            <a:noFill/>
          </a:ln>
        </p:spPr>
      </p:pic>
      <p:sp>
        <p:nvSpPr>
          <p:cNvPr id="248" name="Google Shape;248;p31"/>
          <p:cNvSpPr txBox="1"/>
          <p:nvPr/>
        </p:nvSpPr>
        <p:spPr>
          <a:xfrm rot="-59958">
            <a:off x="564943" y="535907"/>
            <a:ext cx="5676563" cy="60579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Invention inspiration</a:t>
            </a:r>
            <a:endParaRPr sz="4000" b="1">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body" idx="4294967295"/>
          </p:nvPr>
        </p:nvSpPr>
        <p:spPr>
          <a:xfrm>
            <a:off x="838200" y="2204225"/>
            <a:ext cx="10515600" cy="27411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1400"/>
              </a:spcBef>
              <a:spcAft>
                <a:spcPts val="0"/>
              </a:spcAft>
              <a:buClr>
                <a:schemeClr val="dk1"/>
              </a:buClr>
              <a:buSzPts val="1100"/>
              <a:buFont typeface="Arial"/>
              <a:buNone/>
            </a:pPr>
            <a:r>
              <a:rPr lang="en-US" sz="1950" dirty="0" err="1">
                <a:solidFill>
                  <a:srgbClr val="171717"/>
                </a:solidFill>
                <a:latin typeface="Arial"/>
                <a:ea typeface="Arial"/>
                <a:cs typeface="Arial"/>
                <a:sym typeface="Arial"/>
              </a:rPr>
              <a:t>Artsmark</a:t>
            </a:r>
            <a:r>
              <a:rPr lang="en-US" sz="1950" dirty="0">
                <a:solidFill>
                  <a:srgbClr val="171717"/>
                </a:solidFill>
                <a:latin typeface="Arial"/>
                <a:ea typeface="Arial"/>
                <a:cs typeface="Arial"/>
                <a:sym typeface="Arial"/>
              </a:rPr>
              <a:t> and Little Inventors are launching Day to Create: Dare to Invent</a:t>
            </a:r>
            <a:endParaRPr sz="1950" dirty="0">
              <a:solidFill>
                <a:srgbClr val="171717"/>
              </a:solidFill>
              <a:latin typeface="Arial"/>
              <a:ea typeface="Arial"/>
              <a:cs typeface="Arial"/>
              <a:sym typeface="Arial"/>
            </a:endParaRPr>
          </a:p>
          <a:p>
            <a:pPr marL="0" lvl="0" indent="0" algn="ctr" rtl="0">
              <a:lnSpc>
                <a:spcPct val="150000"/>
              </a:lnSpc>
              <a:spcBef>
                <a:spcPts val="1400"/>
              </a:spcBef>
              <a:spcAft>
                <a:spcPts val="0"/>
              </a:spcAft>
              <a:buClr>
                <a:schemeClr val="dk1"/>
              </a:buClr>
              <a:buSzPts val="1100"/>
              <a:buFont typeface="Arial"/>
              <a:buNone/>
            </a:pPr>
            <a:r>
              <a:rPr lang="en-US" sz="1950" dirty="0">
                <a:solidFill>
                  <a:srgbClr val="171717"/>
                </a:solidFill>
                <a:latin typeface="Arial"/>
                <a:ea typeface="Arial"/>
                <a:cs typeface="Arial"/>
                <a:sym typeface="Arial"/>
              </a:rPr>
              <a:t>We are inviting all of you to think up and draw invention ideas to make life at school even more fun.</a:t>
            </a:r>
            <a:endParaRPr sz="1950" dirty="0">
              <a:solidFill>
                <a:srgbClr val="171717"/>
              </a:solidFill>
              <a:latin typeface="Arial"/>
              <a:ea typeface="Arial"/>
              <a:cs typeface="Arial"/>
              <a:sym typeface="Arial"/>
            </a:endParaRPr>
          </a:p>
          <a:p>
            <a:pPr marL="914400" lvl="0" indent="457200" algn="ctr" rtl="0">
              <a:lnSpc>
                <a:spcPct val="150000"/>
              </a:lnSpc>
              <a:spcBef>
                <a:spcPts val="1400"/>
              </a:spcBef>
              <a:spcAft>
                <a:spcPts val="0"/>
              </a:spcAft>
              <a:buClr>
                <a:schemeClr val="dk1"/>
              </a:buClr>
              <a:buSzPts val="1100"/>
              <a:buFont typeface="Arial"/>
              <a:buNone/>
            </a:pPr>
            <a:r>
              <a:rPr lang="en-US" sz="1950" b="1" dirty="0">
                <a:solidFill>
                  <a:srgbClr val="171717"/>
                </a:solidFill>
                <a:latin typeface="Arial"/>
                <a:ea typeface="Arial"/>
                <a:cs typeface="Arial"/>
                <a:sym typeface="Arial"/>
              </a:rPr>
              <a:t>At Little Inventors, anything goes! We can’t wait to see where your daring invention adventures take you!</a:t>
            </a:r>
            <a:endParaRPr sz="1950" b="1" dirty="0">
              <a:solidFill>
                <a:srgbClr val="171717"/>
              </a:solidFill>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endParaRPr sz="1300" dirty="0">
              <a:latin typeface="Arial"/>
              <a:ea typeface="Arial"/>
              <a:cs typeface="Arial"/>
              <a:sym typeface="Arial"/>
            </a:endParaRPr>
          </a:p>
          <a:p>
            <a:pPr marL="457200" marR="0" lvl="0" indent="0" algn="l" rtl="0">
              <a:lnSpc>
                <a:spcPct val="90000"/>
              </a:lnSpc>
              <a:spcBef>
                <a:spcPts val="1000"/>
              </a:spcBef>
              <a:spcAft>
                <a:spcPts val="0"/>
              </a:spcAft>
              <a:buNone/>
            </a:pPr>
            <a:endParaRPr sz="3000" dirty="0">
              <a:highlight>
                <a:srgbClr val="FFFF00"/>
              </a:highlight>
            </a:endParaRPr>
          </a:p>
        </p:txBody>
      </p:sp>
      <p:pic>
        <p:nvPicPr>
          <p:cNvPr id="96" name="Google Shape;96;p14"/>
          <p:cNvPicPr preferRelativeResize="0"/>
          <p:nvPr/>
        </p:nvPicPr>
        <p:blipFill>
          <a:blip r:embed="rId3">
            <a:alphaModFix/>
          </a:blip>
          <a:stretch>
            <a:fillRect/>
          </a:stretch>
        </p:blipFill>
        <p:spPr>
          <a:xfrm>
            <a:off x="255475" y="5863300"/>
            <a:ext cx="1755355" cy="783200"/>
          </a:xfrm>
          <a:prstGeom prst="rect">
            <a:avLst/>
          </a:prstGeom>
          <a:noFill/>
          <a:ln>
            <a:noFill/>
          </a:ln>
        </p:spPr>
      </p:pic>
      <p:pic>
        <p:nvPicPr>
          <p:cNvPr id="97" name="Google Shape;97;p14"/>
          <p:cNvPicPr preferRelativeResize="0"/>
          <p:nvPr/>
        </p:nvPicPr>
        <p:blipFill rotWithShape="1">
          <a:blip r:embed="rId4">
            <a:alphaModFix/>
          </a:blip>
          <a:srcRect/>
          <a:stretch/>
        </p:blipFill>
        <p:spPr>
          <a:xfrm>
            <a:off x="-539950" y="273925"/>
            <a:ext cx="7541273" cy="1211975"/>
          </a:xfrm>
          <a:prstGeom prst="rect">
            <a:avLst/>
          </a:prstGeom>
          <a:noFill/>
          <a:ln>
            <a:noFill/>
          </a:ln>
        </p:spPr>
      </p:pic>
      <p:sp>
        <p:nvSpPr>
          <p:cNvPr id="98" name="Google Shape;98;p14"/>
          <p:cNvSpPr txBox="1"/>
          <p:nvPr/>
        </p:nvSpPr>
        <p:spPr>
          <a:xfrm rot="324">
            <a:off x="364617" y="555747"/>
            <a:ext cx="7380329" cy="107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400"/>
              <a:buFont typeface="Calibri"/>
              <a:buNone/>
            </a:pPr>
            <a:r>
              <a:rPr lang="en-US" sz="4400" b="1" dirty="0" err="1">
                <a:solidFill>
                  <a:schemeClr val="dk1"/>
                </a:solidFill>
                <a:latin typeface="Calibri"/>
                <a:ea typeface="Calibri"/>
                <a:cs typeface="Calibri"/>
                <a:sym typeface="Calibri"/>
              </a:rPr>
              <a:t>Artsmark</a:t>
            </a:r>
            <a:r>
              <a:rPr lang="en-US" sz="4400" b="1" dirty="0">
                <a:solidFill>
                  <a:schemeClr val="dk1"/>
                </a:solidFill>
                <a:latin typeface="Calibri"/>
                <a:ea typeface="Calibri"/>
                <a:cs typeface="Calibri"/>
                <a:sym typeface="Calibri"/>
              </a:rPr>
              <a:t> </a:t>
            </a:r>
            <a:r>
              <a:rPr lang="en-US" sz="4400" dirty="0">
                <a:solidFill>
                  <a:schemeClr val="dk1"/>
                </a:solidFill>
                <a:latin typeface="Calibri"/>
                <a:ea typeface="Calibri"/>
                <a:cs typeface="Calibri"/>
                <a:sym typeface="Calibri"/>
              </a:rPr>
              <a:t>+ </a:t>
            </a:r>
            <a:r>
              <a:rPr lang="en-US" sz="4400" b="1" dirty="0">
                <a:solidFill>
                  <a:schemeClr val="dk1"/>
                </a:solidFill>
                <a:latin typeface="Calibri"/>
                <a:ea typeface="Calibri"/>
                <a:cs typeface="Calibri"/>
                <a:sym typeface="Calibri"/>
              </a:rPr>
              <a:t>Little Inventors</a:t>
            </a:r>
            <a:endParaRPr sz="3200" b="1" dirty="0">
              <a:latin typeface="Calibri"/>
              <a:ea typeface="Calibri"/>
              <a:cs typeface="Calibri"/>
              <a:sym typeface="Calibri"/>
            </a:endParaRPr>
          </a:p>
        </p:txBody>
      </p:sp>
      <p:pic>
        <p:nvPicPr>
          <p:cNvPr id="99" name="Google Shape;99;p14"/>
          <p:cNvPicPr preferRelativeResize="0"/>
          <p:nvPr/>
        </p:nvPicPr>
        <p:blipFill>
          <a:blip r:embed="rId5">
            <a:alphaModFix/>
          </a:blip>
          <a:stretch>
            <a:fillRect/>
          </a:stretch>
        </p:blipFill>
        <p:spPr>
          <a:xfrm>
            <a:off x="7744950" y="5863300"/>
            <a:ext cx="4197951" cy="783200"/>
          </a:xfrm>
          <a:prstGeom prst="rect">
            <a:avLst/>
          </a:prstGeom>
          <a:noFill/>
          <a:ln>
            <a:noFill/>
          </a:ln>
        </p:spPr>
      </p:pic>
      <p:pic>
        <p:nvPicPr>
          <p:cNvPr id="100" name="Google Shape;100;p14"/>
          <p:cNvPicPr preferRelativeResize="0"/>
          <p:nvPr/>
        </p:nvPicPr>
        <p:blipFill rotWithShape="1">
          <a:blip r:embed="rId6">
            <a:alphaModFix/>
          </a:blip>
          <a:srcRect l="75679" t="44480" r="16512" b="41217"/>
          <a:stretch/>
        </p:blipFill>
        <p:spPr>
          <a:xfrm>
            <a:off x="9761673" y="290563"/>
            <a:ext cx="1755351" cy="1607565"/>
          </a:xfrm>
          <a:prstGeom prst="rect">
            <a:avLst/>
          </a:prstGeom>
          <a:noFill/>
          <a:ln>
            <a:noFill/>
          </a:ln>
        </p:spPr>
      </p:pic>
      <p:pic>
        <p:nvPicPr>
          <p:cNvPr id="101" name="Google Shape;101;p14"/>
          <p:cNvPicPr preferRelativeResize="0"/>
          <p:nvPr/>
        </p:nvPicPr>
        <p:blipFill rotWithShape="1">
          <a:blip r:embed="rId6">
            <a:alphaModFix/>
          </a:blip>
          <a:srcRect l="55927" t="73597" r="36817" b="10298"/>
          <a:stretch/>
        </p:blipFill>
        <p:spPr>
          <a:xfrm>
            <a:off x="753625" y="3584151"/>
            <a:ext cx="1631048" cy="18101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2"/>
          <p:cNvSpPr txBox="1"/>
          <p:nvPr/>
        </p:nvSpPr>
        <p:spPr>
          <a:xfrm>
            <a:off x="838200" y="5748867"/>
            <a:ext cx="7990800" cy="4428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1900"/>
              <a:buFont typeface="Arial"/>
              <a:buNone/>
            </a:pPr>
            <a:r>
              <a:rPr lang="en-US" sz="2000" b="1" i="1" u="sng">
                <a:solidFill>
                  <a:schemeClr val="hlink"/>
                </a:solidFill>
                <a:latin typeface="Calibri"/>
                <a:ea typeface="Calibri"/>
                <a:cs typeface="Calibri"/>
                <a:sym typeface="Calibri"/>
                <a:hlinkClick r:id="rId3"/>
              </a:rPr>
              <a:t>Bouncy Castle Car</a:t>
            </a:r>
            <a:r>
              <a:rPr lang="en-US" sz="2000" b="1" i="1">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Millie, aged 8, Tamworth</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Arial"/>
              <a:ea typeface="Arial"/>
              <a:cs typeface="Arial"/>
              <a:sym typeface="Arial"/>
            </a:endParaRPr>
          </a:p>
        </p:txBody>
      </p:sp>
      <p:pic>
        <p:nvPicPr>
          <p:cNvPr id="255" name="Google Shape;255;p32"/>
          <p:cNvPicPr preferRelativeResize="0"/>
          <p:nvPr/>
        </p:nvPicPr>
        <p:blipFill>
          <a:blip r:embed="rId4">
            <a:alphaModFix/>
          </a:blip>
          <a:stretch>
            <a:fillRect/>
          </a:stretch>
        </p:blipFill>
        <p:spPr>
          <a:xfrm>
            <a:off x="1421000" y="1733058"/>
            <a:ext cx="3690606" cy="3812610"/>
          </a:xfrm>
          <a:prstGeom prst="rect">
            <a:avLst/>
          </a:prstGeom>
          <a:noFill/>
          <a:ln>
            <a:noFill/>
          </a:ln>
        </p:spPr>
      </p:pic>
      <p:pic>
        <p:nvPicPr>
          <p:cNvPr id="256" name="Google Shape;256;p32"/>
          <p:cNvPicPr preferRelativeResize="0"/>
          <p:nvPr/>
        </p:nvPicPr>
        <p:blipFill>
          <a:blip r:embed="rId5">
            <a:alphaModFix/>
          </a:blip>
          <a:stretch>
            <a:fillRect/>
          </a:stretch>
        </p:blipFill>
        <p:spPr>
          <a:xfrm>
            <a:off x="5635273" y="1733058"/>
            <a:ext cx="5339790" cy="3812610"/>
          </a:xfrm>
          <a:prstGeom prst="rect">
            <a:avLst/>
          </a:prstGeom>
          <a:noFill/>
          <a:ln>
            <a:noFill/>
          </a:ln>
        </p:spPr>
      </p:pic>
      <p:pic>
        <p:nvPicPr>
          <p:cNvPr id="257" name="Google Shape;257;p32"/>
          <p:cNvPicPr preferRelativeResize="0"/>
          <p:nvPr/>
        </p:nvPicPr>
        <p:blipFill rotWithShape="1">
          <a:blip r:embed="rId6">
            <a:alphaModFix/>
          </a:blip>
          <a:srcRect/>
          <a:stretch/>
        </p:blipFill>
        <p:spPr>
          <a:xfrm>
            <a:off x="-1209075" y="216637"/>
            <a:ext cx="7541273" cy="1313225"/>
          </a:xfrm>
          <a:prstGeom prst="rect">
            <a:avLst/>
          </a:prstGeom>
          <a:noFill/>
          <a:ln>
            <a:noFill/>
          </a:ln>
        </p:spPr>
      </p:pic>
      <p:sp>
        <p:nvSpPr>
          <p:cNvPr id="258" name="Google Shape;258;p32"/>
          <p:cNvSpPr txBox="1"/>
          <p:nvPr/>
        </p:nvSpPr>
        <p:spPr>
          <a:xfrm rot="-59958">
            <a:off x="567043" y="535895"/>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Invention inspiration</a:t>
            </a:r>
            <a:endParaRPr sz="4000" b="1">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3"/>
          <p:cNvSpPr txBox="1">
            <a:spLocks noGrp="1"/>
          </p:cNvSpPr>
          <p:nvPr>
            <p:ph type="body" idx="4294967295"/>
          </p:nvPr>
        </p:nvSpPr>
        <p:spPr>
          <a:xfrm>
            <a:off x="559975" y="1994325"/>
            <a:ext cx="8949300" cy="4351200"/>
          </a:xfrm>
          <a:prstGeom prst="rect">
            <a:avLst/>
          </a:prstGeom>
          <a:noFill/>
          <a:ln>
            <a:noFill/>
          </a:ln>
        </p:spPr>
        <p:txBody>
          <a:bodyPr spcFirstLastPara="1" wrap="square" lIns="91425" tIns="91425" rIns="91425" bIns="91425" anchor="t" anchorCtr="0">
            <a:noAutofit/>
          </a:bodyPr>
          <a:lstStyle/>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Now that you have drawn your invention, what do you think of it?</a:t>
            </a:r>
            <a:endParaRPr/>
          </a:p>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What’s the best part? Anything you’d want to change?</a:t>
            </a:r>
            <a:br>
              <a:rPr lang="en-US" sz="2800" b="0" i="0" u="none" strike="noStrike" cap="none">
                <a:solidFill>
                  <a:schemeClr val="dk1"/>
                </a:solidFill>
                <a:latin typeface="Calibri"/>
                <a:ea typeface="Calibri"/>
                <a:cs typeface="Calibri"/>
                <a:sym typeface="Calibri"/>
              </a:rPr>
            </a:br>
            <a:endParaRPr/>
          </a:p>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Can you imagine people using it?</a:t>
            </a:r>
            <a:endParaRPr/>
          </a:p>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What would they say?</a:t>
            </a:r>
            <a:endParaRPr/>
          </a:p>
          <a:p>
            <a:pPr marL="177800" marR="0" lvl="0" indent="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Can you think of other challenges and other inventions?</a:t>
            </a:r>
            <a:endParaRPr/>
          </a:p>
          <a:p>
            <a:pPr marL="457200" marR="0" lvl="0" indent="-406400" algn="l" rtl="0">
              <a:lnSpc>
                <a:spcPct val="90000"/>
              </a:lnSpc>
              <a:spcBef>
                <a:spcPts val="0"/>
              </a:spcBef>
              <a:spcAft>
                <a:spcPts val="0"/>
              </a:spcAft>
              <a:buClr>
                <a:schemeClr val="dk1"/>
              </a:buClr>
              <a:buSzPts val="2800"/>
              <a:buFont typeface="Calibri"/>
              <a:buChar char="•"/>
            </a:pPr>
            <a:r>
              <a:rPr lang="en-US" sz="2800" b="0" i="0" u="none" strike="noStrike" cap="none">
                <a:solidFill>
                  <a:schemeClr val="dk1"/>
                </a:solidFill>
                <a:latin typeface="Calibri"/>
                <a:ea typeface="Calibri"/>
                <a:cs typeface="Calibri"/>
                <a:sym typeface="Calibri"/>
              </a:rPr>
              <a:t>Next time you find a problem, how will you approach it?</a:t>
            </a:r>
            <a:endParaRPr/>
          </a:p>
        </p:txBody>
      </p:sp>
      <p:pic>
        <p:nvPicPr>
          <p:cNvPr id="265" name="Google Shape;265;p33"/>
          <p:cNvPicPr preferRelativeResize="0"/>
          <p:nvPr/>
        </p:nvPicPr>
        <p:blipFill rotWithShape="1">
          <a:blip r:embed="rId3">
            <a:alphaModFix/>
          </a:blip>
          <a:srcRect/>
          <a:stretch/>
        </p:blipFill>
        <p:spPr>
          <a:xfrm>
            <a:off x="-1209075" y="248887"/>
            <a:ext cx="7541273" cy="1313225"/>
          </a:xfrm>
          <a:prstGeom prst="rect">
            <a:avLst/>
          </a:prstGeom>
          <a:noFill/>
          <a:ln>
            <a:noFill/>
          </a:ln>
        </p:spPr>
      </p:pic>
      <p:sp>
        <p:nvSpPr>
          <p:cNvPr id="266" name="Google Shape;266;p33"/>
          <p:cNvSpPr txBox="1"/>
          <p:nvPr/>
        </p:nvSpPr>
        <p:spPr>
          <a:xfrm rot="-59930">
            <a:off x="565169" y="576862"/>
            <a:ext cx="4681011" cy="62469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What do you think?</a:t>
            </a:r>
            <a:endParaRPr sz="4000" b="1">
              <a:solidFill>
                <a:schemeClr val="dk1"/>
              </a:solidFill>
              <a:latin typeface="Calibri"/>
              <a:ea typeface="Calibri"/>
              <a:cs typeface="Calibri"/>
              <a:sym typeface="Calibri"/>
            </a:endParaRPr>
          </a:p>
        </p:txBody>
      </p:sp>
      <p:pic>
        <p:nvPicPr>
          <p:cNvPr id="267" name="Google Shape;267;p33"/>
          <p:cNvPicPr preferRelativeResize="0"/>
          <p:nvPr/>
        </p:nvPicPr>
        <p:blipFill>
          <a:blip r:embed="rId4">
            <a:alphaModFix/>
          </a:blip>
          <a:stretch>
            <a:fillRect/>
          </a:stretch>
        </p:blipFill>
        <p:spPr>
          <a:xfrm>
            <a:off x="7897478" y="1000126"/>
            <a:ext cx="5336799" cy="53454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34"/>
          <p:cNvPicPr preferRelativeResize="0"/>
          <p:nvPr/>
        </p:nvPicPr>
        <p:blipFill rotWithShape="1">
          <a:blip r:embed="rId3">
            <a:alphaModFix/>
          </a:blip>
          <a:srcRect/>
          <a:stretch/>
        </p:blipFill>
        <p:spPr>
          <a:xfrm>
            <a:off x="-1209075" y="231287"/>
            <a:ext cx="7541273" cy="1313225"/>
          </a:xfrm>
          <a:prstGeom prst="rect">
            <a:avLst/>
          </a:prstGeom>
          <a:noFill/>
          <a:ln>
            <a:noFill/>
          </a:ln>
        </p:spPr>
      </p:pic>
      <p:sp>
        <p:nvSpPr>
          <p:cNvPr id="274" name="Google Shape;274;p34"/>
          <p:cNvSpPr txBox="1"/>
          <p:nvPr/>
        </p:nvSpPr>
        <p:spPr>
          <a:xfrm rot="-59958">
            <a:off x="567043" y="550545"/>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Share your invention!</a:t>
            </a:r>
            <a:endParaRPr sz="4000" b="1">
              <a:solidFill>
                <a:schemeClr val="dk1"/>
              </a:solidFill>
              <a:latin typeface="Calibri"/>
              <a:ea typeface="Calibri"/>
              <a:cs typeface="Calibri"/>
              <a:sym typeface="Calibri"/>
            </a:endParaRPr>
          </a:p>
        </p:txBody>
      </p:sp>
      <p:pic>
        <p:nvPicPr>
          <p:cNvPr id="275" name="Google Shape;275;p34"/>
          <p:cNvPicPr preferRelativeResize="0"/>
          <p:nvPr/>
        </p:nvPicPr>
        <p:blipFill>
          <a:blip r:embed="rId4">
            <a:alphaModFix/>
          </a:blip>
          <a:stretch>
            <a:fillRect/>
          </a:stretch>
        </p:blipFill>
        <p:spPr>
          <a:xfrm>
            <a:off x="5032375" y="656950"/>
            <a:ext cx="6953252" cy="6029751"/>
          </a:xfrm>
          <a:prstGeom prst="rect">
            <a:avLst/>
          </a:prstGeom>
          <a:noFill/>
          <a:ln>
            <a:noFill/>
          </a:ln>
        </p:spPr>
      </p:pic>
      <p:pic>
        <p:nvPicPr>
          <p:cNvPr id="276" name="Google Shape;276;p34"/>
          <p:cNvPicPr preferRelativeResize="0"/>
          <p:nvPr/>
        </p:nvPicPr>
        <p:blipFill>
          <a:blip r:embed="rId5">
            <a:alphaModFix/>
          </a:blip>
          <a:stretch>
            <a:fillRect/>
          </a:stretch>
        </p:blipFill>
        <p:spPr>
          <a:xfrm>
            <a:off x="1076200" y="2214651"/>
            <a:ext cx="6496275" cy="4052974"/>
          </a:xfrm>
          <a:prstGeom prst="rect">
            <a:avLst/>
          </a:prstGeom>
          <a:noFill/>
          <a:ln>
            <a:noFill/>
          </a:ln>
        </p:spPr>
      </p:pic>
      <p:sp>
        <p:nvSpPr>
          <p:cNvPr id="277" name="Google Shape;277;p34"/>
          <p:cNvSpPr txBox="1">
            <a:spLocks noGrp="1"/>
          </p:cNvSpPr>
          <p:nvPr>
            <p:ph type="body" idx="4294967295"/>
          </p:nvPr>
        </p:nvSpPr>
        <p:spPr>
          <a:xfrm>
            <a:off x="2149325" y="3534200"/>
            <a:ext cx="4502400" cy="37821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800"/>
              <a:buFont typeface="Arial"/>
              <a:buNone/>
            </a:pPr>
            <a:r>
              <a:rPr lang="en-US" sz="3400"/>
              <a:t>How can you share all of your ideas with the rest of the school?</a:t>
            </a:r>
            <a:endParaRPr sz="3400"/>
          </a:p>
          <a:p>
            <a:pPr marL="0" marR="0" lvl="0" indent="0" algn="l" rtl="0">
              <a:lnSpc>
                <a:spcPct val="90000"/>
              </a:lnSpc>
              <a:spcBef>
                <a:spcPts val="0"/>
              </a:spcBef>
              <a:spcAft>
                <a:spcPts val="0"/>
              </a:spcAft>
              <a:buClr>
                <a:schemeClr val="dk1"/>
              </a:buClr>
              <a:buSzPts val="2800"/>
              <a:buFont typeface="Arial"/>
              <a:buNone/>
            </a:pPr>
            <a:endParaRPr sz="34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2800"/>
              <a:buFont typeface="Arial"/>
              <a:buNone/>
            </a:pPr>
            <a:endParaRPr sz="3400" b="0" i="0" u="none" strike="noStrike" cap="none">
              <a:solidFill>
                <a:schemeClr val="dk1"/>
              </a:solidFill>
              <a:latin typeface="Calibri"/>
              <a:ea typeface="Calibri"/>
              <a:cs typeface="Calibri"/>
              <a:sym typeface="Calibri"/>
            </a:endParaRPr>
          </a:p>
          <a:p>
            <a:pPr marL="457200" marR="0" lvl="0" indent="0" algn="l" rtl="0">
              <a:lnSpc>
                <a:spcPct val="90000"/>
              </a:lnSpc>
              <a:spcBef>
                <a:spcPts val="0"/>
              </a:spcBef>
              <a:spcAft>
                <a:spcPts val="0"/>
              </a:spcAft>
              <a:buNone/>
            </a:pPr>
            <a:endParaRPr sz="3400">
              <a:solidFill>
                <a:srgbClr val="000000"/>
              </a:solidFill>
              <a:highlight>
                <a:srgbClr val="F8C013"/>
              </a:highlight>
            </a:endParaRPr>
          </a:p>
          <a:p>
            <a:pPr marL="0" marR="0" lvl="0" indent="0" algn="l" rtl="0">
              <a:lnSpc>
                <a:spcPct val="90000"/>
              </a:lnSpc>
              <a:spcBef>
                <a:spcPts val="0"/>
              </a:spcBef>
              <a:spcAft>
                <a:spcPts val="0"/>
              </a:spcAft>
              <a:buNone/>
            </a:pPr>
            <a:endParaRPr sz="3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Google Shape;283;p35"/>
          <p:cNvPicPr preferRelativeResize="0"/>
          <p:nvPr/>
        </p:nvPicPr>
        <p:blipFill rotWithShape="1">
          <a:blip r:embed="rId3">
            <a:alphaModFix/>
          </a:blip>
          <a:srcRect/>
          <a:stretch/>
        </p:blipFill>
        <p:spPr>
          <a:xfrm>
            <a:off x="5653087" y="3333750"/>
            <a:ext cx="1190625" cy="495300"/>
          </a:xfrm>
          <a:prstGeom prst="rect">
            <a:avLst/>
          </a:prstGeom>
          <a:noFill/>
          <a:ln>
            <a:noFill/>
          </a:ln>
        </p:spPr>
      </p:pic>
      <p:pic>
        <p:nvPicPr>
          <p:cNvPr id="284" name="Google Shape;284;p35" descr="LI-RGB-Logo-straplineA-large.png"/>
          <p:cNvPicPr preferRelativeResize="0"/>
          <p:nvPr/>
        </p:nvPicPr>
        <p:blipFill rotWithShape="1">
          <a:blip r:embed="rId4">
            <a:alphaModFix/>
          </a:blip>
          <a:srcRect/>
          <a:stretch/>
        </p:blipFill>
        <p:spPr>
          <a:xfrm>
            <a:off x="3862600" y="2510324"/>
            <a:ext cx="4466797" cy="1837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5"/>
          <p:cNvSpPr/>
          <p:nvPr/>
        </p:nvSpPr>
        <p:spPr>
          <a:xfrm>
            <a:off x="-63975" y="5820424"/>
            <a:ext cx="12538800" cy="1132200"/>
          </a:xfrm>
          <a:prstGeom prst="rect">
            <a:avLst/>
          </a:prstGeom>
          <a:solidFill>
            <a:srgbClr val="F8F6F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8" name="Google Shape;108;p15">
            <a:hlinkClick r:id="rId3"/>
          </p:cNvPr>
          <p:cNvPicPr preferRelativeResize="0"/>
          <p:nvPr/>
        </p:nvPicPr>
        <p:blipFill rotWithShape="1">
          <a:blip r:embed="rId4">
            <a:alphaModFix/>
          </a:blip>
          <a:srcRect/>
          <a:stretch/>
        </p:blipFill>
        <p:spPr>
          <a:xfrm>
            <a:off x="1737437" y="1814300"/>
            <a:ext cx="8486775" cy="4305300"/>
          </a:xfrm>
          <a:prstGeom prst="rect">
            <a:avLst/>
          </a:prstGeom>
          <a:noFill/>
          <a:ln>
            <a:noFill/>
          </a:ln>
        </p:spPr>
      </p:pic>
      <p:sp>
        <p:nvSpPr>
          <p:cNvPr id="109" name="Google Shape;109;p15"/>
          <p:cNvSpPr txBox="1"/>
          <p:nvPr/>
        </p:nvSpPr>
        <p:spPr>
          <a:xfrm>
            <a:off x="5936325" y="5990275"/>
            <a:ext cx="27708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300" u="sng">
                <a:highlight>
                  <a:srgbClr val="F8C013"/>
                </a:highlight>
                <a:latin typeface="Calibri"/>
                <a:ea typeface="Calibri"/>
                <a:cs typeface="Calibri"/>
                <a:sym typeface="Calibri"/>
                <a:hlinkClick r:id="rId3"/>
              </a:rPr>
              <a:t>Click here to watch!</a:t>
            </a:r>
            <a:endParaRPr sz="2300">
              <a:highlight>
                <a:srgbClr val="F8C013"/>
              </a:highlight>
              <a:latin typeface="Calibri"/>
              <a:ea typeface="Calibri"/>
              <a:cs typeface="Calibri"/>
              <a:sym typeface="Calibri"/>
            </a:endParaRPr>
          </a:p>
        </p:txBody>
      </p:sp>
      <p:pic>
        <p:nvPicPr>
          <p:cNvPr id="110" name="Google Shape;110;p15"/>
          <p:cNvPicPr preferRelativeResize="0"/>
          <p:nvPr/>
        </p:nvPicPr>
        <p:blipFill rotWithShape="1">
          <a:blip r:embed="rId5">
            <a:alphaModFix/>
          </a:blip>
          <a:srcRect/>
          <a:stretch/>
        </p:blipFill>
        <p:spPr>
          <a:xfrm>
            <a:off x="-3299125" y="437225"/>
            <a:ext cx="7541273" cy="1313225"/>
          </a:xfrm>
          <a:prstGeom prst="rect">
            <a:avLst/>
          </a:prstGeom>
          <a:noFill/>
          <a:ln>
            <a:noFill/>
          </a:ln>
        </p:spPr>
      </p:pic>
      <p:sp>
        <p:nvSpPr>
          <p:cNvPr id="111" name="Google Shape;111;p15"/>
          <p:cNvSpPr txBox="1"/>
          <p:nvPr/>
        </p:nvSpPr>
        <p:spPr>
          <a:xfrm rot="-59933">
            <a:off x="423068" y="681709"/>
            <a:ext cx="6367268" cy="107716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400"/>
              <a:buFont typeface="Calibri"/>
              <a:buNone/>
            </a:pPr>
            <a:r>
              <a:rPr lang="en-US" sz="4400" b="1">
                <a:solidFill>
                  <a:schemeClr val="dk1"/>
                </a:solidFill>
                <a:latin typeface="Calibri"/>
                <a:ea typeface="Calibri"/>
                <a:cs typeface="Calibri"/>
                <a:sym typeface="Calibri"/>
              </a:rPr>
              <a:t>Watch this!</a:t>
            </a:r>
            <a:endParaRPr sz="3200" b="1">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6" descr="page3.png"/>
          <p:cNvPicPr preferRelativeResize="0"/>
          <p:nvPr/>
        </p:nvPicPr>
        <p:blipFill rotWithShape="1">
          <a:blip r:embed="rId3">
            <a:alphaModFix/>
          </a:blip>
          <a:srcRect/>
          <a:stretch/>
        </p:blipFill>
        <p:spPr>
          <a:xfrm>
            <a:off x="1717675" y="2280549"/>
            <a:ext cx="8756652" cy="3991049"/>
          </a:xfrm>
          <a:prstGeom prst="rect">
            <a:avLst/>
          </a:prstGeom>
          <a:noFill/>
          <a:ln>
            <a:noFill/>
          </a:ln>
        </p:spPr>
      </p:pic>
      <p:sp>
        <p:nvSpPr>
          <p:cNvPr id="118" name="Google Shape;118;p16"/>
          <p:cNvSpPr txBox="1"/>
          <p:nvPr/>
        </p:nvSpPr>
        <p:spPr>
          <a:xfrm>
            <a:off x="4267200" y="1706875"/>
            <a:ext cx="3000000" cy="7941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endParaRPr sz="4400">
              <a:solidFill>
                <a:schemeClr val="dk1"/>
              </a:solidFill>
              <a:latin typeface="Calibri"/>
              <a:ea typeface="Calibri"/>
              <a:cs typeface="Calibri"/>
              <a:sym typeface="Calibri"/>
            </a:endParaRPr>
          </a:p>
        </p:txBody>
      </p:sp>
      <p:pic>
        <p:nvPicPr>
          <p:cNvPr id="119" name="Google Shape;119;p16"/>
          <p:cNvPicPr preferRelativeResize="0"/>
          <p:nvPr/>
        </p:nvPicPr>
        <p:blipFill rotWithShape="1">
          <a:blip r:embed="rId4">
            <a:alphaModFix/>
          </a:blip>
          <a:srcRect/>
          <a:stretch/>
        </p:blipFill>
        <p:spPr>
          <a:xfrm>
            <a:off x="-1620550" y="374987"/>
            <a:ext cx="7541273" cy="1313225"/>
          </a:xfrm>
          <a:prstGeom prst="rect">
            <a:avLst/>
          </a:prstGeom>
          <a:noFill/>
          <a:ln>
            <a:noFill/>
          </a:ln>
        </p:spPr>
      </p:pic>
      <p:sp>
        <p:nvSpPr>
          <p:cNvPr id="120" name="Google Shape;120;p16"/>
          <p:cNvSpPr txBox="1"/>
          <p:nvPr/>
        </p:nvSpPr>
        <p:spPr>
          <a:xfrm rot="-60025">
            <a:off x="565404" y="688950"/>
            <a:ext cx="5530672" cy="67000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dirty="0">
                <a:solidFill>
                  <a:schemeClr val="dk1"/>
                </a:solidFill>
                <a:latin typeface="Calibri"/>
                <a:ea typeface="Calibri"/>
                <a:cs typeface="Calibri"/>
                <a:sym typeface="Calibri"/>
              </a:rPr>
              <a:t>What’s an invention?</a:t>
            </a:r>
            <a:endParaRPr sz="4000" b="1" dirty="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17"/>
          <p:cNvPicPr preferRelativeResize="0"/>
          <p:nvPr/>
        </p:nvPicPr>
        <p:blipFill rotWithShape="1">
          <a:blip r:embed="rId3">
            <a:alphaModFix/>
          </a:blip>
          <a:srcRect/>
          <a:stretch/>
        </p:blipFill>
        <p:spPr>
          <a:xfrm>
            <a:off x="2497750" y="2413300"/>
            <a:ext cx="7482451" cy="3698749"/>
          </a:xfrm>
          <a:prstGeom prst="rect">
            <a:avLst/>
          </a:prstGeom>
          <a:noFill/>
          <a:ln>
            <a:noFill/>
          </a:ln>
        </p:spPr>
      </p:pic>
      <p:pic>
        <p:nvPicPr>
          <p:cNvPr id="127" name="Google Shape;127;p17"/>
          <p:cNvPicPr preferRelativeResize="0"/>
          <p:nvPr/>
        </p:nvPicPr>
        <p:blipFill rotWithShape="1">
          <a:blip r:embed="rId4">
            <a:alphaModFix/>
          </a:blip>
          <a:srcRect/>
          <a:stretch/>
        </p:blipFill>
        <p:spPr>
          <a:xfrm>
            <a:off x="-1209075" y="368462"/>
            <a:ext cx="7541273" cy="1313225"/>
          </a:xfrm>
          <a:prstGeom prst="rect">
            <a:avLst/>
          </a:prstGeom>
          <a:noFill/>
          <a:ln>
            <a:noFill/>
          </a:ln>
        </p:spPr>
      </p:pic>
      <p:sp>
        <p:nvSpPr>
          <p:cNvPr id="128" name="Google Shape;128;p17"/>
          <p:cNvSpPr txBox="1"/>
          <p:nvPr/>
        </p:nvSpPr>
        <p:spPr>
          <a:xfrm rot="-59958">
            <a:off x="567043" y="687720"/>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Who needs inventions?</a:t>
            </a:r>
            <a:endParaRPr sz="4000" b="1">
              <a:solidFill>
                <a:schemeClr val="dk1"/>
              </a:solidFill>
              <a:latin typeface="Calibri"/>
              <a:ea typeface="Calibri"/>
              <a:cs typeface="Calibri"/>
              <a:sym typeface="Calibri"/>
            </a:endParaRPr>
          </a:p>
          <a:p>
            <a:pPr marL="0" lvl="0" indent="0" algn="l" rtl="0">
              <a:lnSpc>
                <a:spcPct val="90000"/>
              </a:lnSpc>
              <a:spcBef>
                <a:spcPts val="0"/>
              </a:spcBef>
              <a:spcAft>
                <a:spcPts val="0"/>
              </a:spcAft>
              <a:buClr>
                <a:schemeClr val="dk1"/>
              </a:buClr>
              <a:buSzPts val="1100"/>
              <a:buFont typeface="Arial"/>
              <a:buNone/>
            </a:pPr>
            <a:endParaRPr sz="4000" b="1">
              <a:solidFill>
                <a:schemeClr val="dk1"/>
              </a:solidFill>
              <a:latin typeface="Calibri"/>
              <a:ea typeface="Calibri"/>
              <a:cs typeface="Calibri"/>
              <a:sym typeface="Calibri"/>
            </a:endParaRPr>
          </a:p>
          <a:p>
            <a:pPr marL="0" lvl="0" indent="0" algn="l" rtl="0">
              <a:lnSpc>
                <a:spcPct val="90000"/>
              </a:lnSpc>
              <a:spcBef>
                <a:spcPts val="0"/>
              </a:spcBef>
              <a:spcAft>
                <a:spcPts val="0"/>
              </a:spcAft>
              <a:buClr>
                <a:schemeClr val="dk1"/>
              </a:buClr>
              <a:buSzPts val="1100"/>
              <a:buFont typeface="Arial"/>
              <a:buNone/>
            </a:pPr>
            <a:endParaRPr sz="4000" b="1">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Google Shape;134;p18" descr="page5.png"/>
          <p:cNvPicPr preferRelativeResize="0"/>
          <p:nvPr/>
        </p:nvPicPr>
        <p:blipFill rotWithShape="1">
          <a:blip r:embed="rId3">
            <a:alphaModFix/>
          </a:blip>
          <a:srcRect/>
          <a:stretch/>
        </p:blipFill>
        <p:spPr>
          <a:xfrm>
            <a:off x="1742999" y="2152824"/>
            <a:ext cx="8510498" cy="4279050"/>
          </a:xfrm>
          <a:prstGeom prst="rect">
            <a:avLst/>
          </a:prstGeom>
          <a:noFill/>
          <a:ln>
            <a:noFill/>
          </a:ln>
        </p:spPr>
      </p:pic>
      <p:pic>
        <p:nvPicPr>
          <p:cNvPr id="135" name="Google Shape;135;p18"/>
          <p:cNvPicPr preferRelativeResize="0"/>
          <p:nvPr/>
        </p:nvPicPr>
        <p:blipFill rotWithShape="1">
          <a:blip r:embed="rId4">
            <a:alphaModFix/>
          </a:blip>
          <a:srcRect/>
          <a:stretch/>
        </p:blipFill>
        <p:spPr>
          <a:xfrm>
            <a:off x="-1209075" y="368462"/>
            <a:ext cx="7541273" cy="1313225"/>
          </a:xfrm>
          <a:prstGeom prst="rect">
            <a:avLst/>
          </a:prstGeom>
          <a:noFill/>
          <a:ln>
            <a:noFill/>
          </a:ln>
        </p:spPr>
      </p:pic>
      <p:sp>
        <p:nvSpPr>
          <p:cNvPr id="136" name="Google Shape;136;p18"/>
          <p:cNvSpPr txBox="1"/>
          <p:nvPr/>
        </p:nvSpPr>
        <p:spPr>
          <a:xfrm rot="-59958">
            <a:off x="567043" y="687720"/>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What’s your problem?</a:t>
            </a:r>
            <a:endParaRPr sz="4000" b="1">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9"/>
          <p:cNvSpPr/>
          <p:nvPr/>
        </p:nvSpPr>
        <p:spPr>
          <a:xfrm>
            <a:off x="-81450" y="-32575"/>
            <a:ext cx="12543001" cy="70698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9"/>
          <p:cNvSpPr txBox="1">
            <a:spLocks noGrp="1"/>
          </p:cNvSpPr>
          <p:nvPr>
            <p:ph type="ctrTitle"/>
          </p:nvPr>
        </p:nvSpPr>
        <p:spPr>
          <a:xfrm>
            <a:off x="1524000" y="2958157"/>
            <a:ext cx="9144000" cy="941699"/>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dk1"/>
              </a:buClr>
              <a:buSzPts val="1400"/>
              <a:buFont typeface="Calibri"/>
              <a:buNone/>
            </a:pPr>
            <a:r>
              <a:rPr lang="en-US" sz="6000" b="0" i="0" u="none" strike="noStrike" cap="none">
                <a:solidFill>
                  <a:schemeClr val="dk1"/>
                </a:solidFill>
                <a:latin typeface="Calibri"/>
                <a:ea typeface="Calibri"/>
                <a:cs typeface="Calibri"/>
                <a:sym typeface="Calibri"/>
              </a:rPr>
              <a:t>Inventing tips</a:t>
            </a:r>
            <a:endParaRPr/>
          </a:p>
        </p:txBody>
      </p:sp>
      <p:pic>
        <p:nvPicPr>
          <p:cNvPr id="144" name="Google Shape;144;p19"/>
          <p:cNvPicPr preferRelativeResize="0"/>
          <p:nvPr/>
        </p:nvPicPr>
        <p:blipFill>
          <a:blip r:embed="rId3">
            <a:alphaModFix/>
          </a:blip>
          <a:stretch>
            <a:fillRect/>
          </a:stretch>
        </p:blipFill>
        <p:spPr>
          <a:xfrm rot="562469">
            <a:off x="7343125" y="870428"/>
            <a:ext cx="4064949" cy="2285623"/>
          </a:xfrm>
          <a:prstGeom prst="rect">
            <a:avLst/>
          </a:prstGeom>
          <a:noFill/>
          <a:ln>
            <a:noFill/>
          </a:ln>
        </p:spPr>
      </p:pic>
      <p:pic>
        <p:nvPicPr>
          <p:cNvPr id="145" name="Google Shape;145;p19"/>
          <p:cNvPicPr preferRelativeResize="0"/>
          <p:nvPr/>
        </p:nvPicPr>
        <p:blipFill>
          <a:blip r:embed="rId4">
            <a:alphaModFix/>
          </a:blip>
          <a:stretch>
            <a:fillRect/>
          </a:stretch>
        </p:blipFill>
        <p:spPr>
          <a:xfrm>
            <a:off x="88104" y="172675"/>
            <a:ext cx="4001092" cy="68579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20" descr="page9.png"/>
          <p:cNvPicPr preferRelativeResize="0"/>
          <p:nvPr/>
        </p:nvPicPr>
        <p:blipFill rotWithShape="1">
          <a:blip r:embed="rId3">
            <a:alphaModFix/>
          </a:blip>
          <a:srcRect/>
          <a:stretch/>
        </p:blipFill>
        <p:spPr>
          <a:xfrm>
            <a:off x="2923099" y="2313999"/>
            <a:ext cx="6345799" cy="3793799"/>
          </a:xfrm>
          <a:prstGeom prst="rect">
            <a:avLst/>
          </a:prstGeom>
          <a:noFill/>
          <a:ln>
            <a:noFill/>
          </a:ln>
        </p:spPr>
      </p:pic>
      <p:pic>
        <p:nvPicPr>
          <p:cNvPr id="152" name="Google Shape;152;p20"/>
          <p:cNvPicPr preferRelativeResize="0"/>
          <p:nvPr/>
        </p:nvPicPr>
        <p:blipFill rotWithShape="1">
          <a:blip r:embed="rId4">
            <a:alphaModFix/>
          </a:blip>
          <a:srcRect/>
          <a:stretch/>
        </p:blipFill>
        <p:spPr>
          <a:xfrm>
            <a:off x="-301175" y="368462"/>
            <a:ext cx="7541273" cy="1313225"/>
          </a:xfrm>
          <a:prstGeom prst="rect">
            <a:avLst/>
          </a:prstGeom>
          <a:noFill/>
          <a:ln>
            <a:noFill/>
          </a:ln>
        </p:spPr>
      </p:pic>
      <p:sp>
        <p:nvSpPr>
          <p:cNvPr id="153" name="Google Shape;153;p20"/>
          <p:cNvSpPr txBox="1"/>
          <p:nvPr/>
        </p:nvSpPr>
        <p:spPr>
          <a:xfrm rot="-59944">
            <a:off x="567399" y="676909"/>
            <a:ext cx="6916651" cy="90524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1: Keep the ideas coming</a:t>
            </a:r>
            <a:endParaRPr sz="4000" b="1">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21" descr="start simple.png"/>
          <p:cNvPicPr preferRelativeResize="0"/>
          <p:nvPr/>
        </p:nvPicPr>
        <p:blipFill rotWithShape="1">
          <a:blip r:embed="rId3">
            <a:alphaModFix/>
          </a:blip>
          <a:srcRect/>
          <a:stretch/>
        </p:blipFill>
        <p:spPr>
          <a:xfrm>
            <a:off x="2906824" y="2944774"/>
            <a:ext cx="6378350" cy="2369349"/>
          </a:xfrm>
          <a:prstGeom prst="rect">
            <a:avLst/>
          </a:prstGeom>
          <a:noFill/>
          <a:ln>
            <a:noFill/>
          </a:ln>
        </p:spPr>
      </p:pic>
      <p:pic>
        <p:nvPicPr>
          <p:cNvPr id="160" name="Google Shape;160;p21"/>
          <p:cNvPicPr preferRelativeResize="0"/>
          <p:nvPr/>
        </p:nvPicPr>
        <p:blipFill rotWithShape="1">
          <a:blip r:embed="rId4">
            <a:alphaModFix/>
          </a:blip>
          <a:srcRect/>
          <a:stretch/>
        </p:blipFill>
        <p:spPr>
          <a:xfrm>
            <a:off x="-1209075" y="368462"/>
            <a:ext cx="7541273" cy="1313225"/>
          </a:xfrm>
          <a:prstGeom prst="rect">
            <a:avLst/>
          </a:prstGeom>
          <a:noFill/>
          <a:ln>
            <a:noFill/>
          </a:ln>
        </p:spPr>
      </p:pic>
      <p:sp>
        <p:nvSpPr>
          <p:cNvPr id="161" name="Google Shape;161;p21"/>
          <p:cNvSpPr txBox="1"/>
          <p:nvPr/>
        </p:nvSpPr>
        <p:spPr>
          <a:xfrm rot="-59958">
            <a:off x="567043" y="687720"/>
            <a:ext cx="5676563" cy="8512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sz="4000" b="1">
                <a:solidFill>
                  <a:schemeClr val="dk1"/>
                </a:solidFill>
                <a:latin typeface="Calibri"/>
                <a:ea typeface="Calibri"/>
                <a:cs typeface="Calibri"/>
                <a:sym typeface="Calibri"/>
              </a:rPr>
              <a:t>Tip 2: Start simple</a:t>
            </a:r>
            <a:endParaRPr sz="4000" b="1">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1171</Words>
  <Application>Microsoft Macintosh PowerPoint</Application>
  <PresentationFormat>Widescreen</PresentationFormat>
  <Paragraphs>109</Paragraphs>
  <Slides>23</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Inventing tips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When you’ve finished your mini activities…it’s time to draw up your invention.</vt:lpstr>
      <vt:lpstr>PowerPoint Presentation</vt:lpstr>
      <vt:lpstr>Some final inspiration!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Ellie Birkhead</cp:lastModifiedBy>
  <cp:revision>1</cp:revision>
  <dcterms:modified xsi:type="dcterms:W3CDTF">2022-05-17T08:25:08Z</dcterms:modified>
</cp:coreProperties>
</file>