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outhtyneside.littleinventors.org/challenges/making-waves/upload"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dc1769cf67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dc1769cf67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Making Waves: Inventing for a better ocean challenge! It’s time to take a dive into </a:t>
            </a:r>
            <a:r>
              <a:rPr lang="en"/>
              <a:t>the</a:t>
            </a:r>
            <a:r>
              <a:rPr lang="en"/>
              <a:t> big blue!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dc1769cf67_0_3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dc1769cf67_0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bizarre and wonderful creatures that call the ocean their home have evolved over millions of years. They have developed their own </a:t>
            </a:r>
            <a:r>
              <a:rPr lang="en"/>
              <a:t>unique</a:t>
            </a:r>
            <a:r>
              <a:rPr lang="en"/>
              <a:t> superpowers to help them survive, and have clever tricks and </a:t>
            </a:r>
            <a:r>
              <a:rPr lang="en"/>
              <a:t>awesome</a:t>
            </a:r>
            <a:r>
              <a:rPr lang="en"/>
              <a:t> abilities that we can learn from.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Whale song can travel as far as 10,000 miles underwater! Imagine being able to communicate with someone on the other side of the world just with your voice!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Swordfish eyes are as big as tennis balls. They heat up to help them focus on fast moving prey!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Octopuses are one of the most intelligent animals in the ocean. They can </a:t>
            </a:r>
            <a:r>
              <a:rPr lang="en"/>
              <a:t>squirt</a:t>
            </a:r>
            <a:r>
              <a:rPr lang="en"/>
              <a:t> ink to scare off predators, they can change colours and because they have no bones they can squeeze through tiny gaps. They </a:t>
            </a:r>
            <a:r>
              <a:rPr lang="en"/>
              <a:t>have</a:t>
            </a:r>
            <a:r>
              <a:rPr lang="en"/>
              <a:t> eight arms covered in </a:t>
            </a:r>
            <a:r>
              <a:rPr lang="en"/>
              <a:t>sensitive</a:t>
            </a:r>
            <a:r>
              <a:rPr lang="en"/>
              <a:t> cups to they can taste what they’re touching - wow!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Flounder</a:t>
            </a:r>
            <a:r>
              <a:rPr lang="en"/>
              <a:t> </a:t>
            </a:r>
            <a:r>
              <a:rPr lang="en"/>
              <a:t>fish</a:t>
            </a:r>
            <a:r>
              <a:rPr lang="en"/>
              <a:t> can change colour and pattern so well they can hide on a chess board!!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Dolphins</a:t>
            </a:r>
            <a:r>
              <a:rPr lang="en"/>
              <a:t> use sound waves to help them see! They can even find fish hiding under the sand. A human who lost his sight in both eyes learnt this technique to help him to see!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2dc1769cf67_0_3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2dc1769cf67_0_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All of these </a:t>
            </a:r>
            <a:r>
              <a:rPr lang="en"/>
              <a:t>amazing sea creatures are an endless source of inspiration for inventors! </a:t>
            </a:r>
            <a:endParaRPr sz="1000"/>
          </a:p>
          <a:p>
            <a:pPr indent="0" lvl="0" marL="0" rtl="0" algn="l">
              <a:spcBef>
                <a:spcPts val="0"/>
              </a:spcBef>
              <a:spcAft>
                <a:spcPts val="0"/>
              </a:spcAft>
              <a:buNone/>
            </a:pPr>
            <a:r>
              <a:t/>
            </a:r>
            <a:endParaRPr sz="1000"/>
          </a:p>
          <a:p>
            <a:pPr indent="0" lvl="0" marL="0" rtl="0" algn="l">
              <a:spcBef>
                <a:spcPts val="0"/>
              </a:spcBef>
              <a:spcAft>
                <a:spcPts val="0"/>
              </a:spcAft>
              <a:buClr>
                <a:schemeClr val="dk1"/>
              </a:buClr>
              <a:buSzPts val="1100"/>
              <a:buFont typeface="Arial"/>
              <a:buNone/>
            </a:pPr>
            <a:r>
              <a:rPr lang="en">
                <a:solidFill>
                  <a:schemeClr val="dk1"/>
                </a:solidFill>
              </a:rPr>
              <a:t>The incredible ever-changing octopus has inspired camouflage colour-changing robots! </a:t>
            </a:r>
            <a:endParaRPr>
              <a:solidFill>
                <a:schemeClr val="dk1"/>
              </a:solidFill>
            </a:endParaRPr>
          </a:p>
          <a:p>
            <a:pPr indent="0" lvl="0" marL="0" rtl="0" algn="l">
              <a:spcBef>
                <a:spcPts val="0"/>
              </a:spcBef>
              <a:spcAft>
                <a:spcPts val="0"/>
              </a:spcAft>
              <a:buNone/>
            </a:pPr>
            <a:r>
              <a:t/>
            </a:r>
            <a:endParaRPr sz="1000"/>
          </a:p>
          <a:p>
            <a:pPr indent="0" lvl="0" marL="0" rtl="0" algn="l">
              <a:spcBef>
                <a:spcPts val="0"/>
              </a:spcBef>
              <a:spcAft>
                <a:spcPts val="0"/>
              </a:spcAft>
              <a:buNone/>
            </a:pPr>
            <a:r>
              <a:rPr lang="en">
                <a:solidFill>
                  <a:schemeClr val="dk1"/>
                </a:solidFill>
              </a:rPr>
              <a:t>The deep-sea scaly-foot snail has inspired new and improved armour for soldiers with it’s triple layered shell!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Scientists are working out if can use the clicks dolphins make to tell if a tsunami is coming! </a:t>
            </a:r>
            <a:endParaRPr>
              <a:solidFill>
                <a:schemeClr val="dk1"/>
              </a:solidFill>
            </a:endParaRPr>
          </a:p>
          <a:p>
            <a:pPr indent="0" lvl="0" marL="0" rtl="0" algn="l">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e10bf8527f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e10bf8527f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Natural ocean treasures like corals reefs and shells have inspired the designs of buildings too. </a:t>
            </a:r>
            <a:endParaRPr>
              <a:solidFill>
                <a:schemeClr val="dk1"/>
              </a:solidFill>
            </a:endParaRPr>
          </a:p>
          <a:p>
            <a:pPr indent="0" lvl="0" marL="0" rtl="0" algn="l">
              <a:spcBef>
                <a:spcPts val="0"/>
              </a:spcBef>
              <a:spcAft>
                <a:spcPts val="0"/>
              </a:spcAft>
              <a:buNone/>
            </a:pPr>
            <a:r>
              <a:t/>
            </a:r>
            <a:endParaRPr sz="1000"/>
          </a:p>
          <a:p>
            <a:pPr indent="0" lvl="0" marL="0" rtl="0" algn="l">
              <a:spcBef>
                <a:spcPts val="0"/>
              </a:spcBef>
              <a:spcAft>
                <a:spcPts val="0"/>
              </a:spcAft>
              <a:buNone/>
            </a:pPr>
            <a:r>
              <a:rPr lang="en">
                <a:solidFill>
                  <a:schemeClr val="dk1"/>
                </a:solidFill>
              </a:rPr>
              <a:t>Many car designs are inspired by fish, like this car known as The Road Shark. Cool or what?!</a:t>
            </a:r>
            <a:endParaRPr sz="1000"/>
          </a:p>
          <a:p>
            <a:pPr indent="0" lvl="0" marL="0" rtl="0" algn="l">
              <a:spcBef>
                <a:spcPts val="0"/>
              </a:spcBef>
              <a:spcAft>
                <a:spcPts val="0"/>
              </a:spcAft>
              <a:buNone/>
            </a:pPr>
            <a:r>
              <a:t/>
            </a:r>
            <a:endParaRPr sz="1000"/>
          </a:p>
          <a:p>
            <a:pPr indent="0" lvl="0" marL="0" rtl="0" algn="l">
              <a:spcBef>
                <a:spcPts val="0"/>
              </a:spcBef>
              <a:spcAft>
                <a:spcPts val="0"/>
              </a:spcAft>
              <a:buClr>
                <a:schemeClr val="dk1"/>
              </a:buClr>
              <a:buSzPts val="1100"/>
              <a:buFont typeface="Arial"/>
              <a:buNone/>
            </a:pPr>
            <a:r>
              <a:rPr lang="en">
                <a:solidFill>
                  <a:schemeClr val="dk1"/>
                </a:solidFill>
              </a:rPr>
              <a:t>Schools of fish move together in tight groups, twisting, turning as a team. They are being studied to see if their movement could make wind farms more efficient.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Can you think of any other inventions that might have been inspired by an animal or plant?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dc1769cf67_0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2dc1769cf67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activity time! Using the Animal </a:t>
            </a:r>
            <a:r>
              <a:rPr lang="en"/>
              <a:t>profile pack learn about some of the oceans most amazing in habitants. Invite your students to learn about their habitats, superpowers and main dangers and then ask them to fill out the Animal Profiler worksheet to choose their favourite animal to protect.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They can also choose an animal that’s not in the pack if they know a lot about a favourite animal that they’ve discovered elsewhere.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2ed189bd07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2ed189bd07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We’re going to get creative now and get inspired by the </a:t>
            </a:r>
            <a:r>
              <a:rPr lang="en"/>
              <a:t>incredible</a:t>
            </a:r>
            <a:r>
              <a:rPr lang="en"/>
              <a:t> superpowers of underwater creatures! What sea creature superpower would you like to have? And </a:t>
            </a:r>
            <a:r>
              <a:rPr lang="en"/>
              <a:t>what</a:t>
            </a:r>
            <a:r>
              <a:rPr lang="en"/>
              <a:t> would you do with it?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f2d9f9fe2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2f2d9f9fe2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From the wacky wobbegong to the magnificent manta ray, the ocean is full of surprises great and small. Inventors have been inspired by life under the waves for as long as we can remember, from cars designed like fish, armour made like shells or homes in the shape of corals.</a:t>
            </a:r>
            <a:endParaRPr>
              <a:solidFill>
                <a:schemeClr val="dk1"/>
              </a:solidFill>
            </a:endParaRPr>
          </a:p>
          <a:p>
            <a:pPr indent="0" lvl="0" marL="0" rtl="0" algn="l">
              <a:lnSpc>
                <a:spcPct val="115000"/>
              </a:lnSpc>
              <a:spcBef>
                <a:spcPts val="0"/>
              </a:spcBef>
              <a:spcAft>
                <a:spcPts val="0"/>
              </a:spcAft>
              <a:buNone/>
            </a:pPr>
            <a:r>
              <a:rPr lang="en">
                <a:solidFill>
                  <a:schemeClr val="dk1"/>
                </a:solidFill>
              </a:rPr>
              <a:t>The underwater wonderland is full of invention inspiration and now it’s over to you to discover a whole world of awesome-ness and turn it into an unforgettable invention.</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b="1" lang="en"/>
              <a:t>Can you </a:t>
            </a:r>
            <a:r>
              <a:rPr b="1" lang="en"/>
              <a:t>invent something inspired by life under the sea?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How about a house that looks like a piece of coral? Or a piece of clothing that changes colour like a cuttlefish? Or something totally new and fin-tastic!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2f2d9f9fe29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2f2d9f9fe2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Draw up your best idea for a chance for your idea to be brought to life! Don’t forget to tell us what it’s called and how it works.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i="1" lang="en">
                <a:solidFill>
                  <a:schemeClr val="dk1"/>
                </a:solidFill>
              </a:rPr>
              <a:t>TEACHERS - </a:t>
            </a:r>
            <a:endParaRPr b="1" i="1">
              <a:solidFill>
                <a:schemeClr val="dk1"/>
              </a:solidFill>
            </a:endParaRPr>
          </a:p>
          <a:p>
            <a:pPr indent="0" lvl="0" marL="0" rtl="0" algn="l">
              <a:spcBef>
                <a:spcPts val="0"/>
              </a:spcBef>
              <a:spcAft>
                <a:spcPts val="0"/>
              </a:spcAft>
              <a:buClr>
                <a:schemeClr val="dk1"/>
              </a:buClr>
              <a:buSzPts val="1100"/>
              <a:buFont typeface="Arial"/>
              <a:buNone/>
            </a:pPr>
            <a:r>
              <a:t/>
            </a:r>
            <a:endParaRPr i="1" u="sng">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Send us the invention drawing sheets from your class before </a:t>
            </a:r>
            <a:r>
              <a:rPr b="1" i="1" lang="en">
                <a:solidFill>
                  <a:schemeClr val="dk1"/>
                </a:solidFill>
              </a:rPr>
              <a:t>30th April 2025 </a:t>
            </a:r>
            <a:endParaRPr b="1" i="1">
              <a:solidFill>
                <a:schemeClr val="dk1"/>
              </a:solidFill>
            </a:endParaRPr>
          </a:p>
          <a:p>
            <a:pPr indent="0" lvl="0" marL="0" rtl="0" algn="l">
              <a:lnSpc>
                <a:spcPct val="115000"/>
              </a:lnSpc>
              <a:spcBef>
                <a:spcPts val="0"/>
              </a:spcBef>
              <a:spcAft>
                <a:spcPts val="0"/>
              </a:spcAft>
              <a:buNone/>
            </a:pPr>
            <a:r>
              <a:t/>
            </a:r>
            <a:endParaRPr i="1">
              <a:solidFill>
                <a:schemeClr val="dk1"/>
              </a:solidFill>
            </a:endParaRPr>
          </a:p>
          <a:p>
            <a:pPr indent="0" lvl="0" marL="0" rtl="0" algn="l">
              <a:lnSpc>
                <a:spcPct val="115000"/>
              </a:lnSpc>
              <a:spcBef>
                <a:spcPts val="0"/>
              </a:spcBef>
              <a:spcAft>
                <a:spcPts val="0"/>
              </a:spcAft>
              <a:buNone/>
            </a:pPr>
            <a:r>
              <a:rPr lang="en">
                <a:solidFill>
                  <a:schemeClr val="dk1"/>
                </a:solidFill>
              </a:rPr>
              <a:t>Find the upload instructions at </a:t>
            </a:r>
            <a:r>
              <a:rPr lang="en" u="sng">
                <a:solidFill>
                  <a:schemeClr val="hlink"/>
                </a:solidFill>
                <a:hlinkClick r:id="rId2"/>
              </a:rPr>
              <a:t>https://southtyneside.littleinventors.org/challenges/making-waves/upload</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f2d9f9fe29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g2f2d9f9fe29_0_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Use these tips to help your students find ideas:</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Start simple</a:t>
            </a:r>
            <a:endParaRPr sz="1200"/>
          </a:p>
          <a:p>
            <a:pPr indent="0" lvl="0" marL="0" rtl="0" algn="l">
              <a:spcBef>
                <a:spcPts val="0"/>
              </a:spcBef>
              <a:spcAft>
                <a:spcPts val="0"/>
              </a:spcAft>
              <a:buNone/>
            </a:pPr>
            <a:r>
              <a:rPr lang="en">
                <a:latin typeface="Arial"/>
                <a:ea typeface="Arial"/>
                <a:cs typeface="Arial"/>
                <a:sym typeface="Arial"/>
              </a:rPr>
              <a:t>You don’t need to figure out how to change the world - thinking about small problems or challenges can be just as useful! What do you find tricky? Is there a simple way to change that?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Put two things together</a:t>
            </a:r>
            <a:endParaRPr sz="1200"/>
          </a:p>
          <a:p>
            <a:pPr indent="0" lvl="0" marL="0" rtl="0" algn="l">
              <a:spcBef>
                <a:spcPts val="0"/>
              </a:spcBef>
              <a:spcAft>
                <a:spcPts val="0"/>
              </a:spcAft>
              <a:buNone/>
            </a:pPr>
            <a:r>
              <a:rPr lang="en">
                <a:latin typeface="Arial"/>
                <a:ea typeface="Arial"/>
                <a:cs typeface="Arial"/>
                <a:sym typeface="Arial"/>
              </a:rPr>
              <a:t>Starting with an existing object or two and imagining new ways to improve or find a totally different use for them.</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a:t>
            </a:r>
            <a:endParaRPr sz="1200"/>
          </a:p>
          <a:p>
            <a:pPr indent="0" lvl="0" marL="0" rtl="0" algn="l">
              <a:spcBef>
                <a:spcPts val="0"/>
              </a:spcBef>
              <a:spcAft>
                <a:spcPts val="0"/>
              </a:spcAft>
              <a:buNone/>
            </a:pPr>
            <a:r>
              <a:rPr b="1" lang="en">
                <a:latin typeface="Arial"/>
                <a:ea typeface="Arial"/>
                <a:cs typeface="Arial"/>
                <a:sym typeface="Arial"/>
              </a:rPr>
              <a:t>Keep the ideas coming</a:t>
            </a:r>
            <a:endParaRPr sz="1200"/>
          </a:p>
          <a:p>
            <a:pPr indent="0" lvl="0" marL="0" rtl="0" algn="l">
              <a:spcBef>
                <a:spcPts val="0"/>
              </a:spcBef>
              <a:spcAft>
                <a:spcPts val="0"/>
              </a:spcAft>
              <a:buNone/>
            </a:pPr>
            <a:r>
              <a:rPr lang="en">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 lot of inventions were made by mistake (potato chips, fireworks)!</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A fresh pair of eyes</a:t>
            </a:r>
            <a:endParaRPr sz="1200"/>
          </a:p>
          <a:p>
            <a:pPr indent="0" lvl="0" marL="0" rtl="0" algn="l">
              <a:spcBef>
                <a:spcPts val="0"/>
              </a:spcBef>
              <a:spcAft>
                <a:spcPts val="0"/>
              </a:spcAft>
              <a:buNone/>
            </a:pPr>
            <a:r>
              <a:rPr lang="en">
                <a:latin typeface="Arial"/>
                <a:ea typeface="Arial"/>
                <a:cs typeface="Arial"/>
                <a:sym typeface="Arial"/>
              </a:rPr>
              <a:t>Sometimes you just need to step out of your own shoes to see things differently. Once you have a problem, try to imagine what it looks like to someone else.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Break the rules </a:t>
            </a:r>
            <a:endParaRPr sz="1200"/>
          </a:p>
          <a:p>
            <a:pPr indent="0" lvl="0" marL="0" rtl="0" algn="l">
              <a:spcBef>
                <a:spcPts val="0"/>
              </a:spcBef>
              <a:spcAft>
                <a:spcPts val="0"/>
              </a:spcAft>
              <a:buNone/>
            </a:pPr>
            <a:r>
              <a:rPr lang="en">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Reach for the stars</a:t>
            </a:r>
            <a:endParaRPr b="1" sz="1200"/>
          </a:p>
          <a:p>
            <a:pPr indent="0" lvl="0" marL="0" rtl="0" algn="l">
              <a:spcBef>
                <a:spcPts val="0"/>
              </a:spcBef>
              <a:spcAft>
                <a:spcPts val="0"/>
              </a:spcAft>
              <a:buNone/>
            </a:pPr>
            <a:r>
              <a:rPr lang="en">
                <a:latin typeface="Arial"/>
                <a:ea typeface="Arial"/>
                <a:cs typeface="Arial"/>
                <a:sym typeface="Arial"/>
              </a:rPr>
              <a:t>It might seem a little crazy or simply impossible, but so did landing on the moon! So don’t be scared to think up big or  bonkers ideas - who knows what will come of it?</a:t>
            </a:r>
            <a:endParaRPr sz="1200"/>
          </a:p>
          <a:p>
            <a:pPr indent="0" lvl="0" marL="0" rtl="0" algn="l">
              <a:spcBef>
                <a:spcPts val="0"/>
              </a:spcBef>
              <a:spcAft>
                <a:spcPts val="0"/>
              </a:spcAft>
              <a:buNone/>
            </a:pPr>
            <a:r>
              <a:rPr lang="en">
                <a:latin typeface="Arial"/>
                <a:ea typeface="Arial"/>
                <a:cs typeface="Arial"/>
                <a:sym typeface="Arial"/>
              </a:rPr>
              <a:t> Often one idea leads to something else that jump starts your imagination for a brilliant invention!</a:t>
            </a:r>
            <a:endParaRPr sz="1200"/>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237" name="Google Shape;237;g2f2d9f9fe29_0_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dc1769cf67_0_2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dc1769cf67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Earth is like no other planet in the galaxy. It’s the only one we know of that has large bodies of water. And with almost three-quarters of our planet’s surface being covered in water, it’s no wonder Earth is sometimes called a water-world!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Water is held in icecaps, lakes, rivers and even in the air as something called water vapour -  but most of it is found in our ocean.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dc1769cf6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 name="Google Shape;74;g2dc1769cf67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Did you know t</a:t>
            </a:r>
            <a:r>
              <a:rPr lang="en">
                <a:latin typeface="Arial"/>
                <a:ea typeface="Arial"/>
                <a:cs typeface="Arial"/>
                <a:sym typeface="Arial"/>
              </a:rPr>
              <a:t>here are five oceans and they all join together. Together </a:t>
            </a:r>
            <a:r>
              <a:rPr lang="en"/>
              <a:t>t</a:t>
            </a:r>
            <a:r>
              <a:rPr lang="en">
                <a:latin typeface="Arial"/>
                <a:ea typeface="Arial"/>
                <a:cs typeface="Arial"/>
                <a:sym typeface="Arial"/>
              </a:rPr>
              <a:t>hey are known as ‘the World Ocean’. Can you name them all? </a:t>
            </a:r>
            <a:r>
              <a:rPr lang="en"/>
              <a:t>You’ll find out the answers on the next slide!</a:t>
            </a:r>
            <a:endParaRPr b="1">
              <a:latin typeface="Arial"/>
              <a:ea typeface="Arial"/>
              <a:cs typeface="Arial"/>
              <a:sym typeface="Arial"/>
            </a:endParaRPr>
          </a:p>
        </p:txBody>
      </p:sp>
      <p:sp>
        <p:nvSpPr>
          <p:cNvPr id="75" name="Google Shape;75;g2dc1769cf67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2e10bf8527f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 name="Google Shape;85;g2e10bf8527f_0_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latin typeface="Arial"/>
                <a:ea typeface="Arial"/>
                <a:cs typeface="Arial"/>
                <a:sym typeface="Arial"/>
              </a:rPr>
              <a:t>The Pacific Ocean is the world’s largest ocean. It covers almost 50% of water surface of the planet! The Atlantic ocean is second largest! It is home to the most fish in the world. </a:t>
            </a:r>
            <a:r>
              <a:rPr lang="en"/>
              <a:t>The Arctic Ocean is the smallest one but it’s very mighty: it stays frozen throughout winter and helps to cool the global temperature down. The last two are the Indian Ocean and the Southern Ocean. But don’t forget really, they are all just one big mighty ocean! </a:t>
            </a:r>
            <a:endParaRPr b="1">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86" name="Google Shape;86;g2e10bf8527f_0_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dc1769cf67_0_1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g2dc1769cf67_0_1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The oceans are essential to the whole planet. It’s covered by more than 70% oceans - and the majority of life on earth is aquatic! All five oceans are connected and in constant movement ruled by currents.</a:t>
            </a:r>
            <a:endParaRPr/>
          </a:p>
          <a:p>
            <a:pPr indent="0" lvl="0" marL="0" rtl="0" algn="l">
              <a:spcBef>
                <a:spcPts val="0"/>
              </a:spcBef>
              <a:spcAft>
                <a:spcPts val="0"/>
              </a:spcAft>
              <a:buNone/>
            </a:pPr>
            <a:r>
              <a:rPr lang="en">
                <a:latin typeface="Arial"/>
                <a:ea typeface="Arial"/>
                <a:cs typeface="Arial"/>
                <a:sym typeface="Arial"/>
              </a:rPr>
              <a:t>We get more oxygen from the ocean than from all the world’s rainforests combined. It absorbs the most gas from the air - a true pollution hero.</a:t>
            </a:r>
            <a:endParaRPr/>
          </a:p>
          <a:p>
            <a:pPr indent="0" lvl="0" marL="0" rtl="0" algn="l">
              <a:spcBef>
                <a:spcPts val="0"/>
              </a:spcBef>
              <a:spcAft>
                <a:spcPts val="0"/>
              </a:spcAft>
              <a:buNone/>
            </a:pPr>
            <a:r>
              <a:rPr lang="en">
                <a:latin typeface="Arial"/>
                <a:ea typeface="Arial"/>
                <a:cs typeface="Arial"/>
                <a:sym typeface="Arial"/>
              </a:rPr>
              <a:t>It’s where life started and we simply wouldn’t survive without oceans. </a:t>
            </a:r>
            <a:endParaRPr/>
          </a:p>
          <a:p>
            <a:pPr indent="0" lvl="0" marL="0" rtl="0" algn="l">
              <a:spcBef>
                <a:spcPts val="0"/>
              </a:spcBef>
              <a:spcAft>
                <a:spcPts val="0"/>
              </a:spcAft>
              <a:buNone/>
            </a:pPr>
            <a:r>
              <a:rPr lang="en">
                <a:latin typeface="Arial"/>
                <a:ea typeface="Arial"/>
                <a:cs typeface="Arial"/>
                <a:sym typeface="Arial"/>
              </a:rPr>
              <a:t>And this vast world is still largely unknown to us. Only 5% of the ocean floor has been explored. We have only identified a third of all sea life - and scientists estimate that there are still millions of species we still don’t know anything about!</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100" name="Google Shape;100;g2dc1769cf67_0_15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c1769cf67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dc1769cf67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You’ve probably heard of sharks and dolphins but have you ever heard of the smooth-head blobfish or the spiny king crab?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ocean is teeming with all kinds of animals. In fact, scientists think there are about one million different species living in the ocean, with 2000 new ones being discovered every year!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mind-boggling variety of life ranges from the teeniest-tiniest animals in the world, called zooplankton, to the very biggest - the GIGANTIC blue whale.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dc1769cf67_0_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 name="Google Shape;128;g2dc1769cf67_0_6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Although to us it just looks like a big blue pool of water there</a:t>
            </a:r>
            <a:r>
              <a:rPr lang="en">
                <a:latin typeface="Arial"/>
                <a:ea typeface="Arial"/>
                <a:cs typeface="Arial"/>
                <a:sym typeface="Arial"/>
              </a:rPr>
              <a:t> are actually different zones </a:t>
            </a:r>
            <a:r>
              <a:rPr lang="en"/>
              <a:t>under the water and each zone is home to different kinds of animals.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Sunlight zone</a:t>
            </a:r>
            <a:endParaRPr b="1" sz="1200"/>
          </a:p>
          <a:p>
            <a:pPr indent="0" lvl="0" marL="0" rtl="0" algn="l">
              <a:spcBef>
                <a:spcPts val="0"/>
              </a:spcBef>
              <a:spcAft>
                <a:spcPts val="0"/>
              </a:spcAft>
              <a:buNone/>
            </a:pPr>
            <a:r>
              <a:rPr lang="en">
                <a:latin typeface="Arial"/>
                <a:ea typeface="Arial"/>
                <a:cs typeface="Arial"/>
                <a:sym typeface="Arial"/>
              </a:rPr>
              <a:t>With Water temperature relatively warm and a lot of light, it’s perfect for all sorts of marine plants like phytoplankton (our main oxygen producer!) and algaes, providing essential food for most marine creatures like sharks, turtles, sea lions, tuna, sting rays and many more. But there is not much shelter to hide...</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Twilight zone</a:t>
            </a:r>
            <a:endParaRPr b="1" sz="1200"/>
          </a:p>
          <a:p>
            <a:pPr indent="0" lvl="0" marL="0" rtl="0" algn="l">
              <a:spcBef>
                <a:spcPts val="0"/>
              </a:spcBef>
              <a:spcAft>
                <a:spcPts val="0"/>
              </a:spcAft>
              <a:buNone/>
            </a:pPr>
            <a:r>
              <a:rPr lang="en">
                <a:latin typeface="Arial"/>
                <a:ea typeface="Arial"/>
                <a:cs typeface="Arial"/>
                <a:sym typeface="Arial"/>
              </a:rPr>
              <a:t>As we go deeper, the water pressure rises. And as we are further from the sun,  the temperature drops and there is no photosynthesis, meaning they are no plants here. Creatures adapted by having thin bodies, large eyes or deep colours to camouflage,like octopus or giant squids! </a:t>
            </a:r>
            <a:endParaRPr sz="1200"/>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Midnight zone</a:t>
            </a:r>
            <a:endParaRPr b="1" sz="1200"/>
          </a:p>
          <a:p>
            <a:pPr indent="0" lvl="0" marL="0" rtl="0" algn="l">
              <a:spcBef>
                <a:spcPts val="0"/>
              </a:spcBef>
              <a:spcAft>
                <a:spcPts val="0"/>
              </a:spcAft>
              <a:buNone/>
            </a:pPr>
            <a:r>
              <a:rPr lang="en">
                <a:latin typeface="Arial"/>
                <a:ea typeface="Arial"/>
                <a:cs typeface="Arial"/>
                <a:sym typeface="Arial"/>
              </a:rPr>
              <a:t>There is no light here and the water pressure is so great that humans can’t safely go there. There is little food there,so creatures had to adapt by slowing their metabolism and scavenging..</a:t>
            </a:r>
            <a:endParaRPr sz="1200"/>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129" name="Google Shape;129;g2dc1769cf67_0_6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2dc1769cf67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2dc1769cf67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natural homes of animals, plants and other living species are known as habitats. There are all kinds of different ocean habitats like mangroves, seagrass meadows, kelp forests and coral reefs. Each habitat is home to difference kinds of underwater animals.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Did you know that coral reefs are actually alive? They are covered in all kinds of tiny creatures called corals.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These bustling submarine </a:t>
            </a:r>
            <a:r>
              <a:rPr lang="en"/>
              <a:t>cities</a:t>
            </a:r>
            <a:r>
              <a:rPr lang="en"/>
              <a:t> make up less than 1% of the ocean flood but despite their small size one quarter of all known marine life is found there. They must be great places to call home!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dc1769cf67_0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2dc1769cf67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rPr>
              <a:t>Some animals that live in the ocean mo</a:t>
            </a:r>
            <a:r>
              <a:rPr lang="en">
                <a:solidFill>
                  <a:schemeClr val="dk1"/>
                </a:solidFill>
              </a:rPr>
              <a:t>ve a very long distance from one place to another when the weather changes to find warmer or cooler waters, to find food or to have babies. This is known as migration. </a:t>
            </a:r>
            <a:endParaRPr>
              <a:solidFill>
                <a:schemeClr val="dk1"/>
              </a:solidFill>
            </a:endParaRPr>
          </a:p>
          <a:p>
            <a:pPr indent="0" lvl="0" marL="0" rtl="0" algn="l">
              <a:spcBef>
                <a:spcPts val="1200"/>
              </a:spcBef>
              <a:spcAft>
                <a:spcPts val="0"/>
              </a:spcAft>
              <a:buNone/>
            </a:pPr>
            <a:r>
              <a:rPr lang="en">
                <a:solidFill>
                  <a:schemeClr val="dk1"/>
                </a:solidFill>
              </a:rPr>
              <a:t>Some of the most impressive underwater animal migrations are taken by humpback whales and also leatherback sea turtles. Both travel thousands of kilometres at a time travelling across huge areas of ocean from one continent to another!</a:t>
            </a:r>
            <a:endParaRPr>
              <a:solidFill>
                <a:schemeClr val="dk1"/>
              </a:solidFill>
            </a:endParaRPr>
          </a:p>
          <a:p>
            <a:pPr indent="0" lvl="0" marL="0" rtl="0" algn="l">
              <a:lnSpc>
                <a:spcPct val="115000"/>
              </a:lnSpc>
              <a:spcBef>
                <a:spcPts val="0"/>
              </a:spcBef>
              <a:spcAft>
                <a:spcPts val="1200"/>
              </a:spcAft>
              <a:buClr>
                <a:schemeClr val="dk1"/>
              </a:buClr>
              <a:buSzPts val="1100"/>
              <a:buFont typeface="Arial"/>
              <a:buNone/>
            </a:pPr>
            <a:r>
              <a:rPr lang="en">
                <a:solidFill>
                  <a:schemeClr val="dk1"/>
                </a:solidFill>
              </a:rPr>
              <a:t> </a:t>
            </a:r>
            <a:endParaRPr sz="40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4.png"/><Relationship Id="rId4" Type="http://schemas.openxmlformats.org/officeDocument/2006/relationships/image" Target="../media/image40.png"/><Relationship Id="rId5" Type="http://schemas.openxmlformats.org/officeDocument/2006/relationships/image" Target="../media/image46.jpg"/><Relationship Id="rId6" Type="http://schemas.openxmlformats.org/officeDocument/2006/relationships/image" Target="../media/image41.png"/><Relationship Id="rId7"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48.png"/><Relationship Id="rId4" Type="http://schemas.openxmlformats.org/officeDocument/2006/relationships/image" Target="../media/image40.png"/><Relationship Id="rId5" Type="http://schemas.openxmlformats.org/officeDocument/2006/relationships/image" Target="../media/image4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5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52.png"/><Relationship Id="rId4" Type="http://schemas.openxmlformats.org/officeDocument/2006/relationships/image" Target="../media/image2.png"/><Relationship Id="rId5" Type="http://schemas.openxmlformats.org/officeDocument/2006/relationships/image" Target="../media/image5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png"/><Relationship Id="rId6"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image" Target="../media/image10.png"/><Relationship Id="rId7" Type="http://schemas.openxmlformats.org/officeDocument/2006/relationships/image" Target="../media/image13.png"/><Relationship Id="rId8"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29.png"/><Relationship Id="rId4" Type="http://schemas.openxmlformats.org/officeDocument/2006/relationships/image" Target="../media/image2.png"/><Relationship Id="rId5" Type="http://schemas.openxmlformats.org/officeDocument/2006/relationships/image" Target="../media/image16.png"/><Relationship Id="rId6"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2.png"/><Relationship Id="rId5" Type="http://schemas.openxmlformats.org/officeDocument/2006/relationships/image" Target="../media/image21.png"/><Relationship Id="rId6"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36.png"/><Relationship Id="rId4" Type="http://schemas.openxmlformats.org/officeDocument/2006/relationships/image" Target="../media/image2.png"/><Relationship Id="rId5"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24.png"/><Relationship Id="rId9" Type="http://schemas.openxmlformats.org/officeDocument/2006/relationships/image" Target="../media/image28.png"/><Relationship Id="rId5" Type="http://schemas.openxmlformats.org/officeDocument/2006/relationships/image" Target="../media/image2.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s>
</file>

<file path=ppt/slides/_rels/slide9.xml.rels><?xml version="1.0" encoding="UTF-8" standalone="yes"?><Relationships xmlns="http://schemas.openxmlformats.org/package/2006/relationships"><Relationship Id="rId10" Type="http://schemas.openxmlformats.org/officeDocument/2006/relationships/image" Target="../media/image37.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0.png"/><Relationship Id="rId9" Type="http://schemas.openxmlformats.org/officeDocument/2006/relationships/image" Target="../media/image33.png"/><Relationship Id="rId5" Type="http://schemas.openxmlformats.org/officeDocument/2006/relationships/image" Target="../media/image31.png"/><Relationship Id="rId6" Type="http://schemas.openxmlformats.org/officeDocument/2006/relationships/image" Target="../media/image34.png"/><Relationship Id="rId7" Type="http://schemas.openxmlformats.org/officeDocument/2006/relationships/image" Target="../media/image32.png"/><Relationship Id="rId8"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9" name="Shape 59"/>
        <p:cNvGrpSpPr/>
        <p:nvPr/>
      </p:nvGrpSpPr>
      <p:grpSpPr>
        <a:xfrm>
          <a:off x="0" y="0"/>
          <a:ext cx="0" cy="0"/>
          <a:chOff x="0" y="0"/>
          <a:chExt cx="0" cy="0"/>
        </a:xfrm>
      </p:grpSpPr>
      <p:pic>
        <p:nvPicPr>
          <p:cNvPr id="60" name="Google Shape;60;p14"/>
          <p:cNvPicPr preferRelativeResize="0"/>
          <p:nvPr/>
        </p:nvPicPr>
        <p:blipFill rotWithShape="1">
          <a:blip r:embed="rId4">
            <a:alphaModFix/>
          </a:blip>
          <a:srcRect b="10039" l="0" r="0" t="0"/>
          <a:stretch/>
        </p:blipFill>
        <p:spPr>
          <a:xfrm>
            <a:off x="0" y="-60650"/>
            <a:ext cx="9144000" cy="4935674"/>
          </a:xfrm>
          <a:prstGeom prst="rect">
            <a:avLst/>
          </a:prstGeom>
          <a:noFill/>
          <a:ln>
            <a:noFill/>
          </a:ln>
        </p:spPr>
      </p:pic>
      <p:pic>
        <p:nvPicPr>
          <p:cNvPr id="61" name="Google Shape;61;p14"/>
          <p:cNvPicPr preferRelativeResize="0"/>
          <p:nvPr/>
        </p:nvPicPr>
        <p:blipFill rotWithShape="1">
          <a:blip r:embed="rId4">
            <a:alphaModFix/>
          </a:blip>
          <a:srcRect b="5573" l="0" r="0" t="80138"/>
          <a:stretch/>
        </p:blipFill>
        <p:spPr>
          <a:xfrm>
            <a:off x="0" y="4134125"/>
            <a:ext cx="9144000" cy="7838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pic>
        <p:nvPicPr>
          <p:cNvPr id="165" name="Google Shape;165;p23"/>
          <p:cNvPicPr preferRelativeResize="0"/>
          <p:nvPr/>
        </p:nvPicPr>
        <p:blipFill rotWithShape="1">
          <a:blip r:embed="rId3">
            <a:alphaModFix/>
          </a:blip>
          <a:srcRect b="0" l="0" r="0" t="0"/>
          <a:stretch/>
        </p:blipFill>
        <p:spPr>
          <a:xfrm>
            <a:off x="-879300" y="298125"/>
            <a:ext cx="5819601" cy="853900"/>
          </a:xfrm>
          <a:prstGeom prst="rect">
            <a:avLst/>
          </a:prstGeom>
          <a:noFill/>
          <a:ln>
            <a:noFill/>
          </a:ln>
        </p:spPr>
      </p:pic>
      <p:sp>
        <p:nvSpPr>
          <p:cNvPr id="166" name="Google Shape;166;p23"/>
          <p:cNvSpPr txBox="1"/>
          <p:nvPr/>
        </p:nvSpPr>
        <p:spPr>
          <a:xfrm rot="-60067">
            <a:off x="310136" y="492539"/>
            <a:ext cx="509957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Now you </a:t>
            </a:r>
            <a:r>
              <a:rPr b="1" i="1" lang="en" sz="2400">
                <a:solidFill>
                  <a:schemeClr val="dk1"/>
                </a:solidFill>
                <a:latin typeface="Calibri"/>
                <a:ea typeface="Calibri"/>
                <a:cs typeface="Calibri"/>
                <a:sym typeface="Calibri"/>
              </a:rPr>
              <a:t>sea</a:t>
            </a:r>
            <a:r>
              <a:rPr b="1" lang="en" sz="2400">
                <a:solidFill>
                  <a:schemeClr val="dk1"/>
                </a:solidFill>
                <a:latin typeface="Calibri"/>
                <a:ea typeface="Calibri"/>
                <a:cs typeface="Calibri"/>
                <a:sym typeface="Calibri"/>
              </a:rPr>
              <a:t> me, now you don’t!</a:t>
            </a:r>
            <a:endParaRPr sz="1100"/>
          </a:p>
        </p:txBody>
      </p:sp>
      <p:pic>
        <p:nvPicPr>
          <p:cNvPr id="167" name="Google Shape;167;p23"/>
          <p:cNvPicPr preferRelativeResize="0"/>
          <p:nvPr/>
        </p:nvPicPr>
        <p:blipFill rotWithShape="1">
          <a:blip r:embed="rId4">
            <a:alphaModFix/>
          </a:blip>
          <a:srcRect b="22776" l="24273" r="53345" t="42598"/>
          <a:stretch/>
        </p:blipFill>
        <p:spPr>
          <a:xfrm>
            <a:off x="2008300" y="3137050"/>
            <a:ext cx="2403625" cy="1859369"/>
          </a:xfrm>
          <a:prstGeom prst="rect">
            <a:avLst/>
          </a:prstGeom>
          <a:noFill/>
          <a:ln>
            <a:noFill/>
          </a:ln>
        </p:spPr>
      </p:pic>
      <p:pic>
        <p:nvPicPr>
          <p:cNvPr id="168" name="Google Shape;168;p23"/>
          <p:cNvPicPr preferRelativeResize="0"/>
          <p:nvPr/>
        </p:nvPicPr>
        <p:blipFill rotWithShape="1">
          <a:blip r:embed="rId4">
            <a:alphaModFix/>
          </a:blip>
          <a:srcRect b="27462" l="74778" r="1530" t="29007"/>
          <a:stretch/>
        </p:blipFill>
        <p:spPr>
          <a:xfrm>
            <a:off x="6305825" y="2325997"/>
            <a:ext cx="2403625" cy="2208154"/>
          </a:xfrm>
          <a:prstGeom prst="rect">
            <a:avLst/>
          </a:prstGeom>
          <a:noFill/>
          <a:ln>
            <a:noFill/>
          </a:ln>
        </p:spPr>
      </p:pic>
      <p:pic>
        <p:nvPicPr>
          <p:cNvPr id="169" name="Google Shape;169;p23"/>
          <p:cNvPicPr preferRelativeResize="0"/>
          <p:nvPr/>
        </p:nvPicPr>
        <p:blipFill rotWithShape="1">
          <a:blip r:embed="rId4">
            <a:alphaModFix/>
          </a:blip>
          <a:srcRect b="8437" l="50346" r="26585" t="55765"/>
          <a:stretch/>
        </p:blipFill>
        <p:spPr>
          <a:xfrm>
            <a:off x="5413076" y="448025"/>
            <a:ext cx="2403625" cy="1865075"/>
          </a:xfrm>
          <a:prstGeom prst="rect">
            <a:avLst/>
          </a:prstGeom>
          <a:noFill/>
          <a:ln>
            <a:noFill/>
          </a:ln>
        </p:spPr>
      </p:pic>
      <p:pic>
        <p:nvPicPr>
          <p:cNvPr id="170" name="Google Shape;170;p23"/>
          <p:cNvPicPr preferRelativeResize="0"/>
          <p:nvPr/>
        </p:nvPicPr>
        <p:blipFill rotWithShape="1">
          <a:blip r:embed="rId4">
            <a:alphaModFix/>
          </a:blip>
          <a:srcRect b="13337" l="2089" r="76145" t="37208"/>
          <a:stretch/>
        </p:blipFill>
        <p:spPr>
          <a:xfrm>
            <a:off x="306775" y="1432888"/>
            <a:ext cx="2004900" cy="2277724"/>
          </a:xfrm>
          <a:prstGeom prst="rect">
            <a:avLst/>
          </a:prstGeom>
          <a:noFill/>
          <a:ln>
            <a:noFill/>
          </a:ln>
        </p:spPr>
      </p:pic>
      <p:pic>
        <p:nvPicPr>
          <p:cNvPr id="171" name="Google Shape;171;p23"/>
          <p:cNvPicPr preferRelativeResize="0"/>
          <p:nvPr/>
        </p:nvPicPr>
        <p:blipFill rotWithShape="1">
          <a:blip r:embed="rId4">
            <a:alphaModFix/>
          </a:blip>
          <a:srcRect b="57394" l="25059" r="52560" t="7981"/>
          <a:stretch/>
        </p:blipFill>
        <p:spPr>
          <a:xfrm>
            <a:off x="2909025" y="1229698"/>
            <a:ext cx="2403625" cy="1859374"/>
          </a:xfrm>
          <a:prstGeom prst="rect">
            <a:avLst/>
          </a:prstGeom>
          <a:noFill/>
          <a:ln>
            <a:noFill/>
          </a:ln>
        </p:spPr>
      </p:pic>
      <p:sp>
        <p:nvSpPr>
          <p:cNvPr id="172" name="Google Shape;172;p23"/>
          <p:cNvSpPr txBox="1"/>
          <p:nvPr/>
        </p:nvSpPr>
        <p:spPr>
          <a:xfrm>
            <a:off x="243275" y="2846200"/>
            <a:ext cx="1369500" cy="6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Whale song can </a:t>
            </a:r>
            <a:r>
              <a:rPr lang="en">
                <a:solidFill>
                  <a:schemeClr val="dk1"/>
                </a:solidFill>
              </a:rPr>
              <a:t>travel</a:t>
            </a:r>
            <a:r>
              <a:rPr lang="en">
                <a:solidFill>
                  <a:schemeClr val="dk1"/>
                </a:solidFill>
              </a:rPr>
              <a:t> as far as 10,000 miles underwater!</a:t>
            </a:r>
            <a:endParaRPr>
              <a:solidFill>
                <a:schemeClr val="dk1"/>
              </a:solidFill>
            </a:endParaRPr>
          </a:p>
        </p:txBody>
      </p:sp>
      <p:sp>
        <p:nvSpPr>
          <p:cNvPr id="173" name="Google Shape;173;p23"/>
          <p:cNvSpPr txBox="1"/>
          <p:nvPr/>
        </p:nvSpPr>
        <p:spPr>
          <a:xfrm>
            <a:off x="243275" y="4355175"/>
            <a:ext cx="19038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Swordfish eyes are as big as tennis balls!</a:t>
            </a:r>
            <a:endParaRPr sz="2100">
              <a:solidFill>
                <a:schemeClr val="dk2"/>
              </a:solidFill>
            </a:endParaRPr>
          </a:p>
        </p:txBody>
      </p:sp>
      <p:sp>
        <p:nvSpPr>
          <p:cNvPr id="174" name="Google Shape;174;p23"/>
          <p:cNvSpPr txBox="1"/>
          <p:nvPr/>
        </p:nvSpPr>
        <p:spPr>
          <a:xfrm>
            <a:off x="7033500" y="4034450"/>
            <a:ext cx="21105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Octopuses can taste through their tentacles and squirt ink to scare off predators!</a:t>
            </a:r>
            <a:endParaRPr sz="2100">
              <a:solidFill>
                <a:schemeClr val="dk2"/>
              </a:solidFill>
            </a:endParaRPr>
          </a:p>
        </p:txBody>
      </p:sp>
      <p:sp>
        <p:nvSpPr>
          <p:cNvPr id="175" name="Google Shape;175;p23"/>
          <p:cNvSpPr txBox="1"/>
          <p:nvPr/>
        </p:nvSpPr>
        <p:spPr>
          <a:xfrm>
            <a:off x="4418100" y="2980000"/>
            <a:ext cx="17526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Flounder fish can change colour and pattern so well they can hide on a chess board!! </a:t>
            </a:r>
            <a:endParaRPr>
              <a:solidFill>
                <a:schemeClr val="dk1"/>
              </a:solidFill>
            </a:endParaRPr>
          </a:p>
          <a:p>
            <a:pPr indent="0" lvl="0" marL="0" rtl="0" algn="l">
              <a:spcBef>
                <a:spcPts val="0"/>
              </a:spcBef>
              <a:spcAft>
                <a:spcPts val="0"/>
              </a:spcAft>
              <a:buNone/>
            </a:pPr>
            <a:r>
              <a:t/>
            </a:r>
            <a:endParaRPr>
              <a:solidFill>
                <a:schemeClr val="dk1"/>
              </a:solidFill>
            </a:endParaRPr>
          </a:p>
        </p:txBody>
      </p:sp>
      <p:sp>
        <p:nvSpPr>
          <p:cNvPr id="176" name="Google Shape;176;p23"/>
          <p:cNvSpPr txBox="1"/>
          <p:nvPr/>
        </p:nvSpPr>
        <p:spPr>
          <a:xfrm>
            <a:off x="7297950" y="448025"/>
            <a:ext cx="1411500" cy="97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Dolphins use sound waves to help them see!</a:t>
            </a:r>
            <a:endParaRPr sz="2100">
              <a:solidFill>
                <a:schemeClr val="dk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4"/>
          <p:cNvPicPr preferRelativeResize="0"/>
          <p:nvPr/>
        </p:nvPicPr>
        <p:blipFill rotWithShape="1">
          <a:blip r:embed="rId3">
            <a:alphaModFix/>
          </a:blip>
          <a:srcRect b="0" l="0" r="0" t="0"/>
          <a:stretch/>
        </p:blipFill>
        <p:spPr>
          <a:xfrm>
            <a:off x="-879300" y="298125"/>
            <a:ext cx="4285524" cy="853900"/>
          </a:xfrm>
          <a:prstGeom prst="rect">
            <a:avLst/>
          </a:prstGeom>
          <a:noFill/>
          <a:ln>
            <a:noFill/>
          </a:ln>
        </p:spPr>
      </p:pic>
      <p:sp>
        <p:nvSpPr>
          <p:cNvPr id="182" name="Google Shape;182;p24"/>
          <p:cNvSpPr txBox="1"/>
          <p:nvPr/>
        </p:nvSpPr>
        <p:spPr>
          <a:xfrm rot="-59850">
            <a:off x="310299" y="511131"/>
            <a:ext cx="298125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Invention inspiration</a:t>
            </a:r>
            <a:endParaRPr sz="1100"/>
          </a:p>
        </p:txBody>
      </p:sp>
      <p:sp>
        <p:nvSpPr>
          <p:cNvPr id="183" name="Google Shape;183;p24"/>
          <p:cNvSpPr txBox="1"/>
          <p:nvPr/>
        </p:nvSpPr>
        <p:spPr>
          <a:xfrm>
            <a:off x="3809350" y="298125"/>
            <a:ext cx="1818000" cy="99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The deep-sea </a:t>
            </a:r>
            <a:r>
              <a:rPr lang="en" sz="1800">
                <a:solidFill>
                  <a:schemeClr val="dk1"/>
                </a:solidFill>
              </a:rPr>
              <a:t>scaly</a:t>
            </a:r>
            <a:r>
              <a:rPr lang="en" sz="1800">
                <a:solidFill>
                  <a:schemeClr val="dk1"/>
                </a:solidFill>
              </a:rPr>
              <a:t>-foot snail has inspired new and </a:t>
            </a:r>
            <a:r>
              <a:rPr lang="en" sz="1800">
                <a:solidFill>
                  <a:schemeClr val="dk1"/>
                </a:solidFill>
              </a:rPr>
              <a:t>improved</a:t>
            </a:r>
            <a:r>
              <a:rPr lang="en" sz="1800">
                <a:solidFill>
                  <a:schemeClr val="dk1"/>
                </a:solidFill>
              </a:rPr>
              <a:t> armour for soldiers with it’s triple layered shell! </a:t>
            </a:r>
            <a:endParaRPr sz="1800">
              <a:solidFill>
                <a:schemeClr val="dk1"/>
              </a:solidFill>
            </a:endParaRPr>
          </a:p>
        </p:txBody>
      </p:sp>
      <p:sp>
        <p:nvSpPr>
          <p:cNvPr id="184" name="Google Shape;184;p24"/>
          <p:cNvSpPr txBox="1"/>
          <p:nvPr/>
        </p:nvSpPr>
        <p:spPr>
          <a:xfrm>
            <a:off x="498325" y="3356375"/>
            <a:ext cx="2655900" cy="6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The incredible ever-changing octopus has inspired </a:t>
            </a:r>
            <a:r>
              <a:rPr lang="en" sz="1800">
                <a:solidFill>
                  <a:schemeClr val="dk1"/>
                </a:solidFill>
              </a:rPr>
              <a:t>camouflage</a:t>
            </a:r>
            <a:r>
              <a:rPr lang="en" sz="1800">
                <a:solidFill>
                  <a:schemeClr val="dk1"/>
                </a:solidFill>
              </a:rPr>
              <a:t> colour-changing robots! </a:t>
            </a:r>
            <a:endParaRPr sz="1800">
              <a:solidFill>
                <a:schemeClr val="dk1"/>
              </a:solidFill>
            </a:endParaRPr>
          </a:p>
        </p:txBody>
      </p:sp>
      <p:sp>
        <p:nvSpPr>
          <p:cNvPr id="185" name="Google Shape;185;p24"/>
          <p:cNvSpPr txBox="1"/>
          <p:nvPr/>
        </p:nvSpPr>
        <p:spPr>
          <a:xfrm>
            <a:off x="6422250" y="2897750"/>
            <a:ext cx="2072700" cy="6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Scientists are working out if can use the clicks dolphins make to tell if a tsunami is coming! </a:t>
            </a:r>
            <a:endParaRPr sz="1800">
              <a:solidFill>
                <a:schemeClr val="dk1"/>
              </a:solidFill>
            </a:endParaRPr>
          </a:p>
        </p:txBody>
      </p:sp>
      <p:pic>
        <p:nvPicPr>
          <p:cNvPr id="186" name="Google Shape;186;p24"/>
          <p:cNvPicPr preferRelativeResize="0"/>
          <p:nvPr/>
        </p:nvPicPr>
        <p:blipFill rotWithShape="1">
          <a:blip r:embed="rId4">
            <a:alphaModFix/>
          </a:blip>
          <a:srcRect b="31297" l="24756" r="49279" t="36830"/>
          <a:stretch/>
        </p:blipFill>
        <p:spPr>
          <a:xfrm>
            <a:off x="5574450" y="164676"/>
            <a:ext cx="3569551" cy="2190751"/>
          </a:xfrm>
          <a:prstGeom prst="rect">
            <a:avLst/>
          </a:prstGeom>
          <a:noFill/>
          <a:ln>
            <a:noFill/>
          </a:ln>
        </p:spPr>
      </p:pic>
      <p:pic>
        <p:nvPicPr>
          <p:cNvPr id="187" name="Google Shape;187;p24"/>
          <p:cNvPicPr preferRelativeResize="0"/>
          <p:nvPr/>
        </p:nvPicPr>
        <p:blipFill rotWithShape="1">
          <a:blip r:embed="rId4">
            <a:alphaModFix/>
          </a:blip>
          <a:srcRect b="7681" l="2560" r="75387" t="63008"/>
          <a:stretch/>
        </p:blipFill>
        <p:spPr>
          <a:xfrm>
            <a:off x="3575675" y="2741168"/>
            <a:ext cx="2846577" cy="1891607"/>
          </a:xfrm>
          <a:prstGeom prst="rect">
            <a:avLst/>
          </a:prstGeom>
          <a:noFill/>
          <a:ln>
            <a:noFill/>
          </a:ln>
        </p:spPr>
      </p:pic>
      <p:pic>
        <p:nvPicPr>
          <p:cNvPr id="188" name="Google Shape;188;p24"/>
          <p:cNvPicPr preferRelativeResize="0"/>
          <p:nvPr/>
        </p:nvPicPr>
        <p:blipFill rotWithShape="1">
          <a:blip r:embed="rId4">
            <a:alphaModFix/>
          </a:blip>
          <a:srcRect b="49795" l="2525" r="75421" t="23170"/>
          <a:stretch/>
        </p:blipFill>
        <p:spPr>
          <a:xfrm>
            <a:off x="358625" y="1542979"/>
            <a:ext cx="2655862" cy="162778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5"/>
          <p:cNvPicPr preferRelativeResize="0"/>
          <p:nvPr/>
        </p:nvPicPr>
        <p:blipFill rotWithShape="1">
          <a:blip r:embed="rId3">
            <a:alphaModFix/>
          </a:blip>
          <a:srcRect b="0" l="0" r="0" t="0"/>
          <a:stretch/>
        </p:blipFill>
        <p:spPr>
          <a:xfrm>
            <a:off x="-879300" y="298125"/>
            <a:ext cx="4285524" cy="853900"/>
          </a:xfrm>
          <a:prstGeom prst="rect">
            <a:avLst/>
          </a:prstGeom>
          <a:noFill/>
          <a:ln>
            <a:noFill/>
          </a:ln>
        </p:spPr>
      </p:pic>
      <p:sp>
        <p:nvSpPr>
          <p:cNvPr id="194" name="Google Shape;194;p25"/>
          <p:cNvSpPr txBox="1"/>
          <p:nvPr/>
        </p:nvSpPr>
        <p:spPr>
          <a:xfrm rot="-59850">
            <a:off x="310299" y="511131"/>
            <a:ext cx="298125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Invention inspiration</a:t>
            </a:r>
            <a:endParaRPr sz="1100"/>
          </a:p>
        </p:txBody>
      </p:sp>
      <p:pic>
        <p:nvPicPr>
          <p:cNvPr id="195" name="Google Shape;195;p25"/>
          <p:cNvPicPr preferRelativeResize="0"/>
          <p:nvPr/>
        </p:nvPicPr>
        <p:blipFill rotWithShape="1">
          <a:blip r:embed="rId4">
            <a:alphaModFix/>
          </a:blip>
          <a:srcRect b="42186" l="54410" r="24248" t="25942"/>
          <a:stretch/>
        </p:blipFill>
        <p:spPr>
          <a:xfrm>
            <a:off x="210925" y="1347851"/>
            <a:ext cx="2988298" cy="2231276"/>
          </a:xfrm>
          <a:prstGeom prst="rect">
            <a:avLst/>
          </a:prstGeom>
          <a:noFill/>
          <a:ln>
            <a:noFill/>
          </a:ln>
        </p:spPr>
      </p:pic>
      <p:sp>
        <p:nvSpPr>
          <p:cNvPr id="196" name="Google Shape;196;p25"/>
          <p:cNvSpPr txBox="1"/>
          <p:nvPr/>
        </p:nvSpPr>
        <p:spPr>
          <a:xfrm>
            <a:off x="7090925" y="298125"/>
            <a:ext cx="1852500" cy="179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rPr>
              <a:t>Many car designs are inspired by fish, like this car known as The Road Shark. Cool or what?!</a:t>
            </a:r>
            <a:endParaRPr sz="1500">
              <a:solidFill>
                <a:schemeClr val="dk1"/>
              </a:solidFill>
            </a:endParaRPr>
          </a:p>
        </p:txBody>
      </p:sp>
      <p:sp>
        <p:nvSpPr>
          <p:cNvPr id="197" name="Google Shape;197;p25"/>
          <p:cNvSpPr txBox="1"/>
          <p:nvPr/>
        </p:nvSpPr>
        <p:spPr>
          <a:xfrm>
            <a:off x="306775" y="3515575"/>
            <a:ext cx="2108400" cy="99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rPr>
              <a:t>Natural ocean treasures like corals reefs and shells have inspired the designs of buildings too. </a:t>
            </a:r>
            <a:endParaRPr sz="1500">
              <a:solidFill>
                <a:schemeClr val="dk1"/>
              </a:solidFill>
            </a:endParaRPr>
          </a:p>
        </p:txBody>
      </p:sp>
      <p:sp>
        <p:nvSpPr>
          <p:cNvPr id="198" name="Google Shape;198;p25"/>
          <p:cNvSpPr txBox="1"/>
          <p:nvPr/>
        </p:nvSpPr>
        <p:spPr>
          <a:xfrm>
            <a:off x="6759000" y="2637325"/>
            <a:ext cx="2108400" cy="131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rPr>
              <a:t>Schools of fish move together in tight groups, twisting, turning as a team. They are being studied to see if their movement could make wind farms more efficient. </a:t>
            </a:r>
            <a:endParaRPr sz="1500">
              <a:solidFill>
                <a:schemeClr val="dk1"/>
              </a:solidFill>
            </a:endParaRPr>
          </a:p>
        </p:txBody>
      </p:sp>
      <p:pic>
        <p:nvPicPr>
          <p:cNvPr id="199" name="Google Shape;199;p25"/>
          <p:cNvPicPr preferRelativeResize="0"/>
          <p:nvPr/>
        </p:nvPicPr>
        <p:blipFill rotWithShape="1">
          <a:blip r:embed="rId4">
            <a:alphaModFix/>
          </a:blip>
          <a:srcRect b="57269" l="74755" r="2595" t="6873"/>
          <a:stretch/>
        </p:blipFill>
        <p:spPr>
          <a:xfrm>
            <a:off x="3406223" y="2358275"/>
            <a:ext cx="3326551" cy="2633231"/>
          </a:xfrm>
          <a:prstGeom prst="rect">
            <a:avLst/>
          </a:prstGeom>
          <a:noFill/>
          <a:ln>
            <a:noFill/>
          </a:ln>
        </p:spPr>
      </p:pic>
      <p:pic>
        <p:nvPicPr>
          <p:cNvPr id="200" name="Google Shape;200;p25"/>
          <p:cNvPicPr preferRelativeResize="0"/>
          <p:nvPr/>
        </p:nvPicPr>
        <p:blipFill rotWithShape="1">
          <a:blip r:embed="rId4">
            <a:alphaModFix/>
          </a:blip>
          <a:srcRect b="8806" l="74755" r="2595" t="55337"/>
          <a:stretch/>
        </p:blipFill>
        <p:spPr>
          <a:xfrm>
            <a:off x="3698850" y="-274975"/>
            <a:ext cx="3326546" cy="26332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id="205" name="Google Shape;205;p26"/>
          <p:cNvPicPr preferRelativeResize="0"/>
          <p:nvPr/>
        </p:nvPicPr>
        <p:blipFill>
          <a:blip r:embed="rId3">
            <a:alphaModFix/>
          </a:blip>
          <a:stretch>
            <a:fillRect/>
          </a:stretch>
        </p:blipFill>
        <p:spPr>
          <a:xfrm>
            <a:off x="2920075" y="588899"/>
            <a:ext cx="5374624" cy="3791099"/>
          </a:xfrm>
          <a:prstGeom prst="rect">
            <a:avLst/>
          </a:prstGeom>
          <a:noFill/>
          <a:ln>
            <a:noFill/>
          </a:ln>
          <a:effectLst>
            <a:outerShdw blurRad="57150" rotWithShape="0" algn="bl" dir="5400000" dist="19050">
              <a:srgbClr val="000000">
                <a:alpha val="50000"/>
              </a:srgbClr>
            </a:outerShdw>
          </a:effectLst>
        </p:spPr>
      </p:pic>
      <p:pic>
        <p:nvPicPr>
          <p:cNvPr id="206" name="Google Shape;206;p26"/>
          <p:cNvPicPr preferRelativeResize="0"/>
          <p:nvPr/>
        </p:nvPicPr>
        <p:blipFill>
          <a:blip r:embed="rId4">
            <a:alphaModFix/>
          </a:blip>
          <a:stretch>
            <a:fillRect/>
          </a:stretch>
        </p:blipFill>
        <p:spPr>
          <a:xfrm>
            <a:off x="-781250" y="246600"/>
            <a:ext cx="3404025" cy="814150"/>
          </a:xfrm>
          <a:prstGeom prst="rect">
            <a:avLst/>
          </a:prstGeom>
          <a:noFill/>
          <a:ln>
            <a:noFill/>
          </a:ln>
        </p:spPr>
      </p:pic>
      <p:sp>
        <p:nvSpPr>
          <p:cNvPr id="207" name="Google Shape;207;p26"/>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sp>
        <p:nvSpPr>
          <p:cNvPr id="208" name="Google Shape;208;p26"/>
          <p:cNvSpPr txBox="1"/>
          <p:nvPr/>
        </p:nvSpPr>
        <p:spPr>
          <a:xfrm>
            <a:off x="415525" y="1516000"/>
            <a:ext cx="2291100" cy="125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0000"/>
                </a:solidFill>
              </a:rPr>
              <a:t>“Hey human, can you help me?”</a:t>
            </a:r>
            <a:endParaRPr b="1" sz="1800">
              <a:solidFill>
                <a:srgbClr val="000000"/>
              </a:solidFill>
            </a:endParaRPr>
          </a:p>
        </p:txBody>
      </p:sp>
      <p:pic>
        <p:nvPicPr>
          <p:cNvPr id="209" name="Google Shape;209;p26"/>
          <p:cNvPicPr preferRelativeResize="0"/>
          <p:nvPr/>
        </p:nvPicPr>
        <p:blipFill>
          <a:blip r:embed="rId5">
            <a:alphaModFix/>
          </a:blip>
          <a:stretch>
            <a:fillRect/>
          </a:stretch>
        </p:blipFill>
        <p:spPr>
          <a:xfrm rot="210450">
            <a:off x="5741281" y="497032"/>
            <a:ext cx="2935812" cy="4149412"/>
          </a:xfrm>
          <a:prstGeom prst="rect">
            <a:avLst/>
          </a:prstGeom>
          <a:noFill/>
          <a:ln>
            <a:noFill/>
          </a:ln>
          <a:effectLst>
            <a:outerShdw blurRad="57150" rotWithShape="0" algn="bl" dir="5400000" dist="19050">
              <a:srgbClr val="000000">
                <a:alpha val="50000"/>
              </a:srgbClr>
            </a:outerShdw>
          </a:effectLst>
        </p:spPr>
      </p:pic>
      <p:pic>
        <p:nvPicPr>
          <p:cNvPr id="210" name="Google Shape;210;p26"/>
          <p:cNvPicPr preferRelativeResize="0"/>
          <p:nvPr/>
        </p:nvPicPr>
        <p:blipFill>
          <a:blip r:embed="rId6">
            <a:alphaModFix/>
          </a:blip>
          <a:stretch>
            <a:fillRect/>
          </a:stretch>
        </p:blipFill>
        <p:spPr>
          <a:xfrm>
            <a:off x="301208" y="1176900"/>
            <a:ext cx="2137368" cy="1394850"/>
          </a:xfrm>
          <a:prstGeom prst="rect">
            <a:avLst/>
          </a:prstGeom>
          <a:noFill/>
          <a:ln>
            <a:noFill/>
          </a:ln>
        </p:spPr>
      </p:pic>
      <p:pic>
        <p:nvPicPr>
          <p:cNvPr id="211" name="Google Shape;211;p26"/>
          <p:cNvPicPr preferRelativeResize="0"/>
          <p:nvPr/>
        </p:nvPicPr>
        <p:blipFill>
          <a:blip r:embed="rId7">
            <a:alphaModFix/>
          </a:blip>
          <a:stretch>
            <a:fillRect/>
          </a:stretch>
        </p:blipFill>
        <p:spPr>
          <a:xfrm>
            <a:off x="667725" y="2431600"/>
            <a:ext cx="2099250" cy="181202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pic>
        <p:nvPicPr>
          <p:cNvPr id="216" name="Google Shape;216;p27"/>
          <p:cNvPicPr preferRelativeResize="0"/>
          <p:nvPr/>
        </p:nvPicPr>
        <p:blipFill>
          <a:blip r:embed="rId3">
            <a:alphaModFix/>
          </a:blip>
          <a:stretch>
            <a:fillRect/>
          </a:stretch>
        </p:blipFill>
        <p:spPr>
          <a:xfrm rot="129240">
            <a:off x="2828499" y="504225"/>
            <a:ext cx="5841326" cy="4135050"/>
          </a:xfrm>
          <a:prstGeom prst="rect">
            <a:avLst/>
          </a:prstGeom>
          <a:noFill/>
          <a:ln>
            <a:noFill/>
          </a:ln>
          <a:effectLst>
            <a:outerShdw blurRad="57150" rotWithShape="0" algn="bl" dir="5400000" dist="19050">
              <a:srgbClr val="000000">
                <a:alpha val="50000"/>
              </a:srgbClr>
            </a:outerShdw>
          </a:effectLst>
        </p:spPr>
      </p:pic>
      <p:pic>
        <p:nvPicPr>
          <p:cNvPr id="217" name="Google Shape;217;p27"/>
          <p:cNvPicPr preferRelativeResize="0"/>
          <p:nvPr/>
        </p:nvPicPr>
        <p:blipFill>
          <a:blip r:embed="rId4">
            <a:alphaModFix/>
          </a:blip>
          <a:stretch>
            <a:fillRect/>
          </a:stretch>
        </p:blipFill>
        <p:spPr>
          <a:xfrm>
            <a:off x="-781250" y="246600"/>
            <a:ext cx="3404025" cy="814150"/>
          </a:xfrm>
          <a:prstGeom prst="rect">
            <a:avLst/>
          </a:prstGeom>
          <a:noFill/>
          <a:ln>
            <a:noFill/>
          </a:ln>
        </p:spPr>
      </p:pic>
      <p:sp>
        <p:nvSpPr>
          <p:cNvPr id="218" name="Google Shape;218;p2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219" name="Google Shape;219;p27"/>
          <p:cNvPicPr preferRelativeResize="0"/>
          <p:nvPr/>
        </p:nvPicPr>
        <p:blipFill>
          <a:blip r:embed="rId5">
            <a:alphaModFix/>
          </a:blip>
          <a:stretch>
            <a:fillRect/>
          </a:stretch>
        </p:blipFill>
        <p:spPr>
          <a:xfrm>
            <a:off x="438850" y="1213150"/>
            <a:ext cx="1944576" cy="377794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id="224" name="Google Shape;224;p28"/>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29"/>
          <p:cNvPicPr preferRelativeResize="0"/>
          <p:nvPr/>
        </p:nvPicPr>
        <p:blipFill>
          <a:blip r:embed="rId3">
            <a:alphaModFix/>
          </a:blip>
          <a:stretch>
            <a:fillRect/>
          </a:stretch>
        </p:blipFill>
        <p:spPr>
          <a:xfrm rot="22">
            <a:off x="1064050" y="1515282"/>
            <a:ext cx="2276601" cy="2596212"/>
          </a:xfrm>
          <a:prstGeom prst="rect">
            <a:avLst/>
          </a:prstGeom>
          <a:noFill/>
          <a:ln>
            <a:noFill/>
          </a:ln>
        </p:spPr>
      </p:pic>
      <p:pic>
        <p:nvPicPr>
          <p:cNvPr id="230" name="Google Shape;230;p29"/>
          <p:cNvPicPr preferRelativeResize="0"/>
          <p:nvPr/>
        </p:nvPicPr>
        <p:blipFill rotWithShape="1">
          <a:blip r:embed="rId4">
            <a:alphaModFix/>
          </a:blip>
          <a:srcRect b="0" l="0" r="0" t="0"/>
          <a:stretch/>
        </p:blipFill>
        <p:spPr>
          <a:xfrm>
            <a:off x="-343175" y="276350"/>
            <a:ext cx="3811301" cy="984925"/>
          </a:xfrm>
          <a:prstGeom prst="rect">
            <a:avLst/>
          </a:prstGeom>
          <a:noFill/>
          <a:ln>
            <a:noFill/>
          </a:ln>
        </p:spPr>
      </p:pic>
      <p:sp>
        <p:nvSpPr>
          <p:cNvPr id="231" name="Google Shape;231;p29"/>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rgbClr val="000000"/>
              </a:buClr>
              <a:buSzPts val="800"/>
              <a:buFont typeface="Arial"/>
              <a:buNone/>
            </a:pPr>
            <a:r>
              <a:rPr b="1" lang="en" sz="3000">
                <a:latin typeface="Calibri"/>
                <a:ea typeface="Calibri"/>
                <a:cs typeface="Calibri"/>
                <a:sym typeface="Calibri"/>
              </a:rPr>
              <a:t>Share your idea!</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p:txBody>
      </p:sp>
      <p:sp>
        <p:nvSpPr>
          <p:cNvPr id="232" name="Google Shape;232;p29"/>
          <p:cNvSpPr txBox="1"/>
          <p:nvPr/>
        </p:nvSpPr>
        <p:spPr>
          <a:xfrm>
            <a:off x="545200" y="4365500"/>
            <a:ext cx="85305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Draw up your best invention </a:t>
            </a:r>
            <a:r>
              <a:rPr lang="en" sz="1600">
                <a:solidFill>
                  <a:schemeClr val="dk1"/>
                </a:solidFill>
                <a:latin typeface="Calibri"/>
                <a:ea typeface="Calibri"/>
                <a:cs typeface="Calibri"/>
                <a:sym typeface="Calibri"/>
              </a:rPr>
              <a:t>for a chance for your idea to be brought to life! </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pic>
        <p:nvPicPr>
          <p:cNvPr id="233" name="Google Shape;233;p29"/>
          <p:cNvPicPr preferRelativeResize="0"/>
          <p:nvPr/>
        </p:nvPicPr>
        <p:blipFill>
          <a:blip r:embed="rId5">
            <a:alphaModFix/>
          </a:blip>
          <a:stretch>
            <a:fillRect/>
          </a:stretch>
        </p:blipFill>
        <p:spPr>
          <a:xfrm rot="190393">
            <a:off x="3698390" y="588667"/>
            <a:ext cx="4819994" cy="3407518"/>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descr="A picture containing food  Description automatically generated" id="239" name="Google Shape;239;p30"/>
          <p:cNvPicPr preferRelativeResize="0"/>
          <p:nvPr/>
        </p:nvPicPr>
        <p:blipFill rotWithShape="1">
          <a:blip r:embed="rId3">
            <a:alphaModFix/>
          </a:blip>
          <a:srcRect b="0" l="0" r="0" t="0"/>
          <a:stretch/>
        </p:blipFill>
        <p:spPr>
          <a:xfrm>
            <a:off x="157298" y="275291"/>
            <a:ext cx="8854816" cy="4747980"/>
          </a:xfrm>
          <a:prstGeom prst="rect">
            <a:avLst/>
          </a:prstGeom>
          <a:noFill/>
          <a:ln>
            <a:noFill/>
          </a:ln>
        </p:spPr>
      </p:pic>
      <p:pic>
        <p:nvPicPr>
          <p:cNvPr id="240" name="Google Shape;240;p30"/>
          <p:cNvPicPr preferRelativeResize="0"/>
          <p:nvPr/>
        </p:nvPicPr>
        <p:blipFill rotWithShape="1">
          <a:blip r:embed="rId4">
            <a:alphaModFix/>
          </a:blip>
          <a:srcRect b="0" l="0" r="0" t="0"/>
          <a:stretch/>
        </p:blipFill>
        <p:spPr>
          <a:xfrm>
            <a:off x="-789843" y="276512"/>
            <a:ext cx="3254704" cy="950094"/>
          </a:xfrm>
          <a:prstGeom prst="rect">
            <a:avLst/>
          </a:prstGeom>
          <a:noFill/>
          <a:ln>
            <a:noFill/>
          </a:ln>
        </p:spPr>
      </p:pic>
      <p:sp>
        <p:nvSpPr>
          <p:cNvPr id="241" name="Google Shape;241;p30"/>
          <p:cNvSpPr txBox="1"/>
          <p:nvPr/>
        </p:nvSpPr>
        <p:spPr>
          <a:xfrm rot="-59943">
            <a:off x="310364" y="518334"/>
            <a:ext cx="215072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Finding ideas</a:t>
            </a:r>
            <a:endParaRPr sz="1100"/>
          </a:p>
        </p:txBody>
      </p:sp>
      <p:pic>
        <p:nvPicPr>
          <p:cNvPr descr="A close up of a logo&#10;&#10;Description automatically generated" id="242" name="Google Shape;242;p30"/>
          <p:cNvPicPr preferRelativeResize="0"/>
          <p:nvPr/>
        </p:nvPicPr>
        <p:blipFill rotWithShape="1">
          <a:blip r:embed="rId5">
            <a:alphaModFix/>
          </a:blip>
          <a:srcRect b="0" l="0" r="0" t="0"/>
          <a:stretch/>
        </p:blipFill>
        <p:spPr>
          <a:xfrm>
            <a:off x="747980" y="442805"/>
            <a:ext cx="7524752" cy="45815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pic>
        <p:nvPicPr>
          <p:cNvPr id="66" name="Google Shape;66;p15"/>
          <p:cNvPicPr preferRelativeResize="0"/>
          <p:nvPr/>
        </p:nvPicPr>
        <p:blipFill rotWithShape="1">
          <a:blip r:embed="rId3">
            <a:alphaModFix/>
          </a:blip>
          <a:srcRect b="0" l="0" r="0" t="0"/>
          <a:stretch/>
        </p:blipFill>
        <p:spPr>
          <a:xfrm>
            <a:off x="-293626" y="245975"/>
            <a:ext cx="4305001" cy="950100"/>
          </a:xfrm>
          <a:prstGeom prst="rect">
            <a:avLst/>
          </a:prstGeom>
          <a:noFill/>
          <a:ln>
            <a:noFill/>
          </a:ln>
        </p:spPr>
      </p:pic>
      <p:sp>
        <p:nvSpPr>
          <p:cNvPr id="67" name="Google Shape;67;p15"/>
          <p:cNvSpPr txBox="1"/>
          <p:nvPr/>
        </p:nvSpPr>
        <p:spPr>
          <a:xfrm rot="-60171">
            <a:off x="310214" y="501688"/>
            <a:ext cx="4045220"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Welcome to water world!</a:t>
            </a:r>
            <a:endParaRPr sz="1100"/>
          </a:p>
        </p:txBody>
      </p:sp>
      <p:pic>
        <p:nvPicPr>
          <p:cNvPr id="68" name="Google Shape;68;p15"/>
          <p:cNvPicPr preferRelativeResize="0"/>
          <p:nvPr/>
        </p:nvPicPr>
        <p:blipFill>
          <a:blip r:embed="rId4">
            <a:alphaModFix/>
          </a:blip>
          <a:stretch>
            <a:fillRect/>
          </a:stretch>
        </p:blipFill>
        <p:spPr>
          <a:xfrm>
            <a:off x="1944650" y="1272275"/>
            <a:ext cx="3648952" cy="3544252"/>
          </a:xfrm>
          <a:prstGeom prst="rect">
            <a:avLst/>
          </a:prstGeom>
          <a:noFill/>
          <a:ln>
            <a:noFill/>
          </a:ln>
        </p:spPr>
      </p:pic>
      <p:pic>
        <p:nvPicPr>
          <p:cNvPr id="69" name="Google Shape;69;p15"/>
          <p:cNvPicPr preferRelativeResize="0"/>
          <p:nvPr/>
        </p:nvPicPr>
        <p:blipFill rotWithShape="1">
          <a:blip r:embed="rId5">
            <a:alphaModFix/>
          </a:blip>
          <a:srcRect b="0" l="0" r="57501" t="0"/>
          <a:stretch/>
        </p:blipFill>
        <p:spPr>
          <a:xfrm>
            <a:off x="5593612" y="317500"/>
            <a:ext cx="2734249" cy="4762499"/>
          </a:xfrm>
          <a:prstGeom prst="rect">
            <a:avLst/>
          </a:prstGeom>
          <a:noFill/>
          <a:ln>
            <a:noFill/>
          </a:ln>
        </p:spPr>
      </p:pic>
      <p:pic>
        <p:nvPicPr>
          <p:cNvPr id="70" name="Google Shape;70;p15"/>
          <p:cNvPicPr preferRelativeResize="0"/>
          <p:nvPr/>
        </p:nvPicPr>
        <p:blipFill rotWithShape="1">
          <a:blip r:embed="rId6">
            <a:alphaModFix/>
          </a:blip>
          <a:srcRect b="18613" l="74861" r="0" t="37498"/>
          <a:stretch/>
        </p:blipFill>
        <p:spPr>
          <a:xfrm flipH="1">
            <a:off x="306776" y="2825100"/>
            <a:ext cx="2503424" cy="2185300"/>
          </a:xfrm>
          <a:prstGeom prst="rect">
            <a:avLst/>
          </a:prstGeom>
          <a:noFill/>
          <a:ln>
            <a:noFill/>
          </a:ln>
        </p:spPr>
      </p:pic>
      <p:sp>
        <p:nvSpPr>
          <p:cNvPr id="71" name="Google Shape;71;p15"/>
          <p:cNvSpPr/>
          <p:nvPr/>
        </p:nvSpPr>
        <p:spPr>
          <a:xfrm>
            <a:off x="2336800" y="4730500"/>
            <a:ext cx="296100" cy="3495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highlight>
                <a:schemeClr val="lt1"/>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pic>
        <p:nvPicPr>
          <p:cNvPr id="77" name="Google Shape;77;p16"/>
          <p:cNvPicPr preferRelativeResize="0"/>
          <p:nvPr/>
        </p:nvPicPr>
        <p:blipFill rotWithShape="1">
          <a:blip r:embed="rId3">
            <a:alphaModFix/>
          </a:blip>
          <a:srcRect b="0" l="9457" r="8013" t="10249"/>
          <a:stretch/>
        </p:blipFill>
        <p:spPr>
          <a:xfrm>
            <a:off x="660400" y="403675"/>
            <a:ext cx="7632700" cy="4620026"/>
          </a:xfrm>
          <a:prstGeom prst="rect">
            <a:avLst/>
          </a:prstGeom>
          <a:noFill/>
          <a:ln>
            <a:noFill/>
          </a:ln>
        </p:spPr>
      </p:pic>
      <p:pic>
        <p:nvPicPr>
          <p:cNvPr id="78" name="Google Shape;78;p16"/>
          <p:cNvPicPr preferRelativeResize="0"/>
          <p:nvPr/>
        </p:nvPicPr>
        <p:blipFill rotWithShape="1">
          <a:blip r:embed="rId4">
            <a:alphaModFix/>
          </a:blip>
          <a:srcRect b="0" l="0" r="0" t="0"/>
          <a:stretch/>
        </p:blipFill>
        <p:spPr>
          <a:xfrm>
            <a:off x="-879296" y="246694"/>
            <a:ext cx="3958671" cy="950094"/>
          </a:xfrm>
          <a:prstGeom prst="rect">
            <a:avLst/>
          </a:prstGeom>
          <a:noFill/>
          <a:ln>
            <a:noFill/>
          </a:ln>
        </p:spPr>
      </p:pic>
      <p:sp>
        <p:nvSpPr>
          <p:cNvPr id="79" name="Google Shape;79;p16"/>
          <p:cNvSpPr txBox="1"/>
          <p:nvPr/>
        </p:nvSpPr>
        <p:spPr>
          <a:xfrm rot="-60172">
            <a:off x="309960" y="492181"/>
            <a:ext cx="2862438" cy="43866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A world of oceans</a:t>
            </a:r>
            <a:endParaRPr b="0" i="0" sz="1100" u="none" cap="none" strike="noStrike">
              <a:solidFill>
                <a:srgbClr val="000000"/>
              </a:solidFill>
              <a:latin typeface="Arial"/>
              <a:ea typeface="Arial"/>
              <a:cs typeface="Arial"/>
              <a:sym typeface="Arial"/>
            </a:endParaRPr>
          </a:p>
        </p:txBody>
      </p:sp>
      <p:pic>
        <p:nvPicPr>
          <p:cNvPr id="80" name="Google Shape;80;p16"/>
          <p:cNvPicPr preferRelativeResize="0"/>
          <p:nvPr/>
        </p:nvPicPr>
        <p:blipFill rotWithShape="1">
          <a:blip r:embed="rId4">
            <a:alphaModFix/>
          </a:blip>
          <a:srcRect b="0" l="0" r="0" t="0"/>
          <a:stretch/>
        </p:blipFill>
        <p:spPr>
          <a:xfrm>
            <a:off x="4572000" y="467177"/>
            <a:ext cx="3958675" cy="488700"/>
          </a:xfrm>
          <a:prstGeom prst="rect">
            <a:avLst/>
          </a:prstGeom>
          <a:noFill/>
          <a:ln>
            <a:noFill/>
          </a:ln>
        </p:spPr>
      </p:pic>
      <p:pic>
        <p:nvPicPr>
          <p:cNvPr id="81" name="Google Shape;81;p16"/>
          <p:cNvPicPr preferRelativeResize="0"/>
          <p:nvPr/>
        </p:nvPicPr>
        <p:blipFill>
          <a:blip r:embed="rId5">
            <a:alphaModFix/>
          </a:blip>
          <a:stretch>
            <a:fillRect/>
          </a:stretch>
        </p:blipFill>
        <p:spPr>
          <a:xfrm>
            <a:off x="4746936" y="581888"/>
            <a:ext cx="3608815" cy="259275"/>
          </a:xfrm>
          <a:prstGeom prst="rect">
            <a:avLst/>
          </a:prstGeom>
          <a:noFill/>
          <a:ln>
            <a:noFill/>
          </a:ln>
        </p:spPr>
      </p:pic>
      <p:pic>
        <p:nvPicPr>
          <p:cNvPr id="82" name="Google Shape;82;p16"/>
          <p:cNvPicPr preferRelativeResize="0"/>
          <p:nvPr/>
        </p:nvPicPr>
        <p:blipFill>
          <a:blip r:embed="rId6">
            <a:alphaModFix/>
          </a:blip>
          <a:stretch>
            <a:fillRect/>
          </a:stretch>
        </p:blipFill>
        <p:spPr>
          <a:xfrm flipH="1">
            <a:off x="6089951" y="3488075"/>
            <a:ext cx="2938724" cy="1989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7"/>
          <p:cNvPicPr preferRelativeResize="0"/>
          <p:nvPr/>
        </p:nvPicPr>
        <p:blipFill rotWithShape="1">
          <a:blip r:embed="rId3">
            <a:alphaModFix/>
          </a:blip>
          <a:srcRect b="0" l="0" r="0" t="0"/>
          <a:stretch/>
        </p:blipFill>
        <p:spPr>
          <a:xfrm>
            <a:off x="-222222" y="-100175"/>
            <a:ext cx="9240244" cy="5143501"/>
          </a:xfrm>
          <a:prstGeom prst="rect">
            <a:avLst/>
          </a:prstGeom>
          <a:noFill/>
          <a:ln>
            <a:noFill/>
          </a:ln>
        </p:spPr>
      </p:pic>
      <p:pic>
        <p:nvPicPr>
          <p:cNvPr id="89" name="Google Shape;89;p17"/>
          <p:cNvPicPr preferRelativeResize="0"/>
          <p:nvPr/>
        </p:nvPicPr>
        <p:blipFill rotWithShape="1">
          <a:blip r:embed="rId4">
            <a:alphaModFix/>
          </a:blip>
          <a:srcRect b="0" l="0" r="0" t="0"/>
          <a:stretch/>
        </p:blipFill>
        <p:spPr>
          <a:xfrm>
            <a:off x="-879296" y="246694"/>
            <a:ext cx="3958671" cy="950094"/>
          </a:xfrm>
          <a:prstGeom prst="rect">
            <a:avLst/>
          </a:prstGeom>
          <a:noFill/>
          <a:ln>
            <a:noFill/>
          </a:ln>
        </p:spPr>
      </p:pic>
      <p:sp>
        <p:nvSpPr>
          <p:cNvPr id="90" name="Google Shape;90;p17"/>
          <p:cNvSpPr txBox="1"/>
          <p:nvPr/>
        </p:nvSpPr>
        <p:spPr>
          <a:xfrm rot="-60172">
            <a:off x="309960" y="492181"/>
            <a:ext cx="2862438" cy="43866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A world of oceans</a:t>
            </a:r>
            <a:endParaRPr b="0" i="0" sz="1100" u="none" cap="none" strike="noStrike">
              <a:solidFill>
                <a:srgbClr val="000000"/>
              </a:solidFill>
              <a:latin typeface="Arial"/>
              <a:ea typeface="Arial"/>
              <a:cs typeface="Arial"/>
              <a:sym typeface="Arial"/>
            </a:endParaRPr>
          </a:p>
        </p:txBody>
      </p:sp>
      <p:pic>
        <p:nvPicPr>
          <p:cNvPr descr="A close up of a logo&#10;&#10;Description automatically generated" id="91" name="Google Shape;91;p17"/>
          <p:cNvPicPr preferRelativeResize="0"/>
          <p:nvPr/>
        </p:nvPicPr>
        <p:blipFill rotWithShape="1">
          <a:blip r:embed="rId5">
            <a:alphaModFix/>
          </a:blip>
          <a:srcRect b="0" l="0" r="0" t="0"/>
          <a:stretch/>
        </p:blipFill>
        <p:spPr>
          <a:xfrm>
            <a:off x="3989499" y="625300"/>
            <a:ext cx="1934264" cy="571500"/>
          </a:xfrm>
          <a:prstGeom prst="rect">
            <a:avLst/>
          </a:prstGeom>
          <a:noFill/>
          <a:ln>
            <a:noFill/>
          </a:ln>
        </p:spPr>
      </p:pic>
      <p:pic>
        <p:nvPicPr>
          <p:cNvPr descr="A close up of a logo&#10;&#10;Description automatically generated" id="92" name="Google Shape;92;p17"/>
          <p:cNvPicPr preferRelativeResize="0"/>
          <p:nvPr/>
        </p:nvPicPr>
        <p:blipFill rotWithShape="1">
          <a:blip r:embed="rId6">
            <a:alphaModFix/>
          </a:blip>
          <a:srcRect b="0" l="0" r="0" t="0"/>
          <a:stretch/>
        </p:blipFill>
        <p:spPr>
          <a:xfrm>
            <a:off x="579375" y="3105604"/>
            <a:ext cx="1985200" cy="571493"/>
          </a:xfrm>
          <a:prstGeom prst="rect">
            <a:avLst/>
          </a:prstGeom>
          <a:noFill/>
          <a:ln>
            <a:noFill/>
          </a:ln>
        </p:spPr>
      </p:pic>
      <p:pic>
        <p:nvPicPr>
          <p:cNvPr descr="A close up of a logo&#10;&#10;Description automatically generated" id="93" name="Google Shape;93;p17"/>
          <p:cNvPicPr preferRelativeResize="0"/>
          <p:nvPr/>
        </p:nvPicPr>
        <p:blipFill rotWithShape="1">
          <a:blip r:embed="rId7">
            <a:alphaModFix/>
          </a:blip>
          <a:srcRect b="0" l="0" r="0" t="0"/>
          <a:stretch/>
        </p:blipFill>
        <p:spPr>
          <a:xfrm>
            <a:off x="2223477" y="1887363"/>
            <a:ext cx="1842222" cy="837362"/>
          </a:xfrm>
          <a:prstGeom prst="rect">
            <a:avLst/>
          </a:prstGeom>
          <a:noFill/>
          <a:ln>
            <a:noFill/>
          </a:ln>
        </p:spPr>
      </p:pic>
      <p:pic>
        <p:nvPicPr>
          <p:cNvPr descr="A close up of a logo&#10;&#10;Description automatically generated" id="94" name="Google Shape;94;p17"/>
          <p:cNvPicPr preferRelativeResize="0"/>
          <p:nvPr/>
        </p:nvPicPr>
        <p:blipFill rotWithShape="1">
          <a:blip r:embed="rId8">
            <a:alphaModFix/>
          </a:blip>
          <a:srcRect b="0" l="0" r="0" t="0"/>
          <a:stretch/>
        </p:blipFill>
        <p:spPr>
          <a:xfrm>
            <a:off x="2729775" y="3351438"/>
            <a:ext cx="1842225" cy="837362"/>
          </a:xfrm>
          <a:prstGeom prst="rect">
            <a:avLst/>
          </a:prstGeom>
          <a:noFill/>
          <a:ln>
            <a:noFill/>
          </a:ln>
        </p:spPr>
      </p:pic>
      <p:pic>
        <p:nvPicPr>
          <p:cNvPr descr="A close up of a logo&#10;&#10;Description automatically generated" id="95" name="Google Shape;95;p17"/>
          <p:cNvPicPr preferRelativeResize="0"/>
          <p:nvPr/>
        </p:nvPicPr>
        <p:blipFill rotWithShape="1">
          <a:blip r:embed="rId6">
            <a:alphaModFix/>
          </a:blip>
          <a:srcRect b="0" l="0" r="0" t="0"/>
          <a:stretch/>
        </p:blipFill>
        <p:spPr>
          <a:xfrm>
            <a:off x="6244025" y="2020304"/>
            <a:ext cx="1985211" cy="571500"/>
          </a:xfrm>
          <a:prstGeom prst="rect">
            <a:avLst/>
          </a:prstGeom>
          <a:noFill/>
          <a:ln>
            <a:noFill/>
          </a:ln>
        </p:spPr>
      </p:pic>
      <p:pic>
        <p:nvPicPr>
          <p:cNvPr descr="A close up of a logo&#10;&#10;Description automatically generated" id="96" name="Google Shape;96;p17"/>
          <p:cNvPicPr preferRelativeResize="0"/>
          <p:nvPr/>
        </p:nvPicPr>
        <p:blipFill rotWithShape="1">
          <a:blip r:embed="rId9">
            <a:alphaModFix/>
          </a:blip>
          <a:srcRect b="0" l="0" r="0" t="0"/>
          <a:stretch/>
        </p:blipFill>
        <p:spPr>
          <a:xfrm>
            <a:off x="4433475" y="3105599"/>
            <a:ext cx="1934275" cy="8645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descr="A close up of a map  Description automatically generated" id="102" name="Google Shape;102;p18"/>
          <p:cNvPicPr preferRelativeResize="0"/>
          <p:nvPr/>
        </p:nvPicPr>
        <p:blipFill rotWithShape="1">
          <a:blip r:embed="rId3">
            <a:alphaModFix/>
          </a:blip>
          <a:srcRect b="0" l="0" r="0" t="0"/>
          <a:stretch/>
        </p:blipFill>
        <p:spPr>
          <a:xfrm>
            <a:off x="33867" y="226363"/>
            <a:ext cx="8837224" cy="4859468"/>
          </a:xfrm>
          <a:prstGeom prst="rect">
            <a:avLst/>
          </a:prstGeom>
          <a:noFill/>
          <a:ln>
            <a:noFill/>
          </a:ln>
        </p:spPr>
      </p:pic>
      <p:pic>
        <p:nvPicPr>
          <p:cNvPr id="103" name="Google Shape;103;p18"/>
          <p:cNvPicPr preferRelativeResize="0"/>
          <p:nvPr/>
        </p:nvPicPr>
        <p:blipFill rotWithShape="1">
          <a:blip r:embed="rId4">
            <a:alphaModFix/>
          </a:blip>
          <a:srcRect b="0" l="0" r="0" t="0"/>
          <a:stretch/>
        </p:blipFill>
        <p:spPr>
          <a:xfrm>
            <a:off x="-879295" y="246694"/>
            <a:ext cx="3662837" cy="950094"/>
          </a:xfrm>
          <a:prstGeom prst="rect">
            <a:avLst/>
          </a:prstGeom>
          <a:noFill/>
          <a:ln>
            <a:noFill/>
          </a:ln>
        </p:spPr>
      </p:pic>
      <p:sp>
        <p:nvSpPr>
          <p:cNvPr id="104" name="Google Shape;104;p18"/>
          <p:cNvSpPr txBox="1"/>
          <p:nvPr/>
        </p:nvSpPr>
        <p:spPr>
          <a:xfrm rot="-60080">
            <a:off x="310348" y="516685"/>
            <a:ext cx="233465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Mighty oceans!</a:t>
            </a:r>
            <a:endParaRPr sz="1100"/>
          </a:p>
        </p:txBody>
      </p:sp>
      <p:sp>
        <p:nvSpPr>
          <p:cNvPr id="105" name="Google Shape;105;p18"/>
          <p:cNvSpPr/>
          <p:nvPr/>
        </p:nvSpPr>
        <p:spPr>
          <a:xfrm>
            <a:off x="5410200" y="723900"/>
            <a:ext cx="3098700" cy="1181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06" name="Google Shape;106;p18"/>
          <p:cNvPicPr preferRelativeResize="0"/>
          <p:nvPr/>
        </p:nvPicPr>
        <p:blipFill>
          <a:blip r:embed="rId5">
            <a:alphaModFix/>
          </a:blip>
          <a:stretch>
            <a:fillRect/>
          </a:stretch>
        </p:blipFill>
        <p:spPr>
          <a:xfrm>
            <a:off x="5779775" y="2334600"/>
            <a:ext cx="2729125" cy="643013"/>
          </a:xfrm>
          <a:prstGeom prst="rect">
            <a:avLst/>
          </a:prstGeom>
          <a:noFill/>
          <a:ln>
            <a:noFill/>
          </a:ln>
        </p:spPr>
      </p:pic>
      <p:pic>
        <p:nvPicPr>
          <p:cNvPr id="107" name="Google Shape;107;p18"/>
          <p:cNvPicPr preferRelativeResize="0"/>
          <p:nvPr/>
        </p:nvPicPr>
        <p:blipFill>
          <a:blip r:embed="rId6">
            <a:alphaModFix/>
          </a:blip>
          <a:stretch>
            <a:fillRect/>
          </a:stretch>
        </p:blipFill>
        <p:spPr>
          <a:xfrm>
            <a:off x="4388900" y="612683"/>
            <a:ext cx="2729126" cy="87081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grpSp>
        <p:nvGrpSpPr>
          <p:cNvPr id="112" name="Google Shape;112;p19"/>
          <p:cNvGrpSpPr/>
          <p:nvPr/>
        </p:nvGrpSpPr>
        <p:grpSpPr>
          <a:xfrm>
            <a:off x="-286400" y="4330700"/>
            <a:ext cx="9716801" cy="1511300"/>
            <a:chOff x="-286400" y="4330700"/>
            <a:chExt cx="9716801" cy="1511300"/>
          </a:xfrm>
        </p:grpSpPr>
        <p:pic>
          <p:nvPicPr>
            <p:cNvPr id="113" name="Google Shape;113;p19"/>
            <p:cNvPicPr preferRelativeResize="0"/>
            <p:nvPr/>
          </p:nvPicPr>
          <p:blipFill rotWithShape="1">
            <a:blip r:embed="rId3">
              <a:alphaModFix/>
            </a:blip>
            <a:srcRect b="42785" l="0" r="0" t="0"/>
            <a:stretch/>
          </p:blipFill>
          <p:spPr>
            <a:xfrm>
              <a:off x="-286400" y="4330700"/>
              <a:ext cx="5441352" cy="1511300"/>
            </a:xfrm>
            <a:prstGeom prst="rect">
              <a:avLst/>
            </a:prstGeom>
            <a:noFill/>
            <a:ln>
              <a:noFill/>
            </a:ln>
          </p:spPr>
        </p:pic>
        <p:pic>
          <p:nvPicPr>
            <p:cNvPr id="114" name="Google Shape;114;p19"/>
            <p:cNvPicPr preferRelativeResize="0"/>
            <p:nvPr/>
          </p:nvPicPr>
          <p:blipFill rotWithShape="1">
            <a:blip r:embed="rId3">
              <a:alphaModFix/>
            </a:blip>
            <a:srcRect b="42785" l="19374" r="0" t="0"/>
            <a:stretch/>
          </p:blipFill>
          <p:spPr>
            <a:xfrm>
              <a:off x="5043150" y="4330700"/>
              <a:ext cx="4387251" cy="1511300"/>
            </a:xfrm>
            <a:prstGeom prst="rect">
              <a:avLst/>
            </a:prstGeom>
            <a:noFill/>
            <a:ln>
              <a:noFill/>
            </a:ln>
          </p:spPr>
        </p:pic>
      </p:grpSp>
      <p:pic>
        <p:nvPicPr>
          <p:cNvPr id="115" name="Google Shape;115;p19"/>
          <p:cNvPicPr preferRelativeResize="0"/>
          <p:nvPr/>
        </p:nvPicPr>
        <p:blipFill rotWithShape="1">
          <a:blip r:embed="rId4">
            <a:alphaModFix/>
          </a:blip>
          <a:srcRect b="0" l="0" r="0" t="0"/>
          <a:stretch/>
        </p:blipFill>
        <p:spPr>
          <a:xfrm>
            <a:off x="-257001" y="243575"/>
            <a:ext cx="4676600" cy="950100"/>
          </a:xfrm>
          <a:prstGeom prst="rect">
            <a:avLst/>
          </a:prstGeom>
          <a:noFill/>
          <a:ln>
            <a:noFill/>
          </a:ln>
        </p:spPr>
      </p:pic>
      <p:sp>
        <p:nvSpPr>
          <p:cNvPr id="116" name="Google Shape;116;p19"/>
          <p:cNvSpPr txBox="1"/>
          <p:nvPr/>
        </p:nvSpPr>
        <p:spPr>
          <a:xfrm rot="-60100">
            <a:off x="310193" y="499295"/>
            <a:ext cx="4324561"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Sea dragons and wobbegongs</a:t>
            </a:r>
            <a:endParaRPr sz="1100"/>
          </a:p>
        </p:txBody>
      </p:sp>
      <p:pic>
        <p:nvPicPr>
          <p:cNvPr id="117" name="Google Shape;117;p19"/>
          <p:cNvPicPr preferRelativeResize="0"/>
          <p:nvPr/>
        </p:nvPicPr>
        <p:blipFill>
          <a:blip r:embed="rId5">
            <a:alphaModFix/>
          </a:blip>
          <a:stretch>
            <a:fillRect/>
          </a:stretch>
        </p:blipFill>
        <p:spPr>
          <a:xfrm>
            <a:off x="800100" y="975725"/>
            <a:ext cx="6944695" cy="3645024"/>
          </a:xfrm>
          <a:prstGeom prst="rect">
            <a:avLst/>
          </a:prstGeom>
          <a:noFill/>
          <a:ln>
            <a:noFill/>
          </a:ln>
        </p:spPr>
      </p:pic>
      <p:pic>
        <p:nvPicPr>
          <p:cNvPr id="118" name="Google Shape;118;p19"/>
          <p:cNvPicPr preferRelativeResize="0"/>
          <p:nvPr/>
        </p:nvPicPr>
        <p:blipFill rotWithShape="1">
          <a:blip r:embed="rId6">
            <a:alphaModFix/>
          </a:blip>
          <a:srcRect b="18340" l="73425" r="17684" t="70412"/>
          <a:stretch/>
        </p:blipFill>
        <p:spPr>
          <a:xfrm>
            <a:off x="306775" y="2744400"/>
            <a:ext cx="812800" cy="514199"/>
          </a:xfrm>
          <a:prstGeom prst="rect">
            <a:avLst/>
          </a:prstGeom>
          <a:noFill/>
          <a:ln>
            <a:noFill/>
          </a:ln>
        </p:spPr>
      </p:pic>
      <p:grpSp>
        <p:nvGrpSpPr>
          <p:cNvPr id="119" name="Google Shape;119;p19"/>
          <p:cNvGrpSpPr/>
          <p:nvPr/>
        </p:nvGrpSpPr>
        <p:grpSpPr>
          <a:xfrm>
            <a:off x="484575" y="1324675"/>
            <a:ext cx="2754025" cy="1247075"/>
            <a:chOff x="484575" y="1324675"/>
            <a:chExt cx="2754025" cy="1247075"/>
          </a:xfrm>
        </p:grpSpPr>
        <p:pic>
          <p:nvPicPr>
            <p:cNvPr id="120" name="Google Shape;120;p19"/>
            <p:cNvPicPr preferRelativeResize="0"/>
            <p:nvPr/>
          </p:nvPicPr>
          <p:blipFill rotWithShape="1">
            <a:blip r:embed="rId6">
              <a:alphaModFix/>
            </a:blip>
            <a:srcRect b="66387" l="54442" r="24585" t="16945"/>
            <a:stretch/>
          </p:blipFill>
          <p:spPr>
            <a:xfrm>
              <a:off x="484575" y="1324675"/>
              <a:ext cx="2694769" cy="1070774"/>
            </a:xfrm>
            <a:prstGeom prst="rect">
              <a:avLst/>
            </a:prstGeom>
            <a:noFill/>
            <a:ln>
              <a:noFill/>
            </a:ln>
          </p:spPr>
        </p:pic>
        <p:sp>
          <p:nvSpPr>
            <p:cNvPr id="121" name="Google Shape;121;p19"/>
            <p:cNvSpPr/>
            <p:nvPr/>
          </p:nvSpPr>
          <p:spPr>
            <a:xfrm>
              <a:off x="2832100" y="2330250"/>
              <a:ext cx="406500" cy="2415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122" name="Google Shape;122;p19"/>
          <p:cNvGrpSpPr/>
          <p:nvPr/>
        </p:nvGrpSpPr>
        <p:grpSpPr>
          <a:xfrm>
            <a:off x="6941984" y="-52386"/>
            <a:ext cx="1999615" cy="1704677"/>
            <a:chOff x="7391400" y="343150"/>
            <a:chExt cx="1444600" cy="1231525"/>
          </a:xfrm>
        </p:grpSpPr>
        <p:pic>
          <p:nvPicPr>
            <p:cNvPr id="123" name="Google Shape;123;p19"/>
            <p:cNvPicPr preferRelativeResize="0"/>
            <p:nvPr/>
          </p:nvPicPr>
          <p:blipFill rotWithShape="1">
            <a:blip r:embed="rId6">
              <a:alphaModFix/>
            </a:blip>
            <a:srcRect b="57039" l="79861" r="5856" t="17405"/>
            <a:stretch/>
          </p:blipFill>
          <p:spPr>
            <a:xfrm>
              <a:off x="7391400" y="343150"/>
              <a:ext cx="1196800" cy="1070787"/>
            </a:xfrm>
            <a:prstGeom prst="rect">
              <a:avLst/>
            </a:prstGeom>
            <a:noFill/>
            <a:ln>
              <a:noFill/>
            </a:ln>
          </p:spPr>
        </p:pic>
        <p:sp>
          <p:nvSpPr>
            <p:cNvPr id="124" name="Google Shape;124;p19"/>
            <p:cNvSpPr/>
            <p:nvPr/>
          </p:nvSpPr>
          <p:spPr>
            <a:xfrm>
              <a:off x="8166100" y="1193675"/>
              <a:ext cx="669900" cy="381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125" name="Google Shape;125;p19"/>
          <p:cNvPicPr preferRelativeResize="0"/>
          <p:nvPr/>
        </p:nvPicPr>
        <p:blipFill rotWithShape="1">
          <a:blip r:embed="rId6">
            <a:alphaModFix/>
          </a:blip>
          <a:srcRect b="18938" l="83544" r="6078" t="67728"/>
          <a:stretch/>
        </p:blipFill>
        <p:spPr>
          <a:xfrm>
            <a:off x="7744800" y="2502106"/>
            <a:ext cx="1196800" cy="76891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20"/>
          <p:cNvPicPr preferRelativeResize="0"/>
          <p:nvPr/>
        </p:nvPicPr>
        <p:blipFill rotWithShape="1">
          <a:blip r:embed="rId3">
            <a:alphaModFix/>
          </a:blip>
          <a:srcRect b="0" l="0" r="0" t="0"/>
          <a:stretch/>
        </p:blipFill>
        <p:spPr>
          <a:xfrm>
            <a:off x="655136" y="534952"/>
            <a:ext cx="7833729" cy="4548831"/>
          </a:xfrm>
          <a:prstGeom prst="rect">
            <a:avLst/>
          </a:prstGeom>
          <a:noFill/>
          <a:ln>
            <a:noFill/>
          </a:ln>
        </p:spPr>
      </p:pic>
      <p:pic>
        <p:nvPicPr>
          <p:cNvPr id="132" name="Google Shape;132;p20"/>
          <p:cNvPicPr preferRelativeResize="0"/>
          <p:nvPr/>
        </p:nvPicPr>
        <p:blipFill rotWithShape="1">
          <a:blip r:embed="rId4">
            <a:alphaModFix/>
          </a:blip>
          <a:srcRect b="0" l="0" r="0" t="0"/>
          <a:stretch/>
        </p:blipFill>
        <p:spPr>
          <a:xfrm>
            <a:off x="-879300" y="316775"/>
            <a:ext cx="3533599" cy="841200"/>
          </a:xfrm>
          <a:prstGeom prst="rect">
            <a:avLst/>
          </a:prstGeom>
          <a:noFill/>
          <a:ln>
            <a:noFill/>
          </a:ln>
        </p:spPr>
      </p:pic>
      <p:sp>
        <p:nvSpPr>
          <p:cNvPr id="133" name="Google Shape;133;p20"/>
          <p:cNvSpPr txBox="1"/>
          <p:nvPr/>
        </p:nvSpPr>
        <p:spPr>
          <a:xfrm rot="-60114">
            <a:off x="310360" y="518035"/>
            <a:ext cx="2178933"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Under the sea!</a:t>
            </a:r>
            <a:endParaRPr sz="1100"/>
          </a:p>
        </p:txBody>
      </p:sp>
      <p:pic>
        <p:nvPicPr>
          <p:cNvPr descr="A close up of a logo  Description automatically generated" id="134" name="Google Shape;134;p20"/>
          <p:cNvPicPr preferRelativeResize="0"/>
          <p:nvPr/>
        </p:nvPicPr>
        <p:blipFill rotWithShape="1">
          <a:blip r:embed="rId5">
            <a:alphaModFix/>
          </a:blip>
          <a:srcRect b="0" l="0" r="0" t="0"/>
          <a:stretch/>
        </p:blipFill>
        <p:spPr>
          <a:xfrm>
            <a:off x="879797" y="1340885"/>
            <a:ext cx="2143125" cy="344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21"/>
          <p:cNvPicPr preferRelativeResize="0"/>
          <p:nvPr/>
        </p:nvPicPr>
        <p:blipFill rotWithShape="1">
          <a:blip r:embed="rId3">
            <a:alphaModFix/>
          </a:blip>
          <a:srcRect b="7370" l="24167" r="52360" t="18780"/>
          <a:stretch/>
        </p:blipFill>
        <p:spPr>
          <a:xfrm>
            <a:off x="466213" y="1105168"/>
            <a:ext cx="2472812" cy="3952433"/>
          </a:xfrm>
          <a:prstGeom prst="rect">
            <a:avLst/>
          </a:prstGeom>
          <a:noFill/>
          <a:ln>
            <a:noFill/>
          </a:ln>
        </p:spPr>
      </p:pic>
      <p:pic>
        <p:nvPicPr>
          <p:cNvPr id="140" name="Google Shape;140;p21"/>
          <p:cNvPicPr preferRelativeResize="0"/>
          <p:nvPr/>
        </p:nvPicPr>
        <p:blipFill>
          <a:blip r:embed="rId4">
            <a:alphaModFix/>
          </a:blip>
          <a:stretch>
            <a:fillRect/>
          </a:stretch>
        </p:blipFill>
        <p:spPr>
          <a:xfrm rot="884237">
            <a:off x="8306682" y="3784873"/>
            <a:ext cx="761258" cy="717497"/>
          </a:xfrm>
          <a:prstGeom prst="rect">
            <a:avLst/>
          </a:prstGeom>
          <a:noFill/>
          <a:ln>
            <a:noFill/>
          </a:ln>
        </p:spPr>
      </p:pic>
      <p:pic>
        <p:nvPicPr>
          <p:cNvPr id="141" name="Google Shape;141;p21"/>
          <p:cNvPicPr preferRelativeResize="0"/>
          <p:nvPr/>
        </p:nvPicPr>
        <p:blipFill rotWithShape="1">
          <a:blip r:embed="rId5">
            <a:alphaModFix/>
          </a:blip>
          <a:srcRect b="0" l="0" r="0" t="0"/>
          <a:stretch/>
        </p:blipFill>
        <p:spPr>
          <a:xfrm>
            <a:off x="-879300" y="298125"/>
            <a:ext cx="4781876" cy="853900"/>
          </a:xfrm>
          <a:prstGeom prst="rect">
            <a:avLst/>
          </a:prstGeom>
          <a:noFill/>
          <a:ln>
            <a:noFill/>
          </a:ln>
        </p:spPr>
      </p:pic>
      <p:sp>
        <p:nvSpPr>
          <p:cNvPr id="142" name="Google Shape;142;p21"/>
          <p:cNvSpPr txBox="1"/>
          <p:nvPr/>
        </p:nvSpPr>
        <p:spPr>
          <a:xfrm rot="-60063">
            <a:off x="310250" y="505746"/>
            <a:ext cx="358884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Turtle-y cool places to live</a:t>
            </a:r>
            <a:endParaRPr sz="1100"/>
          </a:p>
        </p:txBody>
      </p:sp>
      <p:pic>
        <p:nvPicPr>
          <p:cNvPr id="143" name="Google Shape;143;p21"/>
          <p:cNvPicPr preferRelativeResize="0"/>
          <p:nvPr/>
        </p:nvPicPr>
        <p:blipFill>
          <a:blip r:embed="rId6">
            <a:alphaModFix/>
          </a:blip>
          <a:stretch>
            <a:fillRect/>
          </a:stretch>
        </p:blipFill>
        <p:spPr>
          <a:xfrm>
            <a:off x="2517541" y="565462"/>
            <a:ext cx="4995011" cy="4344039"/>
          </a:xfrm>
          <a:prstGeom prst="rect">
            <a:avLst/>
          </a:prstGeom>
          <a:noFill/>
          <a:ln>
            <a:noFill/>
          </a:ln>
        </p:spPr>
      </p:pic>
      <p:pic>
        <p:nvPicPr>
          <p:cNvPr id="144" name="Google Shape;144;p21"/>
          <p:cNvPicPr preferRelativeResize="0"/>
          <p:nvPr/>
        </p:nvPicPr>
        <p:blipFill>
          <a:blip r:embed="rId7">
            <a:alphaModFix/>
          </a:blip>
          <a:stretch>
            <a:fillRect/>
          </a:stretch>
        </p:blipFill>
        <p:spPr>
          <a:xfrm>
            <a:off x="6812603" y="1500232"/>
            <a:ext cx="1696231" cy="3409266"/>
          </a:xfrm>
          <a:prstGeom prst="rect">
            <a:avLst/>
          </a:prstGeom>
          <a:noFill/>
          <a:ln>
            <a:noFill/>
          </a:ln>
        </p:spPr>
      </p:pic>
      <p:pic>
        <p:nvPicPr>
          <p:cNvPr id="145" name="Google Shape;145;p21"/>
          <p:cNvPicPr preferRelativeResize="0"/>
          <p:nvPr/>
        </p:nvPicPr>
        <p:blipFill>
          <a:blip r:embed="rId8">
            <a:alphaModFix/>
          </a:blip>
          <a:stretch>
            <a:fillRect/>
          </a:stretch>
        </p:blipFill>
        <p:spPr>
          <a:xfrm>
            <a:off x="5028725" y="454283"/>
            <a:ext cx="1696224" cy="2151343"/>
          </a:xfrm>
          <a:prstGeom prst="rect">
            <a:avLst/>
          </a:prstGeom>
          <a:noFill/>
          <a:ln>
            <a:noFill/>
          </a:ln>
        </p:spPr>
      </p:pic>
      <p:pic>
        <p:nvPicPr>
          <p:cNvPr id="146" name="Google Shape;146;p21"/>
          <p:cNvPicPr preferRelativeResize="0"/>
          <p:nvPr/>
        </p:nvPicPr>
        <p:blipFill rotWithShape="1">
          <a:blip r:embed="rId9">
            <a:alphaModFix/>
          </a:blip>
          <a:srcRect b="7376" l="22634" r="54583" t="12088"/>
          <a:stretch/>
        </p:blipFill>
        <p:spPr>
          <a:xfrm>
            <a:off x="390000" y="883864"/>
            <a:ext cx="2327875" cy="41147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22"/>
          <p:cNvPicPr preferRelativeResize="0"/>
          <p:nvPr/>
        </p:nvPicPr>
        <p:blipFill rotWithShape="1">
          <a:blip r:embed="rId3">
            <a:alphaModFix/>
          </a:blip>
          <a:srcRect b="0" l="0" r="0" t="0"/>
          <a:stretch/>
        </p:blipFill>
        <p:spPr>
          <a:xfrm>
            <a:off x="-905150" y="339075"/>
            <a:ext cx="4323224" cy="820650"/>
          </a:xfrm>
          <a:prstGeom prst="rect">
            <a:avLst/>
          </a:prstGeom>
          <a:noFill/>
          <a:ln>
            <a:noFill/>
          </a:ln>
        </p:spPr>
      </p:pic>
      <p:sp>
        <p:nvSpPr>
          <p:cNvPr id="152" name="Google Shape;152;p22"/>
          <p:cNvSpPr txBox="1"/>
          <p:nvPr/>
        </p:nvSpPr>
        <p:spPr>
          <a:xfrm rot="-60063">
            <a:off x="310250" y="505746"/>
            <a:ext cx="358884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Just keep swimming</a:t>
            </a:r>
            <a:endParaRPr sz="1100"/>
          </a:p>
        </p:txBody>
      </p:sp>
      <p:sp>
        <p:nvSpPr>
          <p:cNvPr id="153" name="Google Shape;153;p22"/>
          <p:cNvSpPr/>
          <p:nvPr/>
        </p:nvSpPr>
        <p:spPr>
          <a:xfrm rot="-1670600">
            <a:off x="2996450" y="1338365"/>
            <a:ext cx="1822268" cy="1085796"/>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54" name="Google Shape;154;p22"/>
          <p:cNvPicPr preferRelativeResize="0"/>
          <p:nvPr/>
        </p:nvPicPr>
        <p:blipFill>
          <a:blip r:embed="rId4">
            <a:alphaModFix/>
          </a:blip>
          <a:stretch>
            <a:fillRect/>
          </a:stretch>
        </p:blipFill>
        <p:spPr>
          <a:xfrm>
            <a:off x="578875" y="3450110"/>
            <a:ext cx="1546727" cy="771991"/>
          </a:xfrm>
          <a:prstGeom prst="rect">
            <a:avLst/>
          </a:prstGeom>
          <a:noFill/>
          <a:ln>
            <a:noFill/>
          </a:ln>
        </p:spPr>
      </p:pic>
      <p:pic>
        <p:nvPicPr>
          <p:cNvPr id="155" name="Google Shape;155;p22"/>
          <p:cNvPicPr preferRelativeResize="0"/>
          <p:nvPr/>
        </p:nvPicPr>
        <p:blipFill>
          <a:blip r:embed="rId5">
            <a:alphaModFix/>
          </a:blip>
          <a:stretch>
            <a:fillRect/>
          </a:stretch>
        </p:blipFill>
        <p:spPr>
          <a:xfrm>
            <a:off x="3703431" y="2286950"/>
            <a:ext cx="868579" cy="1935160"/>
          </a:xfrm>
          <a:prstGeom prst="rect">
            <a:avLst/>
          </a:prstGeom>
          <a:noFill/>
          <a:ln>
            <a:noFill/>
          </a:ln>
        </p:spPr>
      </p:pic>
      <p:pic>
        <p:nvPicPr>
          <p:cNvPr id="156" name="Google Shape;156;p22"/>
          <p:cNvPicPr preferRelativeResize="0"/>
          <p:nvPr/>
        </p:nvPicPr>
        <p:blipFill>
          <a:blip r:embed="rId6">
            <a:alphaModFix/>
          </a:blip>
          <a:stretch>
            <a:fillRect/>
          </a:stretch>
        </p:blipFill>
        <p:spPr>
          <a:xfrm>
            <a:off x="4571988" y="1358030"/>
            <a:ext cx="1157513" cy="820651"/>
          </a:xfrm>
          <a:prstGeom prst="rect">
            <a:avLst/>
          </a:prstGeom>
          <a:noFill/>
          <a:ln>
            <a:noFill/>
          </a:ln>
        </p:spPr>
      </p:pic>
      <p:pic>
        <p:nvPicPr>
          <p:cNvPr id="157" name="Google Shape;157;p22"/>
          <p:cNvPicPr preferRelativeResize="0"/>
          <p:nvPr/>
        </p:nvPicPr>
        <p:blipFill>
          <a:blip r:embed="rId7">
            <a:alphaModFix/>
          </a:blip>
          <a:stretch>
            <a:fillRect/>
          </a:stretch>
        </p:blipFill>
        <p:spPr>
          <a:xfrm>
            <a:off x="1826508" y="2005904"/>
            <a:ext cx="1483624" cy="1444203"/>
          </a:xfrm>
          <a:prstGeom prst="rect">
            <a:avLst/>
          </a:prstGeom>
          <a:noFill/>
          <a:ln>
            <a:noFill/>
          </a:ln>
        </p:spPr>
      </p:pic>
      <p:pic>
        <p:nvPicPr>
          <p:cNvPr id="158" name="Google Shape;158;p22"/>
          <p:cNvPicPr preferRelativeResize="0"/>
          <p:nvPr/>
        </p:nvPicPr>
        <p:blipFill>
          <a:blip r:embed="rId8">
            <a:alphaModFix/>
          </a:blip>
          <a:stretch>
            <a:fillRect/>
          </a:stretch>
        </p:blipFill>
        <p:spPr>
          <a:xfrm>
            <a:off x="5177705" y="2571756"/>
            <a:ext cx="1351029" cy="1193349"/>
          </a:xfrm>
          <a:prstGeom prst="rect">
            <a:avLst/>
          </a:prstGeom>
          <a:noFill/>
          <a:ln>
            <a:noFill/>
          </a:ln>
        </p:spPr>
      </p:pic>
      <p:pic>
        <p:nvPicPr>
          <p:cNvPr id="159" name="Google Shape;159;p22"/>
          <p:cNvPicPr preferRelativeResize="0"/>
          <p:nvPr/>
        </p:nvPicPr>
        <p:blipFill>
          <a:blip r:embed="rId9">
            <a:alphaModFix/>
          </a:blip>
          <a:stretch>
            <a:fillRect/>
          </a:stretch>
        </p:blipFill>
        <p:spPr>
          <a:xfrm>
            <a:off x="6459589" y="740513"/>
            <a:ext cx="2121510" cy="1831235"/>
          </a:xfrm>
          <a:prstGeom prst="rect">
            <a:avLst/>
          </a:prstGeom>
          <a:noFill/>
          <a:ln>
            <a:noFill/>
          </a:ln>
        </p:spPr>
      </p:pic>
      <p:pic>
        <p:nvPicPr>
          <p:cNvPr id="160" name="Google Shape;160;p22"/>
          <p:cNvPicPr preferRelativeResize="0"/>
          <p:nvPr/>
        </p:nvPicPr>
        <p:blipFill>
          <a:blip r:embed="rId10">
            <a:alphaModFix/>
          </a:blip>
          <a:stretch>
            <a:fillRect/>
          </a:stretch>
        </p:blipFill>
        <p:spPr>
          <a:xfrm>
            <a:off x="4572000" y="4330375"/>
            <a:ext cx="3595800" cy="26137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