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HelveticaNeue-regular.fntdata"/><Relationship Id="rId21" Type="http://schemas.openxmlformats.org/officeDocument/2006/relationships/slide" Target="slides/slide16.xml"/><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u-ijw4dLzo" TargetMode="External"/><Relationship Id="rId3" Type="http://schemas.openxmlformats.org/officeDocument/2006/relationships/hyperlink" Target="https://www.youtube.com/watch?v=pMp2raQ3pwg" TargetMode="External"/><Relationship Id="rId4" Type="http://schemas.openxmlformats.org/officeDocument/2006/relationships/hyperlink" Target="https://www.youtube.com/watch?v=M-iJM02m_Hg" TargetMode="External"/><Relationship Id="rId5" Type="http://schemas.openxmlformats.org/officeDocument/2006/relationships/hyperlink" Target="https://www.youtube.com/watch?v=muMwekvfmBY"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 Id="rId3" Type="http://schemas.openxmlformats.org/officeDocument/2006/relationships/hyperlink" Target="https://www.youtube.com/watch?v=bCaomXmrIS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ittleinventors.org/ideas/cow-butt-balloon/detail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the Making Waves: Inventing for a better ocean challenge!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2dc2ab34e93_0_1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2dc2ab34e93_0_1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chief inventor Dominic</a:t>
            </a:r>
            <a:r>
              <a:rPr lang="en" sz="1200">
                <a:latin typeface="Calibri"/>
                <a:ea typeface="Calibri"/>
                <a:cs typeface="Calibri"/>
                <a:sym typeface="Calibri"/>
              </a:rPr>
              <a:t> Wilcox.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de8190bfcb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2de8190bfcb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What are the SDGs? Sustainable Development Goals!</a:t>
            </a:r>
            <a:endParaRPr/>
          </a:p>
          <a:p>
            <a:pPr indent="-298450" lvl="0" marL="457200" rtl="0" algn="l">
              <a:spcBef>
                <a:spcPts val="0"/>
              </a:spcBef>
              <a:spcAft>
                <a:spcPts val="0"/>
              </a:spcAft>
              <a:buSzPts val="1100"/>
              <a:buChar char="●"/>
            </a:pPr>
            <a:r>
              <a:rPr lang="en"/>
              <a:t>There are 17 SDG’s created by the United Nations to help achieve peace and prosperity for people and planet.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to Key stage 1 &amp; 2 </a:t>
            </a:r>
            <a:endParaRPr b="1"/>
          </a:p>
          <a:p>
            <a:pPr indent="0" lvl="0" marL="0" rtl="0" algn="l">
              <a:spcBef>
                <a:spcPts val="0"/>
              </a:spcBef>
              <a:spcAft>
                <a:spcPts val="0"/>
              </a:spcAft>
              <a:buNone/>
            </a:pPr>
            <a:r>
              <a:rPr lang="en"/>
              <a:t>Intro to SDG’s - </a:t>
            </a:r>
            <a:r>
              <a:rPr lang="en" u="sng">
                <a:solidFill>
                  <a:schemeClr val="hlink"/>
                </a:solidFill>
                <a:hlinkClick r:id="rId2"/>
              </a:rPr>
              <a:t>https://www.youtube.com/watch?v=Tu-ijw4dLzo</a:t>
            </a:r>
            <a:endParaRPr/>
          </a:p>
          <a:p>
            <a:pPr indent="0" lvl="0" marL="0" rtl="0" algn="l">
              <a:spcBef>
                <a:spcPts val="0"/>
              </a:spcBef>
              <a:spcAft>
                <a:spcPts val="0"/>
              </a:spcAft>
              <a:buNone/>
            </a:pPr>
            <a:r>
              <a:rPr lang="en"/>
              <a:t>About SDG 14 - Life Below Water - </a:t>
            </a:r>
            <a:r>
              <a:rPr lang="en" u="sng">
                <a:solidFill>
                  <a:schemeClr val="hlink"/>
                </a:solidFill>
                <a:hlinkClick r:id="rId3"/>
              </a:rPr>
              <a:t>https://www.youtube.com/watch?v=pMp2raQ3pwg</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Play these videos for Key stage 3 </a:t>
            </a:r>
            <a:endParaRPr b="1"/>
          </a:p>
          <a:p>
            <a:pPr indent="0" lvl="0" marL="0" rtl="0" algn="l">
              <a:spcBef>
                <a:spcPts val="0"/>
              </a:spcBef>
              <a:spcAft>
                <a:spcPts val="0"/>
              </a:spcAft>
              <a:buNone/>
            </a:pPr>
            <a:r>
              <a:rPr lang="en"/>
              <a:t>Intro to SDG’s - </a:t>
            </a:r>
            <a:r>
              <a:rPr lang="en" u="sng">
                <a:solidFill>
                  <a:schemeClr val="hlink"/>
                </a:solidFill>
                <a:hlinkClick r:id="rId4"/>
              </a:rPr>
              <a:t>https://www.youtube.com/watch?v=M-iJM02m_Hg</a:t>
            </a:r>
            <a:endParaRPr/>
          </a:p>
          <a:p>
            <a:pPr indent="0" lvl="0" marL="0" rtl="0" algn="l">
              <a:spcBef>
                <a:spcPts val="0"/>
              </a:spcBef>
              <a:spcAft>
                <a:spcPts val="0"/>
              </a:spcAft>
              <a:buNone/>
            </a:pPr>
            <a:r>
              <a:rPr lang="en"/>
              <a:t>About SDG 14 - Life Below Water - </a:t>
            </a:r>
            <a:r>
              <a:rPr lang="en" u="sng">
                <a:solidFill>
                  <a:schemeClr val="hlink"/>
                </a:solidFill>
                <a:hlinkClick r:id="rId5"/>
              </a:rPr>
              <a:t>https://www.youtube.com/watch?v=muMwekvfmBY</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dc2ab34e93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dc2ab34e93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invention challenge! </a:t>
            </a:r>
            <a:endParaRPr/>
          </a:p>
          <a:p>
            <a:pPr indent="-298450" lvl="0" marL="457200" rtl="0" algn="l">
              <a:spcBef>
                <a:spcPts val="0"/>
              </a:spcBef>
              <a:spcAft>
                <a:spcPts val="0"/>
              </a:spcAft>
              <a:buSzPts val="1100"/>
              <a:buChar char="●"/>
            </a:pPr>
            <a:r>
              <a:rPr lang="en"/>
              <a:t>Play the challenge launch video to your class to get their imagination whirring!</a:t>
            </a:r>
            <a:r>
              <a:rPr lang="en" u="sng">
                <a:solidFill>
                  <a:schemeClr val="hlink"/>
                </a:solidFill>
                <a:hlinkClick r:id="rId2"/>
              </a:rPr>
              <a:t> </a:t>
            </a:r>
            <a:endParaRPr/>
          </a:p>
          <a:p>
            <a:pPr indent="-298450" lvl="0" marL="457200" rtl="0" algn="l">
              <a:spcBef>
                <a:spcPts val="0"/>
              </a:spcBef>
              <a:spcAft>
                <a:spcPts val="0"/>
              </a:spcAft>
              <a:buSzPts val="1100"/>
              <a:buChar char="●"/>
            </a:pPr>
            <a:r>
              <a:rPr lang="en" u="sng">
                <a:solidFill>
                  <a:schemeClr val="hlink"/>
                </a:solidFill>
                <a:hlinkClick r:id="rId3"/>
              </a:rPr>
              <a:t>https://www.youtube.com/watch?v=bCaomXmrISg</a:t>
            </a:r>
            <a:endParaRPr/>
          </a:p>
          <a:p>
            <a:pPr indent="0" lvl="0" marL="45720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dc2ab34e93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2dc2ab34e93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sz="1200">
                <a:latin typeface="Calibri"/>
                <a:ea typeface="Calibri"/>
                <a:cs typeface="Calibri"/>
                <a:sym typeface="Calibri"/>
              </a:rPr>
              <a:t>So you want to enter the </a:t>
            </a:r>
            <a:r>
              <a:rPr lang="en" sz="1200">
                <a:latin typeface="Calibri"/>
                <a:ea typeface="Calibri"/>
                <a:cs typeface="Calibri"/>
                <a:sym typeface="Calibri"/>
              </a:rPr>
              <a:t>challenge</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1:</a:t>
            </a:r>
            <a:r>
              <a:rPr lang="en" sz="1200">
                <a:solidFill>
                  <a:schemeClr val="dk1"/>
                </a:solidFill>
                <a:latin typeface="Calibri"/>
                <a:ea typeface="Calibri"/>
                <a:cs typeface="Calibri"/>
                <a:sym typeface="Calibri"/>
              </a:rPr>
              <a:t> Find out about our awesome oceans</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2: </a:t>
            </a:r>
            <a:r>
              <a:rPr lang="en" sz="1200">
                <a:solidFill>
                  <a:schemeClr val="dk1"/>
                </a:solidFill>
                <a:latin typeface="Calibri"/>
                <a:ea typeface="Calibri"/>
                <a:cs typeface="Calibri"/>
                <a:sym typeface="Calibri"/>
              </a:rPr>
              <a:t>Think up and draw an invention </a:t>
            </a:r>
            <a:endParaRPr sz="12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Calibri"/>
                <a:ea typeface="Calibri"/>
                <a:cs typeface="Calibri"/>
                <a:sym typeface="Calibri"/>
              </a:rPr>
              <a:t>Step 3: </a:t>
            </a:r>
            <a:r>
              <a:rPr lang="en" sz="1200">
                <a:solidFill>
                  <a:schemeClr val="dk1"/>
                </a:solidFill>
                <a:latin typeface="Calibri"/>
                <a:ea typeface="Calibri"/>
                <a:cs typeface="Calibri"/>
                <a:sym typeface="Calibri"/>
              </a:rPr>
              <a:t>Share it with us!</a:t>
            </a:r>
            <a:endParaRPr sz="1200">
              <a:latin typeface="Calibri"/>
              <a:ea typeface="Calibri"/>
              <a:cs typeface="Calibri"/>
              <a:sym typeface="Calibri"/>
            </a:endParaRPr>
          </a:p>
        </p:txBody>
      </p:sp>
      <p:sp>
        <p:nvSpPr>
          <p:cNvPr id="201" name="Google Shape;201;g2dc2ab34e93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dc2ab34e93_0_2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g2dc2ab34e93_0_2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211" name="Google Shape;211;g2dc2ab34e93_0_28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dc2ab34e93_0_3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g2dc2ab34e93_0_30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t>All ideas uploaded will appear on the Little Inventors website and will receive individual feedback. 1 idea from each Key Stage will be brought to life! </a:t>
            </a:r>
            <a:endParaRPr/>
          </a:p>
          <a:p>
            <a:pPr indent="0" lvl="0" marL="0" marR="0" rtl="0" algn="l">
              <a:lnSpc>
                <a:spcPct val="100000"/>
              </a:lnSpc>
              <a:spcBef>
                <a:spcPts val="0"/>
              </a:spcBef>
              <a:spcAft>
                <a:spcPts val="0"/>
              </a:spcAft>
              <a:buClr>
                <a:schemeClr val="dk1"/>
              </a:buClr>
              <a:buSzPts val="1400"/>
              <a:buFont typeface="Calibri"/>
              <a:buNone/>
            </a:pPr>
            <a:r>
              <a:t/>
            </a:r>
            <a:endParaRPr/>
          </a:p>
          <a:p>
            <a:pPr indent="0" lvl="0" marL="0" marR="0" rtl="0" algn="l">
              <a:lnSpc>
                <a:spcPct val="100000"/>
              </a:lnSpc>
              <a:spcBef>
                <a:spcPts val="0"/>
              </a:spcBef>
              <a:spcAft>
                <a:spcPts val="0"/>
              </a:spcAft>
              <a:buClr>
                <a:schemeClr val="dk1"/>
              </a:buClr>
              <a:buSzPts val="1400"/>
              <a:buFont typeface="Calibri"/>
              <a:buNone/>
            </a:pPr>
            <a:r>
              <a:rPr i="1" lang="en"/>
              <a:t>Teacher note - check the teacher guidance to find out more about submitting your class’s invention ideas </a:t>
            </a:r>
            <a:endParaRPr i="1"/>
          </a:p>
        </p:txBody>
      </p:sp>
      <p:sp>
        <p:nvSpPr>
          <p:cNvPr id="227" name="Google Shape;227;g2dc2ab34e93_0_30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dc2ab34e93_0_3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dc2ab34e93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2dc2ab34e93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2dc2ab34e93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dc2ab34e93_0_1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g2dc2ab34e93_0_18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Google Shape;83;g2dc2ab34e93_0_18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dc2ab34e93_0_1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dc2ab34e93_0_1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world’s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dc2ab34e93_0_1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2dc2ab34e93_0_1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What is an invention?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2" name="Google Shape;102;g2dc2ab34e93_0_13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dc2ab34e93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2dc2ab34e93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Who needs inventions? </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1" name="Google Shape;111;g2dc2ab34e93_0_1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dc2ab34e93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2dc2ab34e93_0_3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offshore windfarms we have a 16,000 solar panel farm in Eaglescliffe and the Teesside Wind Farm in Redcar has 27 wind turbines, helping to power close to 50,000 homes in the North East.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dc2ab34e93_0_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dc2ab34e93_0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07a75e42b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07a75e42b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Can inventing make a difference? Yes it can!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2020 Dominic was invited to speak at the United Nations and share some amazing invention ideas from our Climate Champions challenge in front of some of the worlds biggest decision makers!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Including the amazing </a:t>
            </a:r>
            <a:r>
              <a:rPr lang="en" sz="1200" u="sng">
                <a:solidFill>
                  <a:schemeClr val="hlink"/>
                </a:solidFill>
                <a:latin typeface="Calibri"/>
                <a:ea typeface="Calibri"/>
                <a:cs typeface="Calibri"/>
                <a:sym typeface="Calibri"/>
                <a:hlinkClick r:id="rId2"/>
              </a:rPr>
              <a:t>Cow Butt Balloon</a:t>
            </a:r>
            <a:r>
              <a:rPr lang="en" sz="1200">
                <a:solidFill>
                  <a:schemeClr val="dk1"/>
                </a:solidFill>
                <a:latin typeface="Calibri"/>
                <a:ea typeface="Calibri"/>
                <a:cs typeface="Calibri"/>
                <a:sym typeface="Calibri"/>
              </a:rPr>
              <a:t> invented by Zeya!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7.jpg"/><Relationship Id="rId4" Type="http://schemas.openxmlformats.org/officeDocument/2006/relationships/image" Target="../media/image8.png"/><Relationship Id="rId5" Type="http://schemas.openxmlformats.org/officeDocument/2006/relationships/image" Target="../media/image40.jpg"/><Relationship Id="rId6" Type="http://schemas.openxmlformats.org/officeDocument/2006/relationships/image" Target="../media/image43.jpg"/><Relationship Id="rId7" Type="http://schemas.openxmlformats.org/officeDocument/2006/relationships/image" Target="../media/image51.jpg"/><Relationship Id="rId8" Type="http://schemas.openxmlformats.org/officeDocument/2006/relationships/image" Target="../media/image5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28.png"/><Relationship Id="rId9" Type="http://schemas.openxmlformats.org/officeDocument/2006/relationships/hyperlink" Target="https://www.youtube.com/watch?v=pMp2raQ3pwg" TargetMode="External"/><Relationship Id="rId5" Type="http://schemas.openxmlformats.org/officeDocument/2006/relationships/image" Target="../media/image37.png"/><Relationship Id="rId6" Type="http://schemas.openxmlformats.org/officeDocument/2006/relationships/image" Target="../media/image26.png"/><Relationship Id="rId7" Type="http://schemas.openxmlformats.org/officeDocument/2006/relationships/image" Target="../media/image46.png"/><Relationship Id="rId8" Type="http://schemas.openxmlformats.org/officeDocument/2006/relationships/hyperlink" Target="https://www.youtube.com/watch?v=Tu-ijw4dLzo"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26.png"/><Relationship Id="rId5" Type="http://schemas.openxmlformats.org/officeDocument/2006/relationships/image" Target="../media/image49.png"/><Relationship Id="rId6" Type="http://schemas.openxmlformats.org/officeDocument/2006/relationships/hyperlink" Target="http://www.youtube.com/watch?v=bCaomXmrISg" TargetMode="External"/><Relationship Id="rId7" Type="http://schemas.openxmlformats.org/officeDocument/2006/relationships/image" Target="../media/image3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44.png"/><Relationship Id="rId5" Type="http://schemas.openxmlformats.org/officeDocument/2006/relationships/image" Target="../media/image50.png"/><Relationship Id="rId6" Type="http://schemas.openxmlformats.org/officeDocument/2006/relationships/image" Target="../media/image5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8.png"/><Relationship Id="rId4" Type="http://schemas.openxmlformats.org/officeDocument/2006/relationships/image" Target="../media/image41.png"/><Relationship Id="rId5" Type="http://schemas.openxmlformats.org/officeDocument/2006/relationships/image" Target="../media/image5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41.png"/><Relationship Id="rId4" Type="http://schemas.openxmlformats.org/officeDocument/2006/relationships/image" Target="../media/image45.jpg"/><Relationship Id="rId5" Type="http://schemas.openxmlformats.org/officeDocument/2006/relationships/image" Target="../media/image4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5.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8.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6.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8.png"/><Relationship Id="rId8"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image" Target="../media/image8.png"/><Relationship Id="rId5"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19.png"/><Relationship Id="rId5" Type="http://schemas.openxmlformats.org/officeDocument/2006/relationships/image" Target="../media/image15.png"/><Relationship Id="rId6" Type="http://schemas.openxmlformats.org/officeDocument/2006/relationships/image" Target="../media/image8.png"/><Relationship Id="rId7" Type="http://schemas.openxmlformats.org/officeDocument/2006/relationships/image" Target="../media/image21.png"/><Relationship Id="rId8"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4.jpg"/><Relationship Id="rId4" Type="http://schemas.openxmlformats.org/officeDocument/2006/relationships/image" Target="../media/image17.jpg"/><Relationship Id="rId9" Type="http://schemas.openxmlformats.org/officeDocument/2006/relationships/image" Target="../media/image18.png"/><Relationship Id="rId5" Type="http://schemas.openxmlformats.org/officeDocument/2006/relationships/image" Target="../media/image8.png"/><Relationship Id="rId6" Type="http://schemas.openxmlformats.org/officeDocument/2006/relationships/image" Target="../media/image32.jpg"/><Relationship Id="rId7" Type="http://schemas.openxmlformats.org/officeDocument/2006/relationships/image" Target="../media/image29.png"/><Relationship Id="rId8"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20.png"/><Relationship Id="rId5" Type="http://schemas.openxmlformats.org/officeDocument/2006/relationships/image" Target="../media/image26.png"/><Relationship Id="rId6" Type="http://schemas.openxmlformats.org/officeDocument/2006/relationships/image" Target="../media/image30.png"/><Relationship Id="rId7" Type="http://schemas.openxmlformats.org/officeDocument/2006/relationships/image" Target="../media/image34.png"/><Relationship Id="rId8"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grpSp>
        <p:nvGrpSpPr>
          <p:cNvPr id="60" name="Google Shape;60;p14"/>
          <p:cNvGrpSpPr/>
          <p:nvPr/>
        </p:nvGrpSpPr>
        <p:grpSpPr>
          <a:xfrm>
            <a:off x="-12125" y="0"/>
            <a:ext cx="9207300" cy="5204075"/>
            <a:chOff x="-12125" y="0"/>
            <a:chExt cx="9207300" cy="5204075"/>
          </a:xfrm>
        </p:grpSpPr>
        <p:sp>
          <p:nvSpPr>
            <p:cNvPr id="61" name="Google Shape;61;p14"/>
            <p:cNvSpPr/>
            <p:nvPr/>
          </p:nvSpPr>
          <p:spPr>
            <a:xfrm>
              <a:off x="-12125" y="4391375"/>
              <a:ext cx="9207300" cy="812700"/>
            </a:xfrm>
            <a:prstGeom prst="rect">
              <a:avLst/>
            </a:prstGeom>
            <a:solidFill>
              <a:srgbClr val="FFC70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2" name="Google Shape;62;p14"/>
            <p:cNvPicPr preferRelativeResize="0"/>
            <p:nvPr/>
          </p:nvPicPr>
          <p:blipFill rotWithShape="1">
            <a:blip r:embed="rId3">
              <a:alphaModFix/>
            </a:blip>
            <a:srcRect b="10039" l="0" r="0" t="0"/>
            <a:stretch/>
          </p:blipFill>
          <p:spPr>
            <a:xfrm>
              <a:off x="0" y="0"/>
              <a:ext cx="9144000" cy="4935674"/>
            </a:xfrm>
            <a:prstGeom prst="rect">
              <a:avLst/>
            </a:prstGeom>
            <a:noFill/>
            <a:ln>
              <a:noFill/>
            </a:ln>
          </p:spPr>
        </p:pic>
        <p:pic>
          <p:nvPicPr>
            <p:cNvPr id="63" name="Google Shape;63;p14"/>
            <p:cNvPicPr preferRelativeResize="0"/>
            <p:nvPr/>
          </p:nvPicPr>
          <p:blipFill rotWithShape="1">
            <a:blip r:embed="rId3">
              <a:alphaModFix/>
            </a:blip>
            <a:srcRect b="5573" l="0" r="0" t="80138"/>
            <a:stretch/>
          </p:blipFill>
          <p:spPr>
            <a:xfrm>
              <a:off x="0" y="4194775"/>
              <a:ext cx="9144000" cy="783875"/>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3"/>
          <p:cNvPicPr preferRelativeResize="0"/>
          <p:nvPr/>
        </p:nvPicPr>
        <p:blipFill>
          <a:blip r:embed="rId3">
            <a:alphaModFix/>
          </a:blip>
          <a:stretch>
            <a:fillRect/>
          </a:stretch>
        </p:blipFill>
        <p:spPr>
          <a:xfrm>
            <a:off x="3355850" y="695925"/>
            <a:ext cx="3177774" cy="2079201"/>
          </a:xfrm>
          <a:prstGeom prst="rect">
            <a:avLst/>
          </a:prstGeom>
          <a:noFill/>
          <a:ln>
            <a:noFill/>
          </a:ln>
        </p:spPr>
      </p:pic>
      <p:pic>
        <p:nvPicPr>
          <p:cNvPr id="167" name="Google Shape;167;p23"/>
          <p:cNvPicPr preferRelativeResize="0"/>
          <p:nvPr/>
        </p:nvPicPr>
        <p:blipFill rotWithShape="1">
          <a:blip r:embed="rId4">
            <a:alphaModFix/>
          </a:blip>
          <a:srcRect b="0" l="0" r="0" t="0"/>
          <a:stretch/>
        </p:blipFill>
        <p:spPr>
          <a:xfrm>
            <a:off x="-463850" y="252650"/>
            <a:ext cx="3978876" cy="779400"/>
          </a:xfrm>
          <a:prstGeom prst="rect">
            <a:avLst/>
          </a:prstGeom>
          <a:noFill/>
          <a:ln>
            <a:noFill/>
          </a:ln>
        </p:spPr>
      </p:pic>
      <p:sp>
        <p:nvSpPr>
          <p:cNvPr id="168" name="Google Shape;168;p23"/>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Calibri"/>
              <a:ea typeface="Calibri"/>
              <a:cs typeface="Calibri"/>
              <a:sym typeface="Calibri"/>
            </a:endParaRPr>
          </a:p>
        </p:txBody>
      </p:sp>
      <p:sp>
        <p:nvSpPr>
          <p:cNvPr id="169" name="Google Shape;169;p23"/>
          <p:cNvSpPr txBox="1"/>
          <p:nvPr/>
        </p:nvSpPr>
        <p:spPr>
          <a:xfrm>
            <a:off x="246775" y="334100"/>
            <a:ext cx="4029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Bonkers is brilliant</a:t>
            </a:r>
            <a:endParaRPr b="1" i="0" sz="2800" u="none" cap="none" strike="noStrike">
              <a:solidFill>
                <a:srgbClr val="000000"/>
              </a:solidFill>
              <a:latin typeface="Calibri"/>
              <a:ea typeface="Calibri"/>
              <a:cs typeface="Calibri"/>
              <a:sym typeface="Calibri"/>
            </a:endParaRPr>
          </a:p>
        </p:txBody>
      </p:sp>
      <p:pic>
        <p:nvPicPr>
          <p:cNvPr id="170" name="Google Shape;170;p23"/>
          <p:cNvPicPr preferRelativeResize="0"/>
          <p:nvPr/>
        </p:nvPicPr>
        <p:blipFill>
          <a:blip r:embed="rId5">
            <a:alphaModFix/>
          </a:blip>
          <a:stretch>
            <a:fillRect/>
          </a:stretch>
        </p:blipFill>
        <p:spPr>
          <a:xfrm>
            <a:off x="6651463" y="204801"/>
            <a:ext cx="2038276" cy="1806001"/>
          </a:xfrm>
          <a:prstGeom prst="rect">
            <a:avLst/>
          </a:prstGeom>
          <a:noFill/>
          <a:ln>
            <a:noFill/>
          </a:ln>
        </p:spPr>
      </p:pic>
      <p:pic>
        <p:nvPicPr>
          <p:cNvPr id="171" name="Google Shape;171;p23"/>
          <p:cNvPicPr preferRelativeResize="0"/>
          <p:nvPr/>
        </p:nvPicPr>
        <p:blipFill>
          <a:blip r:embed="rId6">
            <a:alphaModFix/>
          </a:blip>
          <a:stretch>
            <a:fillRect/>
          </a:stretch>
        </p:blipFill>
        <p:spPr>
          <a:xfrm>
            <a:off x="3901065" y="2775125"/>
            <a:ext cx="2379085" cy="2079200"/>
          </a:xfrm>
          <a:prstGeom prst="rect">
            <a:avLst/>
          </a:prstGeom>
          <a:noFill/>
          <a:ln>
            <a:noFill/>
          </a:ln>
        </p:spPr>
      </p:pic>
      <p:pic>
        <p:nvPicPr>
          <p:cNvPr id="172" name="Google Shape;172;p23"/>
          <p:cNvPicPr preferRelativeResize="0"/>
          <p:nvPr/>
        </p:nvPicPr>
        <p:blipFill>
          <a:blip r:embed="rId7">
            <a:alphaModFix/>
          </a:blip>
          <a:stretch>
            <a:fillRect/>
          </a:stretch>
        </p:blipFill>
        <p:spPr>
          <a:xfrm>
            <a:off x="6637302" y="2353326"/>
            <a:ext cx="2066601" cy="2266952"/>
          </a:xfrm>
          <a:prstGeom prst="rect">
            <a:avLst/>
          </a:prstGeom>
          <a:noFill/>
          <a:ln>
            <a:noFill/>
          </a:ln>
        </p:spPr>
      </p:pic>
      <p:pic>
        <p:nvPicPr>
          <p:cNvPr id="173" name="Google Shape;173;p23"/>
          <p:cNvPicPr preferRelativeResize="0"/>
          <p:nvPr/>
        </p:nvPicPr>
        <p:blipFill>
          <a:blip r:embed="rId8">
            <a:alphaModFix/>
          </a:blip>
          <a:stretch>
            <a:fillRect/>
          </a:stretch>
        </p:blipFill>
        <p:spPr>
          <a:xfrm>
            <a:off x="457800" y="2212900"/>
            <a:ext cx="3057224" cy="26944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24"/>
          <p:cNvPicPr preferRelativeResize="0"/>
          <p:nvPr/>
        </p:nvPicPr>
        <p:blipFill rotWithShape="1">
          <a:blip r:embed="rId3">
            <a:alphaModFix amt="30000"/>
          </a:blip>
          <a:srcRect b="0" l="0" r="0" t="0"/>
          <a:stretch/>
        </p:blipFill>
        <p:spPr>
          <a:xfrm>
            <a:off x="5128937" y="3921925"/>
            <a:ext cx="3660023" cy="1018025"/>
          </a:xfrm>
          <a:prstGeom prst="rect">
            <a:avLst/>
          </a:prstGeom>
          <a:noFill/>
          <a:ln>
            <a:noFill/>
          </a:ln>
        </p:spPr>
      </p:pic>
      <p:pic>
        <p:nvPicPr>
          <p:cNvPr id="179" name="Google Shape;179;p24"/>
          <p:cNvPicPr preferRelativeResize="0"/>
          <p:nvPr/>
        </p:nvPicPr>
        <p:blipFill rotWithShape="1">
          <a:blip r:embed="rId3">
            <a:alphaModFix/>
          </a:blip>
          <a:srcRect b="0" l="0" r="0" t="0"/>
          <a:stretch/>
        </p:blipFill>
        <p:spPr>
          <a:xfrm>
            <a:off x="-371025" y="251975"/>
            <a:ext cx="4160424" cy="943550"/>
          </a:xfrm>
          <a:prstGeom prst="rect">
            <a:avLst/>
          </a:prstGeom>
          <a:noFill/>
          <a:ln>
            <a:noFill/>
          </a:ln>
        </p:spPr>
      </p:pic>
      <p:sp>
        <p:nvSpPr>
          <p:cNvPr id="180" name="Google Shape;180;p24"/>
          <p:cNvSpPr txBox="1"/>
          <p:nvPr/>
        </p:nvSpPr>
        <p:spPr>
          <a:xfrm rot="-59824">
            <a:off x="34671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are the SDG’s?</a:t>
            </a:r>
            <a:endParaRPr b="1" sz="2800">
              <a:latin typeface="Calibri"/>
              <a:ea typeface="Calibri"/>
              <a:cs typeface="Calibri"/>
              <a:sym typeface="Calibri"/>
            </a:endParaRPr>
          </a:p>
        </p:txBody>
      </p:sp>
      <p:sp>
        <p:nvSpPr>
          <p:cNvPr id="181" name="Google Shape;181;p24"/>
          <p:cNvSpPr txBox="1"/>
          <p:nvPr/>
        </p:nvSpPr>
        <p:spPr>
          <a:xfrm>
            <a:off x="5293050" y="4048950"/>
            <a:ext cx="3484200" cy="89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rPr>
              <a:t>Watch the intro videos to find out more! </a:t>
            </a:r>
            <a:endParaRPr b="1" sz="1800">
              <a:solidFill>
                <a:schemeClr val="dk1"/>
              </a:solidFill>
            </a:endParaRPr>
          </a:p>
        </p:txBody>
      </p:sp>
      <p:pic>
        <p:nvPicPr>
          <p:cNvPr id="182" name="Google Shape;182;p24"/>
          <p:cNvPicPr preferRelativeResize="0"/>
          <p:nvPr/>
        </p:nvPicPr>
        <p:blipFill>
          <a:blip r:embed="rId4">
            <a:alphaModFix/>
          </a:blip>
          <a:stretch>
            <a:fillRect/>
          </a:stretch>
        </p:blipFill>
        <p:spPr>
          <a:xfrm>
            <a:off x="7807949" y="1398337"/>
            <a:ext cx="969289" cy="943550"/>
          </a:xfrm>
          <a:prstGeom prst="rect">
            <a:avLst/>
          </a:prstGeom>
          <a:noFill/>
          <a:ln>
            <a:noFill/>
          </a:ln>
        </p:spPr>
      </p:pic>
      <p:pic>
        <p:nvPicPr>
          <p:cNvPr id="183" name="Google Shape;183;p24"/>
          <p:cNvPicPr preferRelativeResize="0"/>
          <p:nvPr/>
        </p:nvPicPr>
        <p:blipFill>
          <a:blip r:embed="rId5">
            <a:alphaModFix/>
          </a:blip>
          <a:stretch>
            <a:fillRect/>
          </a:stretch>
        </p:blipFill>
        <p:spPr>
          <a:xfrm>
            <a:off x="675275" y="1665355"/>
            <a:ext cx="4550236" cy="3035021"/>
          </a:xfrm>
          <a:prstGeom prst="rect">
            <a:avLst/>
          </a:prstGeom>
          <a:noFill/>
          <a:ln>
            <a:noFill/>
          </a:ln>
        </p:spPr>
      </p:pic>
      <p:pic>
        <p:nvPicPr>
          <p:cNvPr id="184" name="Google Shape;184;p24"/>
          <p:cNvPicPr preferRelativeResize="0"/>
          <p:nvPr/>
        </p:nvPicPr>
        <p:blipFill>
          <a:blip r:embed="rId6">
            <a:alphaModFix/>
          </a:blip>
          <a:stretch>
            <a:fillRect/>
          </a:stretch>
        </p:blipFill>
        <p:spPr>
          <a:xfrm>
            <a:off x="1048475" y="1479925"/>
            <a:ext cx="3784853" cy="3499224"/>
          </a:xfrm>
          <a:prstGeom prst="rect">
            <a:avLst/>
          </a:prstGeom>
          <a:noFill/>
          <a:ln>
            <a:noFill/>
          </a:ln>
        </p:spPr>
      </p:pic>
      <p:pic>
        <p:nvPicPr>
          <p:cNvPr id="185" name="Google Shape;185;p24"/>
          <p:cNvPicPr preferRelativeResize="0"/>
          <p:nvPr/>
        </p:nvPicPr>
        <p:blipFill rotWithShape="1">
          <a:blip r:embed="rId7">
            <a:alphaModFix/>
          </a:blip>
          <a:srcRect b="0" l="3937" r="7769" t="0"/>
          <a:stretch/>
        </p:blipFill>
        <p:spPr>
          <a:xfrm>
            <a:off x="4537613" y="803098"/>
            <a:ext cx="3660036" cy="2134021"/>
          </a:xfrm>
          <a:prstGeom prst="rect">
            <a:avLst/>
          </a:prstGeom>
          <a:noFill/>
          <a:ln>
            <a:noFill/>
          </a:ln>
        </p:spPr>
      </p:pic>
      <p:pic>
        <p:nvPicPr>
          <p:cNvPr id="186" name="Google Shape;186;p24"/>
          <p:cNvPicPr preferRelativeResize="0"/>
          <p:nvPr/>
        </p:nvPicPr>
        <p:blipFill>
          <a:blip r:embed="rId6">
            <a:alphaModFix/>
          </a:blip>
          <a:stretch>
            <a:fillRect/>
          </a:stretch>
        </p:blipFill>
        <p:spPr>
          <a:xfrm>
            <a:off x="4479825" y="685750"/>
            <a:ext cx="3842648" cy="2368699"/>
          </a:xfrm>
          <a:prstGeom prst="rect">
            <a:avLst/>
          </a:prstGeom>
          <a:noFill/>
          <a:ln>
            <a:noFill/>
          </a:ln>
        </p:spPr>
      </p:pic>
      <p:sp>
        <p:nvSpPr>
          <p:cNvPr id="187" name="Google Shape;187;p24"/>
          <p:cNvSpPr txBox="1"/>
          <p:nvPr/>
        </p:nvSpPr>
        <p:spPr>
          <a:xfrm>
            <a:off x="1907250" y="3859950"/>
            <a:ext cx="2067300" cy="6228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0097A7"/>
                </a:solidFill>
                <a:latin typeface="Calibri"/>
                <a:ea typeface="Calibri"/>
                <a:cs typeface="Calibri"/>
                <a:sym typeface="Calibri"/>
                <a:hlinkClick r:id="rId8">
                  <a:extLst>
                    <a:ext uri="{A12FA001-AC4F-418D-AE19-62706E023703}">
                      <ahyp:hlinkClr val="tx"/>
                    </a:ext>
                  </a:extLst>
                </a:hlinkClick>
              </a:rPr>
              <a:t>PLAY VIDEO</a:t>
            </a:r>
            <a:endParaRPr b="1" sz="3000">
              <a:solidFill>
                <a:srgbClr val="000000"/>
              </a:solidFill>
              <a:latin typeface="Calibri"/>
              <a:ea typeface="Calibri"/>
              <a:cs typeface="Calibri"/>
              <a:sym typeface="Calibri"/>
            </a:endParaRPr>
          </a:p>
        </p:txBody>
      </p:sp>
      <p:sp>
        <p:nvSpPr>
          <p:cNvPr id="188" name="Google Shape;188;p24"/>
          <p:cNvSpPr txBox="1"/>
          <p:nvPr/>
        </p:nvSpPr>
        <p:spPr>
          <a:xfrm>
            <a:off x="5367488" y="2871450"/>
            <a:ext cx="2067300" cy="6228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3000" u="sng">
                <a:solidFill>
                  <a:srgbClr val="0097A7"/>
                </a:solidFill>
                <a:latin typeface="Calibri"/>
                <a:ea typeface="Calibri"/>
                <a:cs typeface="Calibri"/>
                <a:sym typeface="Calibri"/>
                <a:hlinkClick r:id="rId9">
                  <a:extLst>
                    <a:ext uri="{A12FA001-AC4F-418D-AE19-62706E023703}">
                      <ahyp:hlinkClr val="tx"/>
                    </a:ext>
                  </a:extLst>
                </a:hlinkClick>
              </a:rPr>
              <a:t>PLAY VIDEO</a:t>
            </a:r>
            <a:endParaRPr b="1" sz="30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5"/>
          <p:cNvPicPr preferRelativeResize="0"/>
          <p:nvPr/>
        </p:nvPicPr>
        <p:blipFill rotWithShape="1">
          <a:blip r:embed="rId3">
            <a:alphaModFix/>
          </a:blip>
          <a:srcRect b="0" l="0" r="0" t="0"/>
          <a:stretch/>
        </p:blipFill>
        <p:spPr>
          <a:xfrm>
            <a:off x="-2650575" y="379100"/>
            <a:ext cx="6867801" cy="891000"/>
          </a:xfrm>
          <a:prstGeom prst="rect">
            <a:avLst/>
          </a:prstGeom>
          <a:noFill/>
          <a:ln>
            <a:noFill/>
          </a:ln>
        </p:spPr>
      </p:pic>
      <p:sp>
        <p:nvSpPr>
          <p:cNvPr id="194" name="Google Shape;194;p25"/>
          <p:cNvSpPr txBox="1"/>
          <p:nvPr/>
        </p:nvSpPr>
        <p:spPr>
          <a:xfrm rot="-59824">
            <a:off x="317265" y="562533"/>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We’re challenge you!</a:t>
            </a:r>
            <a:endParaRPr b="1" sz="2000">
              <a:latin typeface="Calibri"/>
              <a:ea typeface="Calibri"/>
              <a:cs typeface="Calibri"/>
              <a:sym typeface="Calibri"/>
            </a:endParaRPr>
          </a:p>
        </p:txBody>
      </p:sp>
      <p:pic>
        <p:nvPicPr>
          <p:cNvPr id="195" name="Google Shape;195;p25"/>
          <p:cNvPicPr preferRelativeResize="0"/>
          <p:nvPr/>
        </p:nvPicPr>
        <p:blipFill>
          <a:blip r:embed="rId4">
            <a:alphaModFix/>
          </a:blip>
          <a:stretch>
            <a:fillRect/>
          </a:stretch>
        </p:blipFill>
        <p:spPr>
          <a:xfrm>
            <a:off x="837050" y="1494550"/>
            <a:ext cx="5359828" cy="3399575"/>
          </a:xfrm>
          <a:prstGeom prst="rect">
            <a:avLst/>
          </a:prstGeom>
          <a:noFill/>
          <a:ln>
            <a:noFill/>
          </a:ln>
        </p:spPr>
      </p:pic>
      <p:pic>
        <p:nvPicPr>
          <p:cNvPr id="196" name="Google Shape;196;p25"/>
          <p:cNvPicPr preferRelativeResize="0"/>
          <p:nvPr/>
        </p:nvPicPr>
        <p:blipFill rotWithShape="1">
          <a:blip r:embed="rId5">
            <a:alphaModFix/>
          </a:blip>
          <a:srcRect b="14597" l="23629" r="21368" t="16806"/>
          <a:stretch/>
        </p:blipFill>
        <p:spPr>
          <a:xfrm flipH="1">
            <a:off x="6318050" y="521050"/>
            <a:ext cx="2071575" cy="4428151"/>
          </a:xfrm>
          <a:prstGeom prst="rect">
            <a:avLst/>
          </a:prstGeom>
          <a:noFill/>
          <a:ln>
            <a:noFill/>
          </a:ln>
        </p:spPr>
      </p:pic>
      <p:pic>
        <p:nvPicPr>
          <p:cNvPr descr="Welcome to the Making Waves: Inventing for a better ocean challenge! &#10;&#10;To find out more visit: southtyneside.littleinventors.org" id="197" name="Google Shape;197;p25" title="Little Inventors Making Waves Key Stage 2 Launch Video">
            <a:hlinkClick r:id="rId6"/>
          </p:cNvPr>
          <p:cNvPicPr preferRelativeResize="0"/>
          <p:nvPr/>
        </p:nvPicPr>
        <p:blipFill>
          <a:blip r:embed="rId7">
            <a:alphaModFix/>
          </a:blip>
          <a:stretch>
            <a:fillRect/>
          </a:stretch>
        </p:blipFill>
        <p:spPr>
          <a:xfrm>
            <a:off x="1003137" y="1734825"/>
            <a:ext cx="5027650" cy="291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7"/>
                                        </p:tgtEl>
                                        <p:attrNameLst>
                                          <p:attrName>style.visibility</p:attrName>
                                        </p:attrNameLst>
                                      </p:cBhvr>
                                      <p:to>
                                        <p:strVal val="visible"/>
                                      </p:to>
                                    </p:set>
                                    <p:animEffect filter="fade" transition="in">
                                      <p:cBhvr>
                                        <p:cTn dur="1000"/>
                                        <p:tgtEl>
                                          <p:spTgt spid="1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id="203" name="Google Shape;203;p26"/>
          <p:cNvPicPr preferRelativeResize="0"/>
          <p:nvPr/>
        </p:nvPicPr>
        <p:blipFill rotWithShape="1">
          <a:blip r:embed="rId3">
            <a:alphaModFix/>
          </a:blip>
          <a:srcRect b="0" l="0" r="0" t="0"/>
          <a:stretch/>
        </p:blipFill>
        <p:spPr>
          <a:xfrm>
            <a:off x="-743175" y="329075"/>
            <a:ext cx="5315175" cy="855525"/>
          </a:xfrm>
          <a:prstGeom prst="rect">
            <a:avLst/>
          </a:prstGeom>
          <a:noFill/>
          <a:ln>
            <a:noFill/>
          </a:ln>
        </p:spPr>
      </p:pic>
      <p:sp>
        <p:nvSpPr>
          <p:cNvPr id="204" name="Google Shape;204;p26"/>
          <p:cNvSpPr txBox="1"/>
          <p:nvPr/>
        </p:nvSpPr>
        <p:spPr>
          <a:xfrm rot="-59824">
            <a:off x="309818" y="475681"/>
            <a:ext cx="4775523" cy="43866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800">
                <a:solidFill>
                  <a:schemeClr val="dk1"/>
                </a:solidFill>
                <a:latin typeface="Calibri"/>
                <a:ea typeface="Calibri"/>
                <a:cs typeface="Calibri"/>
                <a:sym typeface="Calibri"/>
              </a:rPr>
              <a:t>To enter the challenge…</a:t>
            </a:r>
            <a:endParaRPr sz="1500"/>
          </a:p>
        </p:txBody>
      </p:sp>
      <p:sp>
        <p:nvSpPr>
          <p:cNvPr id="205" name="Google Shape;205;p26"/>
          <p:cNvSpPr txBox="1"/>
          <p:nvPr/>
        </p:nvSpPr>
        <p:spPr>
          <a:xfrm>
            <a:off x="605728" y="1532050"/>
            <a:ext cx="4775700" cy="4848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700">
                <a:solidFill>
                  <a:schemeClr val="dk1"/>
                </a:solidFill>
                <a:latin typeface="Calibri"/>
                <a:ea typeface="Calibri"/>
                <a:cs typeface="Calibri"/>
                <a:sym typeface="Calibri"/>
              </a:rPr>
              <a:t>...It’s simple!</a:t>
            </a:r>
            <a:endParaRPr b="0" sz="2700">
              <a:solidFill>
                <a:schemeClr val="dk1"/>
              </a:solidFill>
              <a:latin typeface="Calibri"/>
              <a:ea typeface="Calibri"/>
              <a:cs typeface="Calibri"/>
              <a:sym typeface="Calibri"/>
            </a:endParaRPr>
          </a:p>
        </p:txBody>
      </p:sp>
      <p:sp>
        <p:nvSpPr>
          <p:cNvPr id="206" name="Google Shape;206;p26"/>
          <p:cNvSpPr txBox="1"/>
          <p:nvPr/>
        </p:nvSpPr>
        <p:spPr>
          <a:xfrm>
            <a:off x="605725" y="2261075"/>
            <a:ext cx="6450900" cy="1731000"/>
          </a:xfrm>
          <a:prstGeom prst="rect">
            <a:avLst/>
          </a:prstGeom>
          <a:noFill/>
          <a:ln>
            <a:noFill/>
          </a:ln>
        </p:spPr>
        <p:txBody>
          <a:bodyPr anchorCtr="0" anchor="t" bIns="34275" lIns="68575" spcFirstLastPara="1" rIns="68575" wrap="square" tIns="34275">
            <a:noAutofit/>
          </a:bodyPr>
          <a:lstStyle/>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1:</a:t>
            </a:r>
            <a:r>
              <a:rPr lang="en" sz="2700">
                <a:solidFill>
                  <a:schemeClr val="dk1"/>
                </a:solidFill>
                <a:latin typeface="Calibri"/>
                <a:ea typeface="Calibri"/>
                <a:cs typeface="Calibri"/>
                <a:sym typeface="Calibri"/>
              </a:rPr>
              <a:t> Find out</a:t>
            </a:r>
            <a:r>
              <a:rPr lang="en" sz="2700">
                <a:solidFill>
                  <a:schemeClr val="dk1"/>
                </a:solidFill>
                <a:latin typeface="Calibri"/>
                <a:ea typeface="Calibri"/>
                <a:cs typeface="Calibri"/>
                <a:sym typeface="Calibri"/>
              </a:rPr>
              <a:t> about our </a:t>
            </a:r>
            <a:r>
              <a:rPr lang="en" sz="2700">
                <a:solidFill>
                  <a:schemeClr val="dk1"/>
                </a:solidFill>
                <a:latin typeface="Calibri"/>
                <a:ea typeface="Calibri"/>
                <a:cs typeface="Calibri"/>
                <a:sym typeface="Calibri"/>
              </a:rPr>
              <a:t>awesome</a:t>
            </a:r>
            <a:r>
              <a:rPr lang="en" sz="2700">
                <a:solidFill>
                  <a:schemeClr val="dk1"/>
                </a:solidFill>
                <a:latin typeface="Calibri"/>
                <a:ea typeface="Calibri"/>
                <a:cs typeface="Calibri"/>
                <a:sym typeface="Calibri"/>
              </a:rPr>
              <a:t> oceans</a:t>
            </a:r>
            <a:endParaRPr sz="2700">
              <a:solidFill>
                <a:schemeClr val="dk1"/>
              </a:solidFill>
              <a:latin typeface="Calibri"/>
              <a:ea typeface="Calibri"/>
              <a:cs typeface="Calibri"/>
              <a:sym typeface="Calibri"/>
            </a:endParaRPr>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2: </a:t>
            </a:r>
            <a:r>
              <a:rPr lang="en" sz="2700">
                <a:solidFill>
                  <a:schemeClr val="dk1"/>
                </a:solidFill>
                <a:latin typeface="Calibri"/>
                <a:ea typeface="Calibri"/>
                <a:cs typeface="Calibri"/>
                <a:sym typeface="Calibri"/>
              </a:rPr>
              <a:t>Think up and draw an invention </a:t>
            </a:r>
            <a:endParaRPr sz="1100"/>
          </a:p>
          <a:p>
            <a:pPr indent="0" lvl="0" marL="0" marR="0" rtl="0" algn="l">
              <a:lnSpc>
                <a:spcPct val="115000"/>
              </a:lnSpc>
              <a:spcBef>
                <a:spcPts val="0"/>
              </a:spcBef>
              <a:spcAft>
                <a:spcPts val="0"/>
              </a:spcAft>
              <a:buNone/>
            </a:pPr>
            <a:r>
              <a:rPr b="1" lang="en" sz="2700">
                <a:solidFill>
                  <a:schemeClr val="dk1"/>
                </a:solidFill>
                <a:latin typeface="Calibri"/>
                <a:ea typeface="Calibri"/>
                <a:cs typeface="Calibri"/>
                <a:sym typeface="Calibri"/>
              </a:rPr>
              <a:t>Step 3: </a:t>
            </a:r>
            <a:r>
              <a:rPr lang="en" sz="2700">
                <a:solidFill>
                  <a:schemeClr val="dk1"/>
                </a:solidFill>
                <a:latin typeface="Calibri"/>
                <a:ea typeface="Calibri"/>
                <a:cs typeface="Calibri"/>
                <a:sym typeface="Calibri"/>
              </a:rPr>
              <a:t>Share it with us!</a:t>
            </a:r>
            <a:endParaRPr sz="1100"/>
          </a:p>
        </p:txBody>
      </p:sp>
      <p:pic>
        <p:nvPicPr>
          <p:cNvPr id="207" name="Google Shape;207;p26"/>
          <p:cNvPicPr preferRelativeResize="0"/>
          <p:nvPr/>
        </p:nvPicPr>
        <p:blipFill rotWithShape="1">
          <a:blip r:embed="rId4">
            <a:alphaModFix/>
          </a:blip>
          <a:srcRect b="25667" l="77209" r="0" t="0"/>
          <a:stretch/>
        </p:blipFill>
        <p:spPr>
          <a:xfrm>
            <a:off x="7133552" y="1532050"/>
            <a:ext cx="2010445" cy="3278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0" l="0" r="0" t="0"/>
          <a:stretch/>
        </p:blipFill>
        <p:spPr>
          <a:xfrm>
            <a:off x="-1302450" y="365275"/>
            <a:ext cx="6695724" cy="808500"/>
          </a:xfrm>
          <a:prstGeom prst="rect">
            <a:avLst/>
          </a:prstGeom>
          <a:noFill/>
          <a:ln>
            <a:noFill/>
          </a:ln>
        </p:spPr>
      </p:pic>
      <p:sp>
        <p:nvSpPr>
          <p:cNvPr id="214" name="Google Shape;214;p27"/>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Tell us about your invention</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15" name="Google Shape;215;p27"/>
          <p:cNvSpPr txBox="1"/>
          <p:nvPr/>
        </p:nvSpPr>
        <p:spPr>
          <a:xfrm>
            <a:off x="419975" y="1404275"/>
            <a:ext cx="56274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600">
                <a:latin typeface="Calibri"/>
                <a:ea typeface="Calibri"/>
                <a:cs typeface="Calibri"/>
                <a:sym typeface="Calibri"/>
              </a:rPr>
              <a:t>Use the drawing sheet to draw and explain your invention!</a:t>
            </a:r>
            <a:endParaRPr b="1" sz="1500">
              <a:latin typeface="Calibri"/>
              <a:ea typeface="Calibri"/>
              <a:cs typeface="Calibri"/>
              <a:sym typeface="Calibri"/>
            </a:endParaRPr>
          </a:p>
        </p:txBody>
      </p:sp>
      <p:sp>
        <p:nvSpPr>
          <p:cNvPr id="216" name="Google Shape;216;p27"/>
          <p:cNvSpPr txBox="1"/>
          <p:nvPr/>
        </p:nvSpPr>
        <p:spPr>
          <a:xfrm>
            <a:off x="461713" y="1787775"/>
            <a:ext cx="3494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Make sure you write your name and </a:t>
            </a:r>
            <a:br>
              <a:rPr lang="en" sz="14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give your invention a name.</a:t>
            </a:r>
            <a:endParaRPr sz="1400">
              <a:solidFill>
                <a:schemeClr val="dk1"/>
              </a:solidFill>
              <a:latin typeface="Calibri"/>
              <a:ea typeface="Calibri"/>
              <a:cs typeface="Calibri"/>
              <a:sym typeface="Calibri"/>
            </a:endParaRPr>
          </a:p>
        </p:txBody>
      </p:sp>
      <p:pic>
        <p:nvPicPr>
          <p:cNvPr id="217" name="Google Shape;217;p27"/>
          <p:cNvPicPr preferRelativeResize="0"/>
          <p:nvPr/>
        </p:nvPicPr>
        <p:blipFill rotWithShape="1">
          <a:blip r:embed="rId3">
            <a:alphaModFix amt="30000"/>
          </a:blip>
          <a:srcRect b="0" l="0" r="0" t="0"/>
          <a:stretch/>
        </p:blipFill>
        <p:spPr>
          <a:xfrm>
            <a:off x="537925" y="2878636"/>
            <a:ext cx="3175851" cy="1287325"/>
          </a:xfrm>
          <a:prstGeom prst="rect">
            <a:avLst/>
          </a:prstGeom>
          <a:noFill/>
          <a:ln>
            <a:noFill/>
          </a:ln>
        </p:spPr>
      </p:pic>
      <p:sp>
        <p:nvSpPr>
          <p:cNvPr id="218" name="Google Shape;218;p27"/>
          <p:cNvSpPr txBox="1"/>
          <p:nvPr/>
        </p:nvSpPr>
        <p:spPr>
          <a:xfrm>
            <a:off x="622900" y="3017386"/>
            <a:ext cx="26862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does it do?</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Who is it for?</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How does it work?</a:t>
            </a:r>
            <a:endParaRPr sz="14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Font typeface="Calibri"/>
              <a:buChar char="●"/>
            </a:pPr>
            <a:r>
              <a:rPr lang="en" sz="1400">
                <a:solidFill>
                  <a:schemeClr val="dk1"/>
                </a:solidFill>
                <a:latin typeface="Calibri"/>
                <a:ea typeface="Calibri"/>
                <a:cs typeface="Calibri"/>
                <a:sym typeface="Calibri"/>
              </a:rPr>
              <a:t>What is it made of?</a:t>
            </a:r>
            <a:endParaRPr sz="1400">
              <a:solidFill>
                <a:schemeClr val="dk1"/>
              </a:solidFill>
              <a:latin typeface="Calibri"/>
              <a:ea typeface="Calibri"/>
              <a:cs typeface="Calibri"/>
              <a:sym typeface="Calibri"/>
            </a:endParaRPr>
          </a:p>
        </p:txBody>
      </p:sp>
      <p:sp>
        <p:nvSpPr>
          <p:cNvPr id="219" name="Google Shape;219;p27"/>
          <p:cNvSpPr txBox="1"/>
          <p:nvPr/>
        </p:nvSpPr>
        <p:spPr>
          <a:xfrm>
            <a:off x="419975" y="4447425"/>
            <a:ext cx="6513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00">
                <a:solidFill>
                  <a:schemeClr val="dk1"/>
                </a:solidFill>
                <a:latin typeface="Calibri"/>
                <a:ea typeface="Calibri"/>
                <a:cs typeface="Calibri"/>
                <a:sym typeface="Calibri"/>
              </a:rPr>
              <a:t>You can add notes to your drawing too if there’s more you want to tell us.</a:t>
            </a:r>
            <a:endParaRPr sz="1400">
              <a:solidFill>
                <a:schemeClr val="dk1"/>
              </a:solidFill>
              <a:latin typeface="Calibri"/>
              <a:ea typeface="Calibri"/>
              <a:cs typeface="Calibri"/>
              <a:sym typeface="Calibri"/>
            </a:endParaRPr>
          </a:p>
          <a:p>
            <a:pPr indent="0" lvl="0" marL="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0" name="Google Shape;220;p27"/>
          <p:cNvSpPr txBox="1"/>
          <p:nvPr/>
        </p:nvSpPr>
        <p:spPr>
          <a:xfrm>
            <a:off x="442925" y="240337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400">
                <a:solidFill>
                  <a:schemeClr val="dk1"/>
                </a:solidFill>
                <a:latin typeface="Calibri"/>
                <a:ea typeface="Calibri"/>
                <a:cs typeface="Calibri"/>
                <a:sym typeface="Calibri"/>
              </a:rPr>
              <a:t>We’d also like to hear all about:</a:t>
            </a:r>
            <a:endParaRPr b="1" sz="1400"/>
          </a:p>
        </p:txBody>
      </p:sp>
      <p:pic>
        <p:nvPicPr>
          <p:cNvPr id="221" name="Google Shape;221;p27"/>
          <p:cNvPicPr preferRelativeResize="0"/>
          <p:nvPr/>
        </p:nvPicPr>
        <p:blipFill>
          <a:blip r:embed="rId4">
            <a:alphaModFix/>
          </a:blip>
          <a:stretch>
            <a:fillRect/>
          </a:stretch>
        </p:blipFill>
        <p:spPr>
          <a:xfrm>
            <a:off x="3209000" y="2639975"/>
            <a:ext cx="1682928" cy="1984416"/>
          </a:xfrm>
          <a:prstGeom prst="rect">
            <a:avLst/>
          </a:prstGeom>
          <a:noFill/>
          <a:ln>
            <a:noFill/>
          </a:ln>
        </p:spPr>
      </p:pic>
      <p:pic>
        <p:nvPicPr>
          <p:cNvPr id="222" name="Google Shape;222;p27"/>
          <p:cNvPicPr preferRelativeResize="0"/>
          <p:nvPr/>
        </p:nvPicPr>
        <p:blipFill>
          <a:blip r:embed="rId5">
            <a:alphaModFix/>
          </a:blip>
          <a:stretch>
            <a:fillRect/>
          </a:stretch>
        </p:blipFill>
        <p:spPr>
          <a:xfrm>
            <a:off x="6956800" y="147000"/>
            <a:ext cx="1741650" cy="1748718"/>
          </a:xfrm>
          <a:prstGeom prst="rect">
            <a:avLst/>
          </a:prstGeom>
          <a:noFill/>
          <a:ln>
            <a:noFill/>
          </a:ln>
        </p:spPr>
      </p:pic>
      <p:pic>
        <p:nvPicPr>
          <p:cNvPr id="223" name="Google Shape;223;p27"/>
          <p:cNvPicPr preferRelativeResize="0"/>
          <p:nvPr/>
        </p:nvPicPr>
        <p:blipFill>
          <a:blip r:embed="rId6">
            <a:alphaModFix/>
          </a:blip>
          <a:stretch>
            <a:fillRect/>
          </a:stretch>
        </p:blipFill>
        <p:spPr>
          <a:xfrm rot="-236833">
            <a:off x="5074948" y="1857982"/>
            <a:ext cx="3436780" cy="242961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p28"/>
          <p:cNvPicPr preferRelativeResize="0"/>
          <p:nvPr/>
        </p:nvPicPr>
        <p:blipFill rotWithShape="1">
          <a:blip r:embed="rId3">
            <a:alphaModFix/>
          </a:blip>
          <a:srcRect b="0" l="0" r="0" t="0"/>
          <a:stretch/>
        </p:blipFill>
        <p:spPr>
          <a:xfrm>
            <a:off x="1057000" y="2343450"/>
            <a:ext cx="2703299" cy="589525"/>
          </a:xfrm>
          <a:prstGeom prst="rect">
            <a:avLst/>
          </a:prstGeom>
          <a:noFill/>
          <a:ln>
            <a:noFill/>
          </a:ln>
        </p:spPr>
      </p:pic>
      <p:pic>
        <p:nvPicPr>
          <p:cNvPr id="230" name="Google Shape;230;p28"/>
          <p:cNvPicPr preferRelativeResize="0"/>
          <p:nvPr/>
        </p:nvPicPr>
        <p:blipFill rotWithShape="1">
          <a:blip r:embed="rId3">
            <a:alphaModFix/>
          </a:blip>
          <a:srcRect b="0" l="0" r="0" t="0"/>
          <a:stretch/>
        </p:blipFill>
        <p:spPr>
          <a:xfrm>
            <a:off x="-343175" y="276350"/>
            <a:ext cx="3355574" cy="984925"/>
          </a:xfrm>
          <a:prstGeom prst="rect">
            <a:avLst/>
          </a:prstGeom>
          <a:noFill/>
          <a:ln>
            <a:noFill/>
          </a:ln>
        </p:spPr>
      </p:pic>
      <p:sp>
        <p:nvSpPr>
          <p:cNvPr id="231" name="Google Shape;231;p28"/>
          <p:cNvSpPr txBox="1"/>
          <p:nvPr/>
        </p:nvSpPr>
        <p:spPr>
          <a:xfrm rot="-59792">
            <a:off x="425260" y="505370"/>
            <a:ext cx="5468027"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Send it to us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
        <p:nvSpPr>
          <p:cNvPr id="232" name="Google Shape;232;p28"/>
          <p:cNvSpPr txBox="1"/>
          <p:nvPr/>
        </p:nvSpPr>
        <p:spPr>
          <a:xfrm>
            <a:off x="557375" y="1354738"/>
            <a:ext cx="441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Upload your invention at</a:t>
            </a:r>
            <a:endParaRPr sz="1600">
              <a:latin typeface="Calibri"/>
              <a:ea typeface="Calibri"/>
              <a:cs typeface="Calibri"/>
              <a:sym typeface="Calibri"/>
            </a:endParaRPr>
          </a:p>
        </p:txBody>
      </p:sp>
      <p:sp>
        <p:nvSpPr>
          <p:cNvPr id="233" name="Google Shape;233;p28"/>
          <p:cNvSpPr txBox="1"/>
          <p:nvPr/>
        </p:nvSpPr>
        <p:spPr>
          <a:xfrm>
            <a:off x="1057000" y="4320325"/>
            <a:ext cx="4580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800">
                <a:latin typeface="Calibri"/>
                <a:ea typeface="Calibri"/>
                <a:cs typeface="Calibri"/>
                <a:sym typeface="Calibri"/>
              </a:rPr>
              <a:t>We can’t wait to see your genius inventions!</a:t>
            </a:r>
            <a:endParaRPr b="1" sz="1800">
              <a:latin typeface="Calibri"/>
              <a:ea typeface="Calibri"/>
              <a:cs typeface="Calibri"/>
              <a:sym typeface="Calibri"/>
            </a:endParaRPr>
          </a:p>
        </p:txBody>
      </p:sp>
      <p:sp>
        <p:nvSpPr>
          <p:cNvPr id="234" name="Google Shape;234;p28"/>
          <p:cNvSpPr txBox="1"/>
          <p:nvPr/>
        </p:nvSpPr>
        <p:spPr>
          <a:xfrm>
            <a:off x="1168900" y="2409784"/>
            <a:ext cx="25914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200">
                <a:solidFill>
                  <a:schemeClr val="dk1"/>
                </a:solidFill>
                <a:latin typeface="Calibri"/>
                <a:ea typeface="Calibri"/>
                <a:cs typeface="Calibri"/>
                <a:sym typeface="Calibri"/>
              </a:rPr>
              <a:t>By </a:t>
            </a:r>
            <a:r>
              <a:rPr b="1" lang="en" sz="2200">
                <a:solidFill>
                  <a:schemeClr val="dk1"/>
                </a:solidFill>
                <a:latin typeface="Calibri"/>
                <a:ea typeface="Calibri"/>
                <a:cs typeface="Calibri"/>
                <a:sym typeface="Calibri"/>
              </a:rPr>
              <a:t>30th April 202</a:t>
            </a:r>
            <a:r>
              <a:rPr b="1" lang="en" sz="2200">
                <a:solidFill>
                  <a:schemeClr val="dk1"/>
                </a:solidFill>
                <a:latin typeface="Calibri"/>
                <a:ea typeface="Calibri"/>
                <a:cs typeface="Calibri"/>
                <a:sym typeface="Calibri"/>
              </a:rPr>
              <a:t>5</a:t>
            </a:r>
            <a:endParaRPr b="1" sz="2200">
              <a:solidFill>
                <a:schemeClr val="dk1"/>
              </a:solidFill>
            </a:endParaRPr>
          </a:p>
        </p:txBody>
      </p:sp>
      <p:sp>
        <p:nvSpPr>
          <p:cNvPr id="235" name="Google Shape;235;p28"/>
          <p:cNvSpPr txBox="1"/>
          <p:nvPr/>
        </p:nvSpPr>
        <p:spPr>
          <a:xfrm>
            <a:off x="563050" y="3197325"/>
            <a:ext cx="4246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latin typeface="Calibri"/>
                <a:ea typeface="Calibri"/>
                <a:cs typeface="Calibri"/>
                <a:sym typeface="Calibri"/>
              </a:rPr>
              <a:t>Your invention could be brought to life by professional makers and shown in a real life exhibition in South Tyneside! </a:t>
            </a:r>
            <a:endParaRPr sz="1600"/>
          </a:p>
        </p:txBody>
      </p:sp>
      <p:sp>
        <p:nvSpPr>
          <p:cNvPr id="236" name="Google Shape;236;p28"/>
          <p:cNvSpPr txBox="1"/>
          <p:nvPr/>
        </p:nvSpPr>
        <p:spPr>
          <a:xfrm>
            <a:off x="630974" y="1745288"/>
            <a:ext cx="3291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chemeClr val="dk1"/>
                </a:solidFill>
                <a:latin typeface="Calibri"/>
                <a:ea typeface="Calibri"/>
                <a:cs typeface="Calibri"/>
                <a:sym typeface="Calibri"/>
              </a:rPr>
              <a:t>southtyneside</a:t>
            </a:r>
            <a:r>
              <a:rPr b="1" lang="en" sz="1600">
                <a:solidFill>
                  <a:schemeClr val="dk1"/>
                </a:solidFill>
                <a:latin typeface="Calibri"/>
                <a:ea typeface="Calibri"/>
                <a:cs typeface="Calibri"/>
                <a:sym typeface="Calibri"/>
              </a:rPr>
              <a:t>.littleinventors.org</a:t>
            </a:r>
            <a:endParaRPr sz="1600"/>
          </a:p>
        </p:txBody>
      </p:sp>
      <p:pic>
        <p:nvPicPr>
          <p:cNvPr id="237" name="Google Shape;237;p28"/>
          <p:cNvPicPr preferRelativeResize="0"/>
          <p:nvPr/>
        </p:nvPicPr>
        <p:blipFill>
          <a:blip r:embed="rId4">
            <a:alphaModFix/>
          </a:blip>
          <a:stretch>
            <a:fillRect/>
          </a:stretch>
        </p:blipFill>
        <p:spPr>
          <a:xfrm>
            <a:off x="7043269" y="4125625"/>
            <a:ext cx="1785306" cy="733500"/>
          </a:xfrm>
          <a:prstGeom prst="rect">
            <a:avLst/>
          </a:prstGeom>
          <a:noFill/>
          <a:ln>
            <a:noFill/>
          </a:ln>
        </p:spPr>
      </p:pic>
      <p:pic>
        <p:nvPicPr>
          <p:cNvPr id="238" name="Google Shape;238;p28"/>
          <p:cNvPicPr preferRelativeResize="0"/>
          <p:nvPr/>
        </p:nvPicPr>
        <p:blipFill>
          <a:blip r:embed="rId5">
            <a:alphaModFix/>
          </a:blip>
          <a:stretch>
            <a:fillRect/>
          </a:stretch>
        </p:blipFill>
        <p:spPr>
          <a:xfrm rot="22">
            <a:off x="4699025" y="671085"/>
            <a:ext cx="3029262" cy="34545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pic>
        <p:nvPicPr>
          <p:cNvPr id="243" name="Google Shape;243;p29"/>
          <p:cNvPicPr preferRelativeResize="0"/>
          <p:nvPr/>
        </p:nvPicPr>
        <p:blipFill>
          <a:blip r:embed="rId3">
            <a:alphaModFix/>
          </a:blip>
          <a:stretch>
            <a:fillRect/>
          </a:stretch>
        </p:blipFill>
        <p:spPr>
          <a:xfrm>
            <a:off x="893867" y="2157620"/>
            <a:ext cx="1832649" cy="752947"/>
          </a:xfrm>
          <a:prstGeom prst="rect">
            <a:avLst/>
          </a:prstGeom>
          <a:noFill/>
          <a:ln>
            <a:noFill/>
          </a:ln>
        </p:spPr>
      </p:pic>
      <p:pic>
        <p:nvPicPr>
          <p:cNvPr id="244" name="Google Shape;244;p29"/>
          <p:cNvPicPr preferRelativeResize="0"/>
          <p:nvPr/>
        </p:nvPicPr>
        <p:blipFill>
          <a:blip r:embed="rId4">
            <a:alphaModFix/>
          </a:blip>
          <a:stretch>
            <a:fillRect/>
          </a:stretch>
        </p:blipFill>
        <p:spPr>
          <a:xfrm>
            <a:off x="3315554" y="2309492"/>
            <a:ext cx="2523039" cy="651695"/>
          </a:xfrm>
          <a:prstGeom prst="rect">
            <a:avLst/>
          </a:prstGeom>
          <a:noFill/>
          <a:ln>
            <a:noFill/>
          </a:ln>
        </p:spPr>
      </p:pic>
      <p:pic>
        <p:nvPicPr>
          <p:cNvPr id="245" name="Google Shape;245;p29"/>
          <p:cNvPicPr preferRelativeResize="0"/>
          <p:nvPr/>
        </p:nvPicPr>
        <p:blipFill>
          <a:blip r:embed="rId5">
            <a:alphaModFix/>
          </a:blip>
          <a:stretch>
            <a:fillRect/>
          </a:stretch>
        </p:blipFill>
        <p:spPr>
          <a:xfrm>
            <a:off x="6094858" y="1936860"/>
            <a:ext cx="2421130" cy="102433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p:nvPr/>
        </p:nvSpPr>
        <p:spPr>
          <a:xfrm>
            <a:off x="6564900" y="2132050"/>
            <a:ext cx="2373300" cy="2657100"/>
          </a:xfrm>
          <a:prstGeom prst="doubleWave">
            <a:avLst>
              <a:gd fmla="val 487"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5"/>
          <p:cNvSpPr/>
          <p:nvPr/>
        </p:nvSpPr>
        <p:spPr>
          <a:xfrm>
            <a:off x="181200" y="1360075"/>
            <a:ext cx="2485200" cy="1497000"/>
          </a:xfrm>
          <a:prstGeom prst="doubleWave">
            <a:avLst>
              <a:gd fmla="val 1974" name="adj1"/>
              <a:gd fmla="val -341" name="adj2"/>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 name="Google Shape;70;p15"/>
          <p:cNvPicPr preferRelativeResize="0"/>
          <p:nvPr/>
        </p:nvPicPr>
        <p:blipFill rotWithShape="1">
          <a:blip r:embed="rId3">
            <a:alphaModFix/>
          </a:blip>
          <a:srcRect b="0" l="6994" r="13608" t="0"/>
          <a:stretch/>
        </p:blipFill>
        <p:spPr>
          <a:xfrm>
            <a:off x="2617663" y="1233750"/>
            <a:ext cx="4007076" cy="3479599"/>
          </a:xfrm>
          <a:prstGeom prst="rect">
            <a:avLst/>
          </a:prstGeom>
          <a:noFill/>
          <a:ln>
            <a:noFill/>
          </a:ln>
        </p:spPr>
      </p:pic>
      <p:pic>
        <p:nvPicPr>
          <p:cNvPr id="71" name="Google Shape;71;p15"/>
          <p:cNvPicPr preferRelativeResize="0"/>
          <p:nvPr/>
        </p:nvPicPr>
        <p:blipFill rotWithShape="1">
          <a:blip r:embed="rId4">
            <a:alphaModFix/>
          </a:blip>
          <a:srcRect b="0" l="0" r="0" t="0"/>
          <a:stretch/>
        </p:blipFill>
        <p:spPr>
          <a:xfrm>
            <a:off x="-463700" y="234500"/>
            <a:ext cx="4789024" cy="779400"/>
          </a:xfrm>
          <a:prstGeom prst="rect">
            <a:avLst/>
          </a:prstGeom>
          <a:noFill/>
          <a:ln>
            <a:noFill/>
          </a:ln>
        </p:spPr>
      </p:pic>
      <p:sp>
        <p:nvSpPr>
          <p:cNvPr id="72" name="Google Shape;72;p15"/>
          <p:cNvSpPr txBox="1"/>
          <p:nvPr/>
        </p:nvSpPr>
        <p:spPr>
          <a:xfrm>
            <a:off x="246775" y="334100"/>
            <a:ext cx="48396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Who are Little Inventors?</a:t>
            </a:r>
            <a:endParaRPr b="1" i="0" sz="2800" u="none" cap="none" strike="noStrike">
              <a:solidFill>
                <a:srgbClr val="000000"/>
              </a:solidFill>
              <a:latin typeface="Calibri"/>
              <a:ea typeface="Calibri"/>
              <a:cs typeface="Calibri"/>
              <a:sym typeface="Calibri"/>
            </a:endParaRPr>
          </a:p>
        </p:txBody>
      </p:sp>
      <p:sp>
        <p:nvSpPr>
          <p:cNvPr id="73" name="Google Shape;73;p15"/>
          <p:cNvSpPr txBox="1"/>
          <p:nvPr/>
        </p:nvSpPr>
        <p:spPr>
          <a:xfrm>
            <a:off x="229287" y="1426012"/>
            <a:ext cx="22095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Calibri"/>
                <a:ea typeface="Calibri"/>
                <a:cs typeface="Calibri"/>
                <a:sym typeface="Calibri"/>
              </a:rPr>
              <a:t>We are a team that believes </a:t>
            </a:r>
            <a:r>
              <a:rPr b="1" lang="en" sz="1600">
                <a:latin typeface="Calibri"/>
                <a:ea typeface="Calibri"/>
                <a:cs typeface="Calibri"/>
                <a:sym typeface="Calibri"/>
              </a:rPr>
              <a:t>young people</a:t>
            </a:r>
            <a:r>
              <a:rPr lang="en" sz="1600">
                <a:latin typeface="Calibri"/>
                <a:ea typeface="Calibri"/>
                <a:cs typeface="Calibri"/>
                <a:sym typeface="Calibri"/>
              </a:rPr>
              <a:t> like you </a:t>
            </a:r>
            <a:r>
              <a:rPr b="1" lang="en" sz="1600">
                <a:latin typeface="Calibri"/>
                <a:ea typeface="Calibri"/>
                <a:cs typeface="Calibri"/>
                <a:sym typeface="Calibri"/>
              </a:rPr>
              <a:t>have the best ideas</a:t>
            </a:r>
            <a:r>
              <a:rPr lang="en" sz="1600">
                <a:latin typeface="Calibri"/>
                <a:ea typeface="Calibri"/>
                <a:cs typeface="Calibri"/>
                <a:sym typeface="Calibri"/>
              </a:rPr>
              <a:t>, and that </a:t>
            </a:r>
            <a:r>
              <a:rPr b="1" lang="en" sz="1600">
                <a:latin typeface="Calibri"/>
                <a:ea typeface="Calibri"/>
                <a:cs typeface="Calibri"/>
                <a:sym typeface="Calibri"/>
              </a:rPr>
              <a:t>they can change the world!</a:t>
            </a:r>
            <a:endParaRPr b="1" sz="1600">
              <a:latin typeface="Calibri"/>
              <a:ea typeface="Calibri"/>
              <a:cs typeface="Calibri"/>
              <a:sym typeface="Calibri"/>
            </a:endParaRPr>
          </a:p>
        </p:txBody>
      </p:sp>
      <p:sp>
        <p:nvSpPr>
          <p:cNvPr id="74" name="Google Shape;74;p15"/>
          <p:cNvSpPr txBox="1"/>
          <p:nvPr/>
        </p:nvSpPr>
        <p:spPr>
          <a:xfrm>
            <a:off x="6803650" y="2076700"/>
            <a:ext cx="2063100" cy="2979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600">
                <a:latin typeface="Calibri"/>
                <a:ea typeface="Calibri"/>
                <a:cs typeface="Calibri"/>
                <a:sym typeface="Calibri"/>
              </a:rPr>
              <a:t>Over 15,000 young people have already sent us their </a:t>
            </a:r>
            <a:r>
              <a:rPr b="1" lang="en" sz="1600">
                <a:latin typeface="Calibri"/>
                <a:ea typeface="Calibri"/>
                <a:cs typeface="Calibri"/>
                <a:sym typeface="Calibri"/>
              </a:rPr>
              <a:t>invention drawings</a:t>
            </a:r>
            <a:r>
              <a:rPr lang="en" sz="1600">
                <a:latin typeface="Calibri"/>
                <a:ea typeface="Calibri"/>
                <a:cs typeface="Calibri"/>
                <a:sym typeface="Calibri"/>
              </a:rPr>
              <a:t>, and over 250 of them have been chosen to be </a:t>
            </a:r>
            <a:r>
              <a:rPr b="1" lang="en" sz="1600">
                <a:latin typeface="Calibri"/>
                <a:ea typeface="Calibri"/>
                <a:cs typeface="Calibri"/>
                <a:sym typeface="Calibri"/>
              </a:rPr>
              <a:t>brought to life</a:t>
            </a:r>
            <a:r>
              <a:rPr lang="en" sz="1600">
                <a:latin typeface="Calibri"/>
                <a:ea typeface="Calibri"/>
                <a:cs typeface="Calibri"/>
                <a:sym typeface="Calibri"/>
              </a:rPr>
              <a:t> by experts for exhibitions!			</a:t>
            </a:r>
            <a:endParaRPr sz="1600">
              <a:latin typeface="Calibri"/>
              <a:ea typeface="Calibri"/>
              <a:cs typeface="Calibri"/>
              <a:sym typeface="Calibri"/>
            </a:endParaRPr>
          </a:p>
        </p:txBody>
      </p:sp>
      <p:pic>
        <p:nvPicPr>
          <p:cNvPr id="75" name="Google Shape;75;p15"/>
          <p:cNvPicPr preferRelativeResize="0"/>
          <p:nvPr/>
        </p:nvPicPr>
        <p:blipFill>
          <a:blip r:embed="rId5">
            <a:alphaModFix/>
          </a:blip>
          <a:stretch>
            <a:fillRect/>
          </a:stretch>
        </p:blipFill>
        <p:spPr>
          <a:xfrm>
            <a:off x="2505488" y="1110175"/>
            <a:ext cx="4187802" cy="3795195"/>
          </a:xfrm>
          <a:prstGeom prst="rect">
            <a:avLst/>
          </a:prstGeom>
          <a:noFill/>
          <a:ln>
            <a:noFill/>
          </a:ln>
        </p:spPr>
      </p:pic>
      <p:pic>
        <p:nvPicPr>
          <p:cNvPr id="76" name="Google Shape;76;p15"/>
          <p:cNvPicPr preferRelativeResize="0"/>
          <p:nvPr/>
        </p:nvPicPr>
        <p:blipFill rotWithShape="1">
          <a:blip r:embed="rId6">
            <a:alphaModFix/>
          </a:blip>
          <a:srcRect b="33199" l="24591" r="53648" t="21856"/>
          <a:stretch/>
        </p:blipFill>
        <p:spPr>
          <a:xfrm>
            <a:off x="499038" y="3045225"/>
            <a:ext cx="1615273" cy="1668124"/>
          </a:xfrm>
          <a:prstGeom prst="rect">
            <a:avLst/>
          </a:prstGeom>
          <a:noFill/>
          <a:ln>
            <a:noFill/>
          </a:ln>
        </p:spPr>
      </p:pic>
      <p:pic>
        <p:nvPicPr>
          <p:cNvPr id="77" name="Google Shape;77;p15"/>
          <p:cNvPicPr preferRelativeResize="0"/>
          <p:nvPr/>
        </p:nvPicPr>
        <p:blipFill rotWithShape="1">
          <a:blip r:embed="rId6">
            <a:alphaModFix/>
          </a:blip>
          <a:srcRect b="61940" l="2437" r="75836" t="3919"/>
          <a:stretch/>
        </p:blipFill>
        <p:spPr>
          <a:xfrm>
            <a:off x="6841913" y="491550"/>
            <a:ext cx="1986575" cy="1560901"/>
          </a:xfrm>
          <a:prstGeom prst="rect">
            <a:avLst/>
          </a:prstGeom>
          <a:noFill/>
          <a:ln>
            <a:noFill/>
          </a:ln>
        </p:spPr>
      </p:pic>
      <p:pic>
        <p:nvPicPr>
          <p:cNvPr id="78" name="Google Shape;78;p15"/>
          <p:cNvPicPr preferRelativeResize="0"/>
          <p:nvPr/>
        </p:nvPicPr>
        <p:blipFill>
          <a:blip r:embed="rId7">
            <a:alphaModFix/>
          </a:blip>
          <a:stretch>
            <a:fillRect/>
          </a:stretch>
        </p:blipFill>
        <p:spPr>
          <a:xfrm>
            <a:off x="5160713" y="334112"/>
            <a:ext cx="1462748" cy="408025"/>
          </a:xfrm>
          <a:prstGeom prst="rect">
            <a:avLst/>
          </a:prstGeom>
          <a:noFill/>
          <a:ln>
            <a:noFill/>
          </a:ln>
        </p:spPr>
      </p:pic>
      <p:pic>
        <p:nvPicPr>
          <p:cNvPr id="79" name="Google Shape;79;p15"/>
          <p:cNvPicPr preferRelativeResize="0"/>
          <p:nvPr/>
        </p:nvPicPr>
        <p:blipFill>
          <a:blip r:embed="rId8">
            <a:alphaModFix/>
          </a:blip>
          <a:stretch>
            <a:fillRect/>
          </a:stretch>
        </p:blipFill>
        <p:spPr>
          <a:xfrm rot="-2039004">
            <a:off x="3629190" y="880718"/>
            <a:ext cx="1492891" cy="3284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6"/>
          <p:cNvPicPr preferRelativeResize="0"/>
          <p:nvPr/>
        </p:nvPicPr>
        <p:blipFill>
          <a:blip r:embed="rId3">
            <a:alphaModFix/>
          </a:blip>
          <a:stretch>
            <a:fillRect/>
          </a:stretch>
        </p:blipFill>
        <p:spPr>
          <a:xfrm>
            <a:off x="1677500" y="165825"/>
            <a:ext cx="6609096" cy="4750276"/>
          </a:xfrm>
          <a:prstGeom prst="rect">
            <a:avLst/>
          </a:prstGeom>
          <a:noFill/>
          <a:ln>
            <a:noFill/>
          </a:ln>
        </p:spPr>
      </p:pic>
      <p:pic>
        <p:nvPicPr>
          <p:cNvPr id="86" name="Google Shape;86;p16">
            <a:hlinkClick r:id="rId4"/>
          </p:cNvPr>
          <p:cNvPicPr preferRelativeResize="0"/>
          <p:nvPr/>
        </p:nvPicPr>
        <p:blipFill rotWithShape="1">
          <a:blip r:embed="rId5">
            <a:alphaModFix/>
          </a:blip>
          <a:srcRect b="32494" l="26099" r="24299" t="16534"/>
          <a:stretch/>
        </p:blipFill>
        <p:spPr>
          <a:xfrm>
            <a:off x="4927290" y="1013200"/>
            <a:ext cx="3753634" cy="1956800"/>
          </a:xfrm>
          <a:prstGeom prst="rect">
            <a:avLst/>
          </a:prstGeom>
          <a:noFill/>
          <a:ln>
            <a:noFill/>
          </a:ln>
        </p:spPr>
      </p:pic>
      <p:sp>
        <p:nvSpPr>
          <p:cNvPr id="87" name="Google Shape;87;p16"/>
          <p:cNvSpPr txBox="1"/>
          <p:nvPr/>
        </p:nvSpPr>
        <p:spPr>
          <a:xfrm>
            <a:off x="4975641" y="4197601"/>
            <a:ext cx="2275500" cy="4002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1700" u="sng">
                <a:highlight>
                  <a:srgbClr val="F8C013"/>
                </a:highlight>
                <a:latin typeface="Calibri"/>
                <a:ea typeface="Calibri"/>
                <a:cs typeface="Calibri"/>
                <a:sym typeface="Calibri"/>
                <a:hlinkClick r:id="rId6"/>
              </a:rPr>
              <a:t>Click here to watch!</a:t>
            </a:r>
            <a:endParaRPr sz="1700">
              <a:highlight>
                <a:srgbClr val="F8C013"/>
              </a:highlight>
              <a:latin typeface="Calibri"/>
              <a:ea typeface="Calibri"/>
              <a:cs typeface="Calibri"/>
              <a:sym typeface="Calibri"/>
            </a:endParaRPr>
          </a:p>
        </p:txBody>
      </p:sp>
      <p:pic>
        <p:nvPicPr>
          <p:cNvPr id="88" name="Google Shape;88;p16"/>
          <p:cNvPicPr preferRelativeResize="0"/>
          <p:nvPr/>
        </p:nvPicPr>
        <p:blipFill rotWithShape="1">
          <a:blip r:embed="rId7">
            <a:alphaModFix/>
          </a:blip>
          <a:srcRect b="0" l="0" r="0" t="0"/>
          <a:stretch/>
        </p:blipFill>
        <p:spPr>
          <a:xfrm>
            <a:off x="-313875" y="288525"/>
            <a:ext cx="2927601" cy="891000"/>
          </a:xfrm>
          <a:prstGeom prst="rect">
            <a:avLst/>
          </a:prstGeom>
          <a:noFill/>
          <a:ln>
            <a:noFill/>
          </a:ln>
        </p:spPr>
      </p:pic>
      <p:sp>
        <p:nvSpPr>
          <p:cNvPr id="89" name="Google Shape;89;p16"/>
          <p:cNvSpPr txBox="1"/>
          <p:nvPr/>
        </p:nvSpPr>
        <p:spPr>
          <a:xfrm rot="-59824">
            <a:off x="317265" y="4719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Watch this!</a:t>
            </a:r>
            <a:endParaRPr b="1" sz="2800">
              <a:latin typeface="Calibri"/>
              <a:ea typeface="Calibri"/>
              <a:cs typeface="Calibri"/>
              <a:sym typeface="Calibri"/>
            </a:endParaRPr>
          </a:p>
        </p:txBody>
      </p:sp>
      <p:pic>
        <p:nvPicPr>
          <p:cNvPr id="90" name="Google Shape;90;p16"/>
          <p:cNvPicPr preferRelativeResize="0"/>
          <p:nvPr/>
        </p:nvPicPr>
        <p:blipFill>
          <a:blip r:embed="rId8">
            <a:alphaModFix/>
          </a:blip>
          <a:stretch>
            <a:fillRect/>
          </a:stretch>
        </p:blipFill>
        <p:spPr>
          <a:xfrm>
            <a:off x="4848300" y="1013200"/>
            <a:ext cx="3852175" cy="2105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17"/>
          <p:cNvPicPr preferRelativeResize="0"/>
          <p:nvPr/>
        </p:nvPicPr>
        <p:blipFill>
          <a:blip r:embed="rId3">
            <a:alphaModFix/>
          </a:blip>
          <a:stretch>
            <a:fillRect/>
          </a:stretch>
        </p:blipFill>
        <p:spPr>
          <a:xfrm>
            <a:off x="2447325" y="588925"/>
            <a:ext cx="6823856" cy="4160875"/>
          </a:xfrm>
          <a:prstGeom prst="rect">
            <a:avLst/>
          </a:prstGeom>
          <a:noFill/>
          <a:ln>
            <a:noFill/>
          </a:ln>
        </p:spPr>
      </p:pic>
      <p:pic>
        <p:nvPicPr>
          <p:cNvPr id="96" name="Google Shape;96;p17"/>
          <p:cNvPicPr preferRelativeResize="0"/>
          <p:nvPr/>
        </p:nvPicPr>
        <p:blipFill rotWithShape="1">
          <a:blip r:embed="rId4">
            <a:alphaModFix/>
          </a:blip>
          <a:srcRect b="0" l="0" r="0" t="0"/>
          <a:stretch/>
        </p:blipFill>
        <p:spPr>
          <a:xfrm>
            <a:off x="-286325" y="283425"/>
            <a:ext cx="4326925" cy="891000"/>
          </a:xfrm>
          <a:prstGeom prst="rect">
            <a:avLst/>
          </a:prstGeom>
          <a:noFill/>
          <a:ln>
            <a:noFill/>
          </a:ln>
        </p:spPr>
      </p:pic>
      <p:sp>
        <p:nvSpPr>
          <p:cNvPr id="97" name="Google Shape;97;p17"/>
          <p:cNvSpPr txBox="1"/>
          <p:nvPr/>
        </p:nvSpPr>
        <p:spPr>
          <a:xfrm rot="-59824">
            <a:off x="317265" y="484158"/>
            <a:ext cx="4775523"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800">
                <a:solidFill>
                  <a:schemeClr val="dk1"/>
                </a:solidFill>
                <a:latin typeface="Calibri"/>
                <a:ea typeface="Calibri"/>
                <a:cs typeface="Calibri"/>
                <a:sym typeface="Calibri"/>
              </a:rPr>
              <a:t>What is Dogger Bank?</a:t>
            </a:r>
            <a:endParaRPr b="1" sz="1900">
              <a:latin typeface="Calibri"/>
              <a:ea typeface="Calibri"/>
              <a:cs typeface="Calibri"/>
              <a:sym typeface="Calibri"/>
            </a:endParaRPr>
          </a:p>
        </p:txBody>
      </p:sp>
      <p:pic>
        <p:nvPicPr>
          <p:cNvPr id="98" name="Google Shape;98;p17"/>
          <p:cNvPicPr preferRelativeResize="0"/>
          <p:nvPr/>
        </p:nvPicPr>
        <p:blipFill>
          <a:blip r:embed="rId5">
            <a:alphaModFix/>
          </a:blip>
          <a:stretch>
            <a:fillRect/>
          </a:stretch>
        </p:blipFill>
        <p:spPr>
          <a:xfrm>
            <a:off x="606377" y="1479924"/>
            <a:ext cx="4326926" cy="313026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pic>
        <p:nvPicPr>
          <p:cNvPr descr="page3.png" id="104" name="Google Shape;104;p18"/>
          <p:cNvPicPr preferRelativeResize="0"/>
          <p:nvPr/>
        </p:nvPicPr>
        <p:blipFill rotWithShape="1">
          <a:blip r:embed="rId3">
            <a:alphaModFix/>
          </a:blip>
          <a:srcRect b="0" l="0" r="0" t="0"/>
          <a:stretch/>
        </p:blipFill>
        <p:spPr>
          <a:xfrm>
            <a:off x="1291169" y="1350462"/>
            <a:ext cx="6561657" cy="2990629"/>
          </a:xfrm>
          <a:prstGeom prst="rect">
            <a:avLst/>
          </a:prstGeom>
          <a:noFill/>
          <a:ln>
            <a:noFill/>
          </a:ln>
        </p:spPr>
      </p:pic>
      <p:sp>
        <p:nvSpPr>
          <p:cNvPr id="105" name="Google Shape;105;p18"/>
          <p:cNvSpPr txBox="1"/>
          <p:nvPr/>
        </p:nvSpPr>
        <p:spPr>
          <a:xfrm>
            <a:off x="3200400" y="1280156"/>
            <a:ext cx="2250000" cy="595800"/>
          </a:xfrm>
          <a:prstGeom prst="rect">
            <a:avLst/>
          </a:prstGeom>
          <a:noFill/>
          <a:ln>
            <a:noFill/>
          </a:ln>
        </p:spPr>
        <p:txBody>
          <a:bodyPr anchorCtr="0" anchor="t" bIns="68575" lIns="68575" spcFirstLastPara="1" rIns="68575" wrap="square" tIns="68575">
            <a:spAutoFit/>
          </a:bodyPr>
          <a:lstStyle/>
          <a:p>
            <a:pPr indent="0" lvl="0" marL="0" rtl="0" algn="l">
              <a:lnSpc>
                <a:spcPct val="90000"/>
              </a:lnSpc>
              <a:spcBef>
                <a:spcPts val="0"/>
              </a:spcBef>
              <a:spcAft>
                <a:spcPts val="0"/>
              </a:spcAft>
              <a:buNone/>
            </a:pPr>
            <a:r>
              <a:t/>
            </a:r>
            <a:endParaRPr sz="3300">
              <a:solidFill>
                <a:schemeClr val="dk1"/>
              </a:solidFill>
              <a:latin typeface="Calibri"/>
              <a:ea typeface="Calibri"/>
              <a:cs typeface="Calibri"/>
              <a:sym typeface="Calibri"/>
            </a:endParaRPr>
          </a:p>
        </p:txBody>
      </p:sp>
      <p:pic>
        <p:nvPicPr>
          <p:cNvPr id="106" name="Google Shape;106;p18"/>
          <p:cNvPicPr preferRelativeResize="0"/>
          <p:nvPr/>
        </p:nvPicPr>
        <p:blipFill rotWithShape="1">
          <a:blip r:embed="rId4">
            <a:alphaModFix/>
          </a:blip>
          <a:srcRect b="0" l="0" r="0" t="0"/>
          <a:stretch/>
        </p:blipFill>
        <p:spPr>
          <a:xfrm>
            <a:off x="-463700" y="234500"/>
            <a:ext cx="4435424" cy="779400"/>
          </a:xfrm>
          <a:prstGeom prst="rect">
            <a:avLst/>
          </a:prstGeom>
          <a:noFill/>
          <a:ln>
            <a:noFill/>
          </a:ln>
        </p:spPr>
      </p:pic>
      <p:sp>
        <p:nvSpPr>
          <p:cNvPr id="107" name="Google Shape;107;p18"/>
          <p:cNvSpPr txBox="1"/>
          <p:nvPr/>
        </p:nvSpPr>
        <p:spPr>
          <a:xfrm>
            <a:off x="246775" y="334100"/>
            <a:ext cx="33918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What is an invention?</a:t>
            </a:r>
            <a:endParaRPr b="1"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pic>
        <p:nvPicPr>
          <p:cNvPr id="113" name="Google Shape;113;p19"/>
          <p:cNvPicPr preferRelativeResize="0"/>
          <p:nvPr/>
        </p:nvPicPr>
        <p:blipFill rotWithShape="1">
          <a:blip r:embed="rId3">
            <a:alphaModFix/>
          </a:blip>
          <a:srcRect b="0" l="0" r="0" t="0"/>
          <a:stretch/>
        </p:blipFill>
        <p:spPr>
          <a:xfrm>
            <a:off x="1873313" y="1809975"/>
            <a:ext cx="5606851" cy="2771598"/>
          </a:xfrm>
          <a:prstGeom prst="rect">
            <a:avLst/>
          </a:prstGeom>
          <a:noFill/>
          <a:ln>
            <a:noFill/>
          </a:ln>
        </p:spPr>
      </p:pic>
      <p:pic>
        <p:nvPicPr>
          <p:cNvPr id="114" name="Google Shape;114;p19"/>
          <p:cNvPicPr preferRelativeResize="0"/>
          <p:nvPr/>
        </p:nvPicPr>
        <p:blipFill rotWithShape="1">
          <a:blip r:embed="rId4">
            <a:alphaModFix/>
          </a:blip>
          <a:srcRect b="0" l="0" r="0" t="0"/>
          <a:stretch/>
        </p:blipFill>
        <p:spPr>
          <a:xfrm>
            <a:off x="-906806" y="276347"/>
            <a:ext cx="5655955" cy="984919"/>
          </a:xfrm>
          <a:prstGeom prst="rect">
            <a:avLst/>
          </a:prstGeom>
          <a:noFill/>
          <a:ln>
            <a:noFill/>
          </a:ln>
        </p:spPr>
      </p:pic>
      <p:sp>
        <p:nvSpPr>
          <p:cNvPr id="115" name="Google Shape;115;p19"/>
          <p:cNvSpPr txBox="1"/>
          <p:nvPr/>
        </p:nvSpPr>
        <p:spPr>
          <a:xfrm rot="-59838">
            <a:off x="425359" y="515864"/>
            <a:ext cx="4257345" cy="638502"/>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800"/>
              <a:buFont typeface="Arial"/>
              <a:buNone/>
            </a:pPr>
            <a:r>
              <a:rPr b="1" lang="en" sz="3000">
                <a:solidFill>
                  <a:schemeClr val="dk1"/>
                </a:solidFill>
                <a:latin typeface="Calibri"/>
                <a:ea typeface="Calibri"/>
                <a:cs typeface="Calibri"/>
                <a:sym typeface="Calibri"/>
              </a:rPr>
              <a:t>Who needs inventions?</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800"/>
              <a:buFont typeface="Arial"/>
              <a:buNone/>
            </a:pPr>
            <a:r>
              <a:t/>
            </a:r>
            <a:endParaRPr b="1" sz="30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477774" y="2098674"/>
            <a:ext cx="3805616" cy="2453068"/>
          </a:xfrm>
          <a:prstGeom prst="rect">
            <a:avLst/>
          </a:prstGeom>
          <a:noFill/>
          <a:ln>
            <a:noFill/>
          </a:ln>
        </p:spPr>
      </p:pic>
      <p:pic>
        <p:nvPicPr>
          <p:cNvPr id="121" name="Google Shape;121;p20"/>
          <p:cNvPicPr preferRelativeResize="0"/>
          <p:nvPr/>
        </p:nvPicPr>
        <p:blipFill>
          <a:blip r:embed="rId4">
            <a:alphaModFix/>
          </a:blip>
          <a:stretch>
            <a:fillRect/>
          </a:stretch>
        </p:blipFill>
        <p:spPr>
          <a:xfrm>
            <a:off x="3278703" y="1313288"/>
            <a:ext cx="2298107" cy="2145567"/>
          </a:xfrm>
          <a:prstGeom prst="rect">
            <a:avLst/>
          </a:prstGeom>
          <a:noFill/>
          <a:ln>
            <a:noFill/>
          </a:ln>
        </p:spPr>
      </p:pic>
      <p:pic>
        <p:nvPicPr>
          <p:cNvPr id="122" name="Google Shape;122;p20"/>
          <p:cNvPicPr preferRelativeResize="0"/>
          <p:nvPr/>
        </p:nvPicPr>
        <p:blipFill>
          <a:blip r:embed="rId5">
            <a:alphaModFix/>
          </a:blip>
          <a:stretch>
            <a:fillRect/>
          </a:stretch>
        </p:blipFill>
        <p:spPr>
          <a:xfrm>
            <a:off x="6575551" y="1479925"/>
            <a:ext cx="2754551" cy="2636155"/>
          </a:xfrm>
          <a:prstGeom prst="rect">
            <a:avLst/>
          </a:prstGeom>
          <a:noFill/>
          <a:ln>
            <a:noFill/>
          </a:ln>
        </p:spPr>
      </p:pic>
      <p:pic>
        <p:nvPicPr>
          <p:cNvPr id="123" name="Google Shape;123;p20"/>
          <p:cNvPicPr preferRelativeResize="0"/>
          <p:nvPr/>
        </p:nvPicPr>
        <p:blipFill rotWithShape="1">
          <a:blip r:embed="rId6">
            <a:alphaModFix/>
          </a:blip>
          <a:srcRect b="0" l="0" r="0" t="0"/>
          <a:stretch/>
        </p:blipFill>
        <p:spPr>
          <a:xfrm>
            <a:off x="-579275" y="255675"/>
            <a:ext cx="7300849" cy="891000"/>
          </a:xfrm>
          <a:prstGeom prst="rect">
            <a:avLst/>
          </a:prstGeom>
          <a:noFill/>
          <a:ln>
            <a:noFill/>
          </a:ln>
        </p:spPr>
      </p:pic>
      <p:sp>
        <p:nvSpPr>
          <p:cNvPr id="124" name="Google Shape;124;p20"/>
          <p:cNvSpPr txBox="1"/>
          <p:nvPr/>
        </p:nvSpPr>
        <p:spPr>
          <a:xfrm rot="-59811">
            <a:off x="280484" y="440393"/>
            <a:ext cx="7466630" cy="808023"/>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Clr>
                <a:schemeClr val="dk1"/>
              </a:buClr>
              <a:buSzPts val="1100"/>
              <a:buFont typeface="Calibri"/>
              <a:buNone/>
            </a:pPr>
            <a:r>
              <a:rPr b="1" lang="en" sz="2900">
                <a:solidFill>
                  <a:schemeClr val="dk1"/>
                </a:solidFill>
                <a:latin typeface="Calibri"/>
                <a:ea typeface="Calibri"/>
                <a:cs typeface="Calibri"/>
                <a:sym typeface="Calibri"/>
              </a:rPr>
              <a:t>The North - A powerhouse of invention!</a:t>
            </a:r>
            <a:endParaRPr b="1" sz="2000">
              <a:latin typeface="Calibri"/>
              <a:ea typeface="Calibri"/>
              <a:cs typeface="Calibri"/>
              <a:sym typeface="Calibri"/>
            </a:endParaRPr>
          </a:p>
        </p:txBody>
      </p:sp>
      <p:pic>
        <p:nvPicPr>
          <p:cNvPr id="125" name="Google Shape;125;p20"/>
          <p:cNvPicPr preferRelativeResize="0"/>
          <p:nvPr/>
        </p:nvPicPr>
        <p:blipFill>
          <a:blip r:embed="rId7">
            <a:alphaModFix/>
          </a:blip>
          <a:stretch>
            <a:fillRect/>
          </a:stretch>
        </p:blipFill>
        <p:spPr>
          <a:xfrm>
            <a:off x="5195950" y="3305000"/>
            <a:ext cx="1106543" cy="1554375"/>
          </a:xfrm>
          <a:prstGeom prst="rect">
            <a:avLst/>
          </a:prstGeom>
          <a:noFill/>
          <a:ln>
            <a:noFill/>
          </a:ln>
        </p:spPr>
      </p:pic>
      <p:pic>
        <p:nvPicPr>
          <p:cNvPr id="126" name="Google Shape;126;p20"/>
          <p:cNvPicPr preferRelativeResize="0"/>
          <p:nvPr/>
        </p:nvPicPr>
        <p:blipFill>
          <a:blip r:embed="rId8">
            <a:alphaModFix/>
          </a:blip>
          <a:stretch>
            <a:fillRect/>
          </a:stretch>
        </p:blipFill>
        <p:spPr>
          <a:xfrm>
            <a:off x="4922900" y="1313309"/>
            <a:ext cx="1652650" cy="1750015"/>
          </a:xfrm>
          <a:prstGeom prst="rect">
            <a:avLst/>
          </a:prstGeom>
          <a:noFill/>
          <a:ln>
            <a:noFill/>
          </a:ln>
        </p:spPr>
      </p:pic>
      <p:pic>
        <p:nvPicPr>
          <p:cNvPr id="127" name="Google Shape;127;p20"/>
          <p:cNvPicPr preferRelativeResize="0"/>
          <p:nvPr/>
        </p:nvPicPr>
        <p:blipFill>
          <a:blip r:embed="rId9">
            <a:alphaModFix/>
          </a:blip>
          <a:stretch>
            <a:fillRect/>
          </a:stretch>
        </p:blipFill>
        <p:spPr>
          <a:xfrm>
            <a:off x="5953375" y="2399600"/>
            <a:ext cx="1574625" cy="23461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id="132" name="Google Shape;132;p21"/>
          <p:cNvPicPr preferRelativeResize="0"/>
          <p:nvPr/>
        </p:nvPicPr>
        <p:blipFill>
          <a:blip r:embed="rId3">
            <a:alphaModFix/>
          </a:blip>
          <a:stretch>
            <a:fillRect/>
          </a:stretch>
        </p:blipFill>
        <p:spPr>
          <a:xfrm>
            <a:off x="246772" y="2106774"/>
            <a:ext cx="2131082" cy="2003092"/>
          </a:xfrm>
          <a:prstGeom prst="rect">
            <a:avLst/>
          </a:prstGeom>
          <a:noFill/>
          <a:ln>
            <a:noFill/>
          </a:ln>
        </p:spPr>
      </p:pic>
      <p:pic>
        <p:nvPicPr>
          <p:cNvPr id="133" name="Google Shape;133;p21"/>
          <p:cNvPicPr preferRelativeResize="0"/>
          <p:nvPr/>
        </p:nvPicPr>
        <p:blipFill rotWithShape="1">
          <a:blip r:embed="rId4">
            <a:alphaModFix/>
          </a:blip>
          <a:srcRect b="0" l="15966" r="12436" t="0"/>
          <a:stretch/>
        </p:blipFill>
        <p:spPr>
          <a:xfrm>
            <a:off x="2421772" y="2056975"/>
            <a:ext cx="2034601" cy="1896870"/>
          </a:xfrm>
          <a:prstGeom prst="rect">
            <a:avLst/>
          </a:prstGeom>
          <a:noFill/>
          <a:ln>
            <a:noFill/>
          </a:ln>
        </p:spPr>
      </p:pic>
      <p:pic>
        <p:nvPicPr>
          <p:cNvPr id="134" name="Google Shape;134;p21"/>
          <p:cNvPicPr preferRelativeResize="0"/>
          <p:nvPr/>
        </p:nvPicPr>
        <p:blipFill rotWithShape="1">
          <a:blip r:embed="rId5">
            <a:alphaModFix/>
          </a:blip>
          <a:srcRect b="0" l="0" r="0" t="0"/>
          <a:stretch/>
        </p:blipFill>
        <p:spPr>
          <a:xfrm>
            <a:off x="-239850" y="234525"/>
            <a:ext cx="5339602" cy="779400"/>
          </a:xfrm>
          <a:prstGeom prst="rect">
            <a:avLst/>
          </a:prstGeom>
          <a:noFill/>
          <a:ln>
            <a:noFill/>
          </a:ln>
        </p:spPr>
      </p:pic>
      <p:sp>
        <p:nvSpPr>
          <p:cNvPr id="135" name="Google Shape;135;p21"/>
          <p:cNvSpPr txBox="1"/>
          <p:nvPr/>
        </p:nvSpPr>
        <p:spPr>
          <a:xfrm>
            <a:off x="246775" y="334100"/>
            <a:ext cx="47814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Where can inventing take you?</a:t>
            </a:r>
            <a:endParaRPr b="1" i="0" sz="2800" u="none" cap="none" strike="noStrike">
              <a:solidFill>
                <a:srgbClr val="000000"/>
              </a:solidFill>
              <a:latin typeface="Calibri"/>
              <a:ea typeface="Calibri"/>
              <a:cs typeface="Calibri"/>
              <a:sym typeface="Calibri"/>
            </a:endParaRPr>
          </a:p>
        </p:txBody>
      </p:sp>
      <p:sp>
        <p:nvSpPr>
          <p:cNvPr id="136" name="Google Shape;136;p21"/>
          <p:cNvSpPr txBox="1"/>
          <p:nvPr/>
        </p:nvSpPr>
        <p:spPr>
          <a:xfrm>
            <a:off x="246763" y="1233499"/>
            <a:ext cx="21330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latin typeface="Calibri"/>
                <a:ea typeface="Calibri"/>
                <a:cs typeface="Calibri"/>
                <a:sym typeface="Calibri"/>
              </a:rPr>
              <a:t>Arthur, age 8 invented the Super Grow 11000. </a:t>
            </a:r>
            <a:endParaRPr b="1" sz="1300">
              <a:latin typeface="Calibri"/>
              <a:ea typeface="Calibri"/>
              <a:cs typeface="Calibri"/>
              <a:sym typeface="Calibri"/>
            </a:endParaRPr>
          </a:p>
        </p:txBody>
      </p:sp>
      <p:sp>
        <p:nvSpPr>
          <p:cNvPr id="137" name="Google Shape;137;p21"/>
          <p:cNvSpPr txBox="1"/>
          <p:nvPr/>
        </p:nvSpPr>
        <p:spPr>
          <a:xfrm>
            <a:off x="2375375" y="1166000"/>
            <a:ext cx="22683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His invention was made into a real object and shown in the </a:t>
            </a:r>
            <a:r>
              <a:rPr b="1" lang="en" sz="1300">
                <a:latin typeface="Calibri"/>
                <a:ea typeface="Calibri"/>
                <a:cs typeface="Calibri"/>
                <a:sym typeface="Calibri"/>
              </a:rPr>
              <a:t>Great Exhibition of the North.</a:t>
            </a:r>
            <a:endParaRPr b="1" sz="1300">
              <a:latin typeface="Calibri"/>
              <a:ea typeface="Calibri"/>
              <a:cs typeface="Calibri"/>
              <a:sym typeface="Calibri"/>
            </a:endParaRPr>
          </a:p>
        </p:txBody>
      </p:sp>
      <p:sp>
        <p:nvSpPr>
          <p:cNvPr id="138" name="Google Shape;138;p21"/>
          <p:cNvSpPr txBox="1"/>
          <p:nvPr/>
        </p:nvSpPr>
        <p:spPr>
          <a:xfrm>
            <a:off x="4456375" y="4539725"/>
            <a:ext cx="4839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latin typeface="Calibri"/>
                <a:ea typeface="Calibri"/>
                <a:cs typeface="Calibri"/>
                <a:sym typeface="Calibri"/>
              </a:rPr>
              <a:t>There are no limits to where invention can take you! </a:t>
            </a:r>
            <a:endParaRPr b="1" sz="1600">
              <a:latin typeface="Calibri"/>
              <a:ea typeface="Calibri"/>
              <a:cs typeface="Calibri"/>
              <a:sym typeface="Calibri"/>
            </a:endParaRPr>
          </a:p>
        </p:txBody>
      </p:sp>
      <p:pic>
        <p:nvPicPr>
          <p:cNvPr id="139" name="Google Shape;139;p21"/>
          <p:cNvPicPr preferRelativeResize="0"/>
          <p:nvPr/>
        </p:nvPicPr>
        <p:blipFill rotWithShape="1">
          <a:blip r:embed="rId6">
            <a:alphaModFix/>
          </a:blip>
          <a:srcRect b="9861" l="0" r="0" t="0"/>
          <a:stretch/>
        </p:blipFill>
        <p:spPr>
          <a:xfrm>
            <a:off x="4572000" y="2056974"/>
            <a:ext cx="2034599" cy="1896873"/>
          </a:xfrm>
          <a:prstGeom prst="rect">
            <a:avLst/>
          </a:prstGeom>
          <a:noFill/>
          <a:ln>
            <a:noFill/>
          </a:ln>
        </p:spPr>
      </p:pic>
      <p:pic>
        <p:nvPicPr>
          <p:cNvPr id="140" name="Google Shape;140;p21"/>
          <p:cNvPicPr preferRelativeResize="0"/>
          <p:nvPr/>
        </p:nvPicPr>
        <p:blipFill>
          <a:blip r:embed="rId7">
            <a:alphaModFix/>
          </a:blip>
          <a:stretch>
            <a:fillRect/>
          </a:stretch>
        </p:blipFill>
        <p:spPr>
          <a:xfrm>
            <a:off x="6722225" y="2056974"/>
            <a:ext cx="2266296" cy="1895190"/>
          </a:xfrm>
          <a:prstGeom prst="rect">
            <a:avLst/>
          </a:prstGeom>
          <a:noFill/>
          <a:ln>
            <a:noFill/>
          </a:ln>
        </p:spPr>
      </p:pic>
      <p:sp>
        <p:nvSpPr>
          <p:cNvPr id="141" name="Google Shape;141;p21"/>
          <p:cNvSpPr txBox="1"/>
          <p:nvPr/>
        </p:nvSpPr>
        <p:spPr>
          <a:xfrm>
            <a:off x="4690075" y="1168978"/>
            <a:ext cx="18936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Arthur was invited to talk on the </a:t>
            </a:r>
            <a:r>
              <a:rPr b="1" lang="en" sz="1300">
                <a:latin typeface="Calibri"/>
                <a:ea typeface="Calibri"/>
                <a:cs typeface="Calibri"/>
                <a:sym typeface="Calibri"/>
              </a:rPr>
              <a:t>radio</a:t>
            </a:r>
            <a:r>
              <a:rPr lang="en" sz="1300">
                <a:latin typeface="Calibri"/>
                <a:ea typeface="Calibri"/>
                <a:cs typeface="Calibri"/>
                <a:sym typeface="Calibri"/>
              </a:rPr>
              <a:t> about his idea.</a:t>
            </a:r>
            <a:endParaRPr sz="1300">
              <a:latin typeface="Calibri"/>
              <a:ea typeface="Calibri"/>
              <a:cs typeface="Calibri"/>
              <a:sym typeface="Calibri"/>
            </a:endParaRPr>
          </a:p>
        </p:txBody>
      </p:sp>
      <p:sp>
        <p:nvSpPr>
          <p:cNvPr id="142" name="Google Shape;142;p21"/>
          <p:cNvSpPr txBox="1"/>
          <p:nvPr/>
        </p:nvSpPr>
        <p:spPr>
          <a:xfrm>
            <a:off x="6676575" y="1168975"/>
            <a:ext cx="23772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latin typeface="Calibri"/>
                <a:ea typeface="Calibri"/>
                <a:cs typeface="Calibri"/>
                <a:sym typeface="Calibri"/>
              </a:rPr>
              <a:t>And after that he was invited onto his </a:t>
            </a:r>
            <a:r>
              <a:rPr b="1" lang="en" sz="1300">
                <a:latin typeface="Calibri"/>
                <a:ea typeface="Calibri"/>
                <a:cs typeface="Calibri"/>
                <a:sym typeface="Calibri"/>
              </a:rPr>
              <a:t>favourite tv show, Gardener’s World, on the BBC!</a:t>
            </a:r>
            <a:endParaRPr b="1" sz="1300">
              <a:latin typeface="Calibri"/>
              <a:ea typeface="Calibri"/>
              <a:cs typeface="Calibri"/>
              <a:sym typeface="Calibri"/>
            </a:endParaRPr>
          </a:p>
        </p:txBody>
      </p:sp>
      <p:pic>
        <p:nvPicPr>
          <p:cNvPr id="143" name="Google Shape;143;p21"/>
          <p:cNvPicPr preferRelativeResize="0"/>
          <p:nvPr/>
        </p:nvPicPr>
        <p:blipFill>
          <a:blip r:embed="rId8">
            <a:alphaModFix/>
          </a:blip>
          <a:stretch>
            <a:fillRect/>
          </a:stretch>
        </p:blipFill>
        <p:spPr>
          <a:xfrm>
            <a:off x="3343874" y="4003550"/>
            <a:ext cx="873398" cy="957898"/>
          </a:xfrm>
          <a:prstGeom prst="rect">
            <a:avLst/>
          </a:prstGeom>
          <a:noFill/>
          <a:ln>
            <a:noFill/>
          </a:ln>
        </p:spPr>
      </p:pic>
      <p:pic>
        <p:nvPicPr>
          <p:cNvPr id="144" name="Google Shape;144;p21"/>
          <p:cNvPicPr preferRelativeResize="0"/>
          <p:nvPr/>
        </p:nvPicPr>
        <p:blipFill>
          <a:blip r:embed="rId9">
            <a:alphaModFix/>
          </a:blip>
          <a:stretch>
            <a:fillRect/>
          </a:stretch>
        </p:blipFill>
        <p:spPr>
          <a:xfrm>
            <a:off x="2133374" y="2512225"/>
            <a:ext cx="535348" cy="341334"/>
          </a:xfrm>
          <a:prstGeom prst="rect">
            <a:avLst/>
          </a:prstGeom>
          <a:noFill/>
          <a:ln>
            <a:noFill/>
          </a:ln>
        </p:spPr>
      </p:pic>
      <p:pic>
        <p:nvPicPr>
          <p:cNvPr id="145" name="Google Shape;145;p21"/>
          <p:cNvPicPr preferRelativeResize="0"/>
          <p:nvPr/>
        </p:nvPicPr>
        <p:blipFill>
          <a:blip r:embed="rId9">
            <a:alphaModFix/>
          </a:blip>
          <a:stretch>
            <a:fillRect/>
          </a:stretch>
        </p:blipFill>
        <p:spPr>
          <a:xfrm>
            <a:off x="4237148" y="2528275"/>
            <a:ext cx="535348" cy="341334"/>
          </a:xfrm>
          <a:prstGeom prst="rect">
            <a:avLst/>
          </a:prstGeom>
          <a:noFill/>
          <a:ln>
            <a:noFill/>
          </a:ln>
        </p:spPr>
      </p:pic>
      <p:pic>
        <p:nvPicPr>
          <p:cNvPr id="146" name="Google Shape;146;p21"/>
          <p:cNvPicPr preferRelativeResize="0"/>
          <p:nvPr/>
        </p:nvPicPr>
        <p:blipFill>
          <a:blip r:embed="rId9">
            <a:alphaModFix/>
          </a:blip>
          <a:stretch>
            <a:fillRect/>
          </a:stretch>
        </p:blipFill>
        <p:spPr>
          <a:xfrm>
            <a:off x="6445375" y="2528275"/>
            <a:ext cx="535348" cy="341337"/>
          </a:xfrm>
          <a:prstGeom prst="rect">
            <a:avLst/>
          </a:prstGeom>
          <a:noFill/>
          <a:ln>
            <a:noFill/>
          </a:ln>
        </p:spPr>
      </p:pic>
      <p:sp>
        <p:nvSpPr>
          <p:cNvPr id="147" name="Google Shape;147;p21"/>
          <p:cNvSpPr txBox="1"/>
          <p:nvPr/>
        </p:nvSpPr>
        <p:spPr>
          <a:xfrm>
            <a:off x="152500" y="4028875"/>
            <a:ext cx="2516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Arthur’s amazing invention moves the plant back and forth along the window sill to follow the sunlight.</a:t>
            </a:r>
            <a:endParaRPr sz="13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pic>
        <p:nvPicPr>
          <p:cNvPr id="152" name="Google Shape;152;p22"/>
          <p:cNvPicPr preferRelativeResize="0"/>
          <p:nvPr/>
        </p:nvPicPr>
        <p:blipFill rotWithShape="1">
          <a:blip r:embed="rId3">
            <a:alphaModFix/>
          </a:blip>
          <a:srcRect b="0" l="0" r="0" t="0"/>
          <a:stretch/>
        </p:blipFill>
        <p:spPr>
          <a:xfrm>
            <a:off x="-239850" y="234525"/>
            <a:ext cx="5801525" cy="779400"/>
          </a:xfrm>
          <a:prstGeom prst="rect">
            <a:avLst/>
          </a:prstGeom>
          <a:noFill/>
          <a:ln>
            <a:noFill/>
          </a:ln>
        </p:spPr>
      </p:pic>
      <p:sp>
        <p:nvSpPr>
          <p:cNvPr id="153" name="Google Shape;153;p22"/>
          <p:cNvSpPr txBox="1"/>
          <p:nvPr/>
        </p:nvSpPr>
        <p:spPr>
          <a:xfrm>
            <a:off x="246775" y="334100"/>
            <a:ext cx="5217300" cy="58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lang="en" sz="2800">
                <a:latin typeface="Calibri"/>
                <a:ea typeface="Calibri"/>
                <a:cs typeface="Calibri"/>
                <a:sym typeface="Calibri"/>
              </a:rPr>
              <a:t>Can inventing make a difference?</a:t>
            </a:r>
            <a:endParaRPr b="1" i="0" sz="2800" u="none" cap="none" strike="noStrike">
              <a:solidFill>
                <a:srgbClr val="000000"/>
              </a:solidFill>
              <a:latin typeface="Calibri"/>
              <a:ea typeface="Calibri"/>
              <a:cs typeface="Calibri"/>
              <a:sym typeface="Calibri"/>
            </a:endParaRPr>
          </a:p>
        </p:txBody>
      </p:sp>
      <p:pic>
        <p:nvPicPr>
          <p:cNvPr id="154" name="Google Shape;154;p22"/>
          <p:cNvPicPr preferRelativeResize="0"/>
          <p:nvPr/>
        </p:nvPicPr>
        <p:blipFill>
          <a:blip r:embed="rId4">
            <a:alphaModFix/>
          </a:blip>
          <a:stretch>
            <a:fillRect/>
          </a:stretch>
        </p:blipFill>
        <p:spPr>
          <a:xfrm>
            <a:off x="5413000" y="786322"/>
            <a:ext cx="3257525" cy="2172774"/>
          </a:xfrm>
          <a:prstGeom prst="rect">
            <a:avLst/>
          </a:prstGeom>
          <a:noFill/>
          <a:ln>
            <a:noFill/>
          </a:ln>
        </p:spPr>
      </p:pic>
      <p:pic>
        <p:nvPicPr>
          <p:cNvPr id="155" name="Google Shape;155;p22"/>
          <p:cNvPicPr preferRelativeResize="0"/>
          <p:nvPr/>
        </p:nvPicPr>
        <p:blipFill>
          <a:blip r:embed="rId5">
            <a:alphaModFix/>
          </a:blip>
          <a:stretch>
            <a:fillRect/>
          </a:stretch>
        </p:blipFill>
        <p:spPr>
          <a:xfrm>
            <a:off x="5283375" y="635375"/>
            <a:ext cx="3484748" cy="2375600"/>
          </a:xfrm>
          <a:prstGeom prst="rect">
            <a:avLst/>
          </a:prstGeom>
          <a:noFill/>
          <a:ln>
            <a:noFill/>
          </a:ln>
        </p:spPr>
      </p:pic>
      <p:sp>
        <p:nvSpPr>
          <p:cNvPr id="156" name="Google Shape;156;p22"/>
          <p:cNvSpPr txBox="1"/>
          <p:nvPr/>
        </p:nvSpPr>
        <p:spPr>
          <a:xfrm>
            <a:off x="376350" y="1282675"/>
            <a:ext cx="3257400" cy="172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rPr>
              <a:t>Yes it can! </a:t>
            </a:r>
            <a:endParaRPr b="1" sz="20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rPr lang="en" sz="1700">
                <a:solidFill>
                  <a:schemeClr val="dk1"/>
                </a:solidFill>
              </a:rPr>
              <a:t>In 2020 Dominic was invited to speak at the </a:t>
            </a:r>
            <a:r>
              <a:rPr b="1" lang="en" sz="1700">
                <a:solidFill>
                  <a:schemeClr val="dk1"/>
                </a:solidFill>
              </a:rPr>
              <a:t>United Nations </a:t>
            </a:r>
            <a:r>
              <a:rPr lang="en" sz="1700">
                <a:solidFill>
                  <a:schemeClr val="dk1"/>
                </a:solidFill>
              </a:rPr>
              <a:t>and share some amazing invention ideas from our Climate Champions challenge </a:t>
            </a:r>
            <a:r>
              <a:rPr b="1" lang="en" sz="1700">
                <a:solidFill>
                  <a:schemeClr val="dk1"/>
                </a:solidFill>
              </a:rPr>
              <a:t>in front of some of the worlds biggest decision makers!</a:t>
            </a:r>
            <a:endParaRPr b="1"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r">
              <a:spcBef>
                <a:spcPts val="0"/>
              </a:spcBef>
              <a:spcAft>
                <a:spcPts val="0"/>
              </a:spcAft>
              <a:buNone/>
            </a:pPr>
            <a:r>
              <a:rPr lang="en" sz="1700">
                <a:solidFill>
                  <a:schemeClr val="dk1"/>
                </a:solidFill>
              </a:rPr>
              <a:t>Including the amazing Cow Butt Balloon! </a:t>
            </a:r>
            <a:endParaRPr sz="1700">
              <a:solidFill>
                <a:schemeClr val="dk1"/>
              </a:solidFill>
            </a:endParaRPr>
          </a:p>
        </p:txBody>
      </p:sp>
      <p:pic>
        <p:nvPicPr>
          <p:cNvPr id="157" name="Google Shape;157;p22"/>
          <p:cNvPicPr preferRelativeResize="0"/>
          <p:nvPr/>
        </p:nvPicPr>
        <p:blipFill rotWithShape="1">
          <a:blip r:embed="rId6">
            <a:alphaModFix/>
          </a:blip>
          <a:srcRect b="4009" l="25223" r="19882" t="27450"/>
          <a:stretch/>
        </p:blipFill>
        <p:spPr>
          <a:xfrm>
            <a:off x="3912562" y="2216875"/>
            <a:ext cx="3150198" cy="2621476"/>
          </a:xfrm>
          <a:prstGeom prst="rect">
            <a:avLst/>
          </a:prstGeom>
          <a:noFill/>
          <a:ln>
            <a:noFill/>
          </a:ln>
        </p:spPr>
      </p:pic>
      <p:pic>
        <p:nvPicPr>
          <p:cNvPr id="158" name="Google Shape;158;p22"/>
          <p:cNvPicPr preferRelativeResize="0"/>
          <p:nvPr/>
        </p:nvPicPr>
        <p:blipFill>
          <a:blip r:embed="rId5">
            <a:alphaModFix/>
          </a:blip>
          <a:stretch>
            <a:fillRect/>
          </a:stretch>
        </p:blipFill>
        <p:spPr>
          <a:xfrm>
            <a:off x="3801012" y="2120775"/>
            <a:ext cx="3369075" cy="2774701"/>
          </a:xfrm>
          <a:prstGeom prst="rect">
            <a:avLst/>
          </a:prstGeom>
          <a:noFill/>
          <a:ln>
            <a:noFill/>
          </a:ln>
        </p:spPr>
      </p:pic>
      <p:pic>
        <p:nvPicPr>
          <p:cNvPr id="159" name="Google Shape;159;p22"/>
          <p:cNvPicPr preferRelativeResize="0"/>
          <p:nvPr/>
        </p:nvPicPr>
        <p:blipFill rotWithShape="1">
          <a:blip r:embed="rId7">
            <a:alphaModFix/>
          </a:blip>
          <a:srcRect b="0" l="17140" r="18226" t="35815"/>
          <a:stretch/>
        </p:blipFill>
        <p:spPr>
          <a:xfrm>
            <a:off x="6517025" y="2765900"/>
            <a:ext cx="2349976" cy="1840851"/>
          </a:xfrm>
          <a:prstGeom prst="rect">
            <a:avLst/>
          </a:prstGeom>
          <a:noFill/>
          <a:ln>
            <a:noFill/>
          </a:ln>
        </p:spPr>
      </p:pic>
      <p:pic>
        <p:nvPicPr>
          <p:cNvPr id="160" name="Google Shape;160;p22"/>
          <p:cNvPicPr preferRelativeResize="0"/>
          <p:nvPr/>
        </p:nvPicPr>
        <p:blipFill>
          <a:blip r:embed="rId5">
            <a:alphaModFix/>
          </a:blip>
          <a:stretch>
            <a:fillRect/>
          </a:stretch>
        </p:blipFill>
        <p:spPr>
          <a:xfrm>
            <a:off x="6456163" y="2736238"/>
            <a:ext cx="2471701" cy="1900175"/>
          </a:xfrm>
          <a:prstGeom prst="rect">
            <a:avLst/>
          </a:prstGeom>
          <a:noFill/>
          <a:ln>
            <a:noFill/>
          </a:ln>
        </p:spPr>
      </p:pic>
      <p:pic>
        <p:nvPicPr>
          <p:cNvPr id="161" name="Google Shape;161;p22"/>
          <p:cNvPicPr preferRelativeResize="0"/>
          <p:nvPr/>
        </p:nvPicPr>
        <p:blipFill>
          <a:blip r:embed="rId8">
            <a:alphaModFix/>
          </a:blip>
          <a:stretch>
            <a:fillRect/>
          </a:stretch>
        </p:blipFill>
        <p:spPr>
          <a:xfrm flipH="1" rot="9288770">
            <a:off x="3687075" y="3913275"/>
            <a:ext cx="3150200" cy="954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