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5143500" cx="9144000"/>
  <p:notesSz cx="6858000" cy="9144000"/>
  <p:embeddedFontLst>
    <p:embeddedFont>
      <p:font typeface="Helvetica Neue"/>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HelveticaNeue-regular.fntdata"/><Relationship Id="rId21" Type="http://schemas.openxmlformats.org/officeDocument/2006/relationships/slide" Target="slides/slide16.xml"/><Relationship Id="rId24" Type="http://schemas.openxmlformats.org/officeDocument/2006/relationships/font" Target="fonts/HelveticaNeue-italic.fntdata"/><Relationship Id="rId23" Type="http://schemas.openxmlformats.org/officeDocument/2006/relationships/font" Target="fonts/HelveticaNeue-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font" Target="fonts/HelveticaNeue-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M-iJM02m_Hg" TargetMode="External"/><Relationship Id="rId3" Type="http://schemas.openxmlformats.org/officeDocument/2006/relationships/hyperlink" Target="https://www.youtube.com/watch?v=muMwekvfmBY"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ncWxe26Ljn4" TargetMode="External"/><Relationship Id="rId3" Type="http://schemas.openxmlformats.org/officeDocument/2006/relationships/hyperlink" Target="https://youtu.be/5VJClN6Qh20"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outhtyneside.littleinventors.org"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ERFgorcRCJY&amp;feature=emb_rel_pause" TargetMode="External"/><Relationship Id="rId3" Type="http://schemas.openxmlformats.org/officeDocument/2006/relationships/hyperlink" Target="https://vimeo.com/122959827"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ittleinventors.org/ideas/cow-butt-balloon/details"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to the Making Waves: Inventing for a better ocean challenge!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dc2ab34e93_0_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dc2ab34e93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SzPts val="1200"/>
              <a:buFont typeface="Calibri"/>
              <a:buChar char="●"/>
            </a:pPr>
            <a:r>
              <a:rPr lang="en" sz="1200">
                <a:latin typeface="Calibri"/>
                <a:ea typeface="Calibri"/>
                <a:cs typeface="Calibri"/>
                <a:sym typeface="Calibri"/>
              </a:rPr>
              <a:t>Here are some ideas from chief inventor Dominic</a:t>
            </a:r>
            <a:r>
              <a:rPr lang="en" sz="1200">
                <a:latin typeface="Calibri"/>
                <a:ea typeface="Calibri"/>
                <a:cs typeface="Calibri"/>
                <a:sym typeface="Calibri"/>
              </a:rPr>
              <a:t> Wilcox. Dominic loves to draw to get the ideas out of his brain and onto paper. </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Sometimes he doesn’t even know what they’ll be until he starts drawing but putting pen to paper is the first step to inventing! </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At Little Inventors we believe that bonkers is brilliant! </a:t>
            </a:r>
            <a:endParaRPr sz="120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2de8190bfcb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2de8190bfcb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What are the SDGs? Sustainable Development Goals!</a:t>
            </a:r>
            <a:endParaRPr/>
          </a:p>
          <a:p>
            <a:pPr indent="-298450" lvl="0" marL="457200" rtl="0" algn="l">
              <a:spcBef>
                <a:spcPts val="0"/>
              </a:spcBef>
              <a:spcAft>
                <a:spcPts val="0"/>
              </a:spcAft>
              <a:buSzPts val="1100"/>
              <a:buChar char="●"/>
            </a:pPr>
            <a:r>
              <a:rPr lang="en"/>
              <a:t>There are 17 SDG’s created by the United Nations to help achieve peace and prosperity for people and planet.</a:t>
            </a:r>
            <a:endParaRPr/>
          </a:p>
          <a:p>
            <a:pPr indent="0" lvl="0" marL="0" rtl="0" algn="l">
              <a:spcBef>
                <a:spcPts val="0"/>
              </a:spcBef>
              <a:spcAft>
                <a:spcPts val="0"/>
              </a:spcAft>
              <a:buNone/>
            </a:pPr>
            <a:r>
              <a:t/>
            </a:r>
            <a:endParaRPr b="1"/>
          </a:p>
          <a:p>
            <a:pPr indent="0" lvl="0" marL="0" rtl="0" algn="l">
              <a:spcBef>
                <a:spcPts val="0"/>
              </a:spcBef>
              <a:spcAft>
                <a:spcPts val="0"/>
              </a:spcAft>
              <a:buNone/>
            </a:pPr>
            <a:r>
              <a:rPr lang="en"/>
              <a:t>Intro to SDG’s - </a:t>
            </a:r>
            <a:r>
              <a:rPr lang="en" u="sng">
                <a:solidFill>
                  <a:schemeClr val="hlink"/>
                </a:solidFill>
                <a:hlinkClick r:id="rId2"/>
              </a:rPr>
              <a:t>https://www.youtube.com/watch?v=M-iJM02m_Hg</a:t>
            </a:r>
            <a:endParaRPr/>
          </a:p>
          <a:p>
            <a:pPr indent="0" lvl="0" marL="0" rtl="0" algn="l">
              <a:spcBef>
                <a:spcPts val="0"/>
              </a:spcBef>
              <a:spcAft>
                <a:spcPts val="0"/>
              </a:spcAft>
              <a:buNone/>
            </a:pPr>
            <a:r>
              <a:rPr lang="en"/>
              <a:t>About SDG 14 - Life Below Water - </a:t>
            </a:r>
            <a:r>
              <a:rPr lang="en" u="sng">
                <a:solidFill>
                  <a:schemeClr val="hlink"/>
                </a:solidFill>
                <a:hlinkClick r:id="rId3"/>
              </a:rPr>
              <a:t>https://www.youtube.com/watch?v=muMwekvfmBY</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2dc2ab34e93_0_1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2dc2ab34e93_0_1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Little Inventors and Dogger Bank have joined forces and are challenging you, the children of South Tyneside and beyond to take part in a wind powered invention challenge! </a:t>
            </a:r>
            <a:endParaRPr/>
          </a:p>
          <a:p>
            <a:pPr indent="-298450" lvl="0" marL="457200" rtl="0" algn="l">
              <a:spcBef>
                <a:spcPts val="0"/>
              </a:spcBef>
              <a:spcAft>
                <a:spcPts val="0"/>
              </a:spcAft>
              <a:buSzPts val="1100"/>
              <a:buChar char="●"/>
            </a:pPr>
            <a:r>
              <a:rPr lang="en"/>
              <a:t>Play the challenge launch video to your class to get their imagination whirring!</a:t>
            </a:r>
            <a:r>
              <a:rPr lang="en" u="sng">
                <a:solidFill>
                  <a:schemeClr val="hlink"/>
                </a:solidFill>
                <a:hlinkClick r:id="rId2"/>
              </a:rPr>
              <a:t> </a:t>
            </a:r>
            <a:endParaRPr/>
          </a:p>
          <a:p>
            <a:pPr indent="0" lvl="0" marL="0" rtl="0" algn="l">
              <a:spcBef>
                <a:spcPts val="0"/>
              </a:spcBef>
              <a:spcAft>
                <a:spcPts val="0"/>
              </a:spcAft>
              <a:buNone/>
            </a:pPr>
            <a:r>
              <a:rPr lang="en" u="sng">
                <a:solidFill>
                  <a:schemeClr val="hlink"/>
                </a:solidFill>
                <a:hlinkClick r:id="rId3"/>
              </a:rPr>
              <a:t>https://youtu.be/5VJClN6Qh20</a:t>
            </a:r>
            <a:endParaRPr u="sng">
              <a:solidFill>
                <a:schemeClr val="hlink"/>
              </a:solidFill>
            </a:endParaRPr>
          </a:p>
          <a:p>
            <a:pPr indent="0" lvl="0" marL="0" rtl="0" algn="l">
              <a:spcBef>
                <a:spcPts val="0"/>
              </a:spcBef>
              <a:spcAft>
                <a:spcPts val="0"/>
              </a:spcAft>
              <a:buNone/>
            </a:pPr>
            <a:r>
              <a:t/>
            </a:r>
            <a:endParaRPr u="sng">
              <a:solidFill>
                <a:schemeClr val="hlin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2dc2ab34e93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 name="Google Shape;201;g2dc2ab34e93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200">
                <a:latin typeface="Calibri"/>
                <a:ea typeface="Calibri"/>
                <a:cs typeface="Calibri"/>
                <a:sym typeface="Calibri"/>
              </a:rPr>
              <a:t>So you want to enter the </a:t>
            </a:r>
            <a:r>
              <a:rPr lang="en" sz="1200">
                <a:latin typeface="Calibri"/>
                <a:ea typeface="Calibri"/>
                <a:cs typeface="Calibri"/>
                <a:sym typeface="Calibri"/>
              </a:rPr>
              <a:t>challenge</a:t>
            </a:r>
            <a:r>
              <a:rPr lang="en" sz="1200">
                <a:latin typeface="Calibri"/>
                <a:ea typeface="Calibri"/>
                <a:cs typeface="Calibri"/>
                <a:sym typeface="Calibri"/>
              </a:rPr>
              <a:t>?!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Step 1:</a:t>
            </a:r>
            <a:r>
              <a:rPr lang="en" sz="1200">
                <a:solidFill>
                  <a:schemeClr val="dk1"/>
                </a:solidFill>
                <a:latin typeface="Calibri"/>
                <a:ea typeface="Calibri"/>
                <a:cs typeface="Calibri"/>
                <a:sym typeface="Calibri"/>
              </a:rPr>
              <a:t> Find out about our awesome oceans</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Step 2: </a:t>
            </a:r>
            <a:r>
              <a:rPr lang="en" sz="1200">
                <a:solidFill>
                  <a:schemeClr val="dk1"/>
                </a:solidFill>
                <a:latin typeface="Calibri"/>
                <a:ea typeface="Calibri"/>
                <a:cs typeface="Calibri"/>
                <a:sym typeface="Calibri"/>
              </a:rPr>
              <a:t>Think up and draw an invention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Step 3: </a:t>
            </a:r>
            <a:r>
              <a:rPr lang="en" sz="1200">
                <a:solidFill>
                  <a:schemeClr val="dk1"/>
                </a:solidFill>
                <a:latin typeface="Calibri"/>
                <a:ea typeface="Calibri"/>
                <a:cs typeface="Calibri"/>
                <a:sym typeface="Calibri"/>
              </a:rPr>
              <a:t>Share it with us!</a:t>
            </a:r>
            <a:endParaRPr sz="1200">
              <a:latin typeface="Calibri"/>
              <a:ea typeface="Calibri"/>
              <a:cs typeface="Calibri"/>
              <a:sym typeface="Calibri"/>
            </a:endParaRPr>
          </a:p>
        </p:txBody>
      </p:sp>
      <p:sp>
        <p:nvSpPr>
          <p:cNvPr id="202" name="Google Shape;202;g2dc2ab34e93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2dc2ab34e93_0_2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1" name="Google Shape;211;g2dc2ab34e93_0_2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rtl="0" algn="l">
              <a:spcBef>
                <a:spcPts val="0"/>
              </a:spcBef>
              <a:spcAft>
                <a:spcPts val="0"/>
              </a:spcAft>
              <a:buClr>
                <a:schemeClr val="dk1"/>
              </a:buClr>
              <a:buSzPts val="1100"/>
              <a:buChar char="●"/>
            </a:pPr>
            <a:r>
              <a:rPr lang="en">
                <a:solidFill>
                  <a:schemeClr val="dk1"/>
                </a:solidFill>
              </a:rPr>
              <a:t>Now it’s over to the students, and it’s time for their final invention drawing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Remind them that the winning invention idea will be brought to life by professional makers, so this is the chance to explain their very best idea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It might be something they have already thought about in the previous activities, but now it’s time to draw it really clearly and explain what every part of it does and what it might be made from</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With the information they have right now, what can they invent? Can they think of something totally bonkers and outside the box? Something never seen before!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If students are still stuck, encourage them to just start doodling - sometimes creativity welcomes more creativity!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When the students have completed their drawings - celebrate all of the thinking and creativity that have gone into the inventions.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This is the end of the project, but the students can keep coming up with as many ideas as they like and uploading them to </a:t>
            </a:r>
            <a:r>
              <a:rPr lang="en" u="sng">
                <a:solidFill>
                  <a:schemeClr val="hlink"/>
                </a:solidFill>
                <a:hlinkClick r:id="rId2"/>
              </a:rPr>
              <a:t>southtyneside.littleinventors.org</a:t>
            </a:r>
            <a:r>
              <a:rPr lang="en">
                <a:solidFill>
                  <a:schemeClr val="dk1"/>
                </a:solidFill>
              </a:rPr>
              <a:t> to get feedback and join the online gallery! </a:t>
            </a:r>
            <a:endParaRPr>
              <a:highlight>
                <a:srgbClr val="FFF2CC"/>
              </a:highlight>
            </a:endParaRPr>
          </a:p>
        </p:txBody>
      </p:sp>
      <p:sp>
        <p:nvSpPr>
          <p:cNvPr id="212" name="Google Shape;212;g2dc2ab34e93_0_283: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2dc2ab34e93_0_3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7" name="Google Shape;227;g2dc2ab34e93_0_30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t>All ideas uploaded will appear on the Little Inventors website and will receive individual feedback. 1 idea from each Key Stage will be brought to life! </a:t>
            </a:r>
            <a:endParaRPr/>
          </a:p>
          <a:p>
            <a:pPr indent="0" lvl="0" marL="0" marR="0" rtl="0" algn="l">
              <a:lnSpc>
                <a:spcPct val="100000"/>
              </a:lnSpc>
              <a:spcBef>
                <a:spcPts val="0"/>
              </a:spcBef>
              <a:spcAft>
                <a:spcPts val="0"/>
              </a:spcAft>
              <a:buClr>
                <a:schemeClr val="dk1"/>
              </a:buClr>
              <a:buSzPts val="1400"/>
              <a:buFont typeface="Calibri"/>
              <a:buNone/>
            </a:pPr>
            <a:r>
              <a:t/>
            </a:r>
            <a:endParaRPr/>
          </a:p>
          <a:p>
            <a:pPr indent="0" lvl="0" marL="0" marR="0" rtl="0" algn="l">
              <a:lnSpc>
                <a:spcPct val="100000"/>
              </a:lnSpc>
              <a:spcBef>
                <a:spcPts val="0"/>
              </a:spcBef>
              <a:spcAft>
                <a:spcPts val="0"/>
              </a:spcAft>
              <a:buClr>
                <a:schemeClr val="dk1"/>
              </a:buClr>
              <a:buSzPts val="1400"/>
              <a:buFont typeface="Calibri"/>
              <a:buNone/>
            </a:pPr>
            <a:r>
              <a:rPr i="1" lang="en"/>
              <a:t>Teacher note - check the teacher guidance to find out more about submitting your class’s invention ideas </a:t>
            </a:r>
            <a:endParaRPr i="1"/>
          </a:p>
        </p:txBody>
      </p:sp>
      <p:sp>
        <p:nvSpPr>
          <p:cNvPr id="228" name="Google Shape;228;g2dc2ab34e93_0_30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dc2ab34e93_0_3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2dc2ab34e93_0_3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With thanks to our partners - Little Inventors, Dogger Bank Wind Farm and South Tyneside Council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2dc2ab34e93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2dc2ab34e93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Little Inventors invite children to draw invention ideas and then we get makers, artists and designers to bring the most ingenious to life! They get shown on our website, and also in exhibitions and museums across the world!</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Dominic Wilcox is an inventor, artist and designer and the creator of Little inventors.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His creations have become famous across the world and all of his inventions start their life as drawings… and now he wants to inspire you to do the same - it’s your turn to become a Little Inventor!</a:t>
            </a:r>
            <a:endParaRPr sz="1200">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2dc2ab34e93_0_1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 name="Google Shape;82;g2dc2ab34e93_0_18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marR="0" rtl="0" algn="l">
              <a:lnSpc>
                <a:spcPct val="100000"/>
              </a:lnSpc>
              <a:spcBef>
                <a:spcPts val="0"/>
              </a:spcBef>
              <a:spcAft>
                <a:spcPts val="0"/>
              </a:spcAft>
              <a:buSzPts val="1100"/>
              <a:buChar char="●"/>
            </a:pPr>
            <a:r>
              <a:rPr lang="en">
                <a:solidFill>
                  <a:schemeClr val="dk1"/>
                </a:solidFill>
              </a:rPr>
              <a:t>W</a:t>
            </a:r>
            <a:r>
              <a:rPr i="0" lang="en" u="none" cap="none" strike="noStrike">
                <a:solidFill>
                  <a:schemeClr val="dk1"/>
                </a:solidFill>
              </a:rPr>
              <a:t>atch th</a:t>
            </a:r>
            <a:r>
              <a:rPr lang="en">
                <a:solidFill>
                  <a:schemeClr val="dk1"/>
                </a:solidFill>
              </a:rPr>
              <a:t>is</a:t>
            </a:r>
            <a:r>
              <a:rPr i="0" lang="en" u="none" cap="none" strike="noStrike">
                <a:solidFill>
                  <a:schemeClr val="dk1"/>
                </a:solidFill>
              </a:rPr>
              <a:t> video with your class to hear from Chi</a:t>
            </a:r>
            <a:r>
              <a:rPr lang="en">
                <a:solidFill>
                  <a:schemeClr val="dk1"/>
                </a:solidFill>
              </a:rPr>
              <a:t>ef Inventors and found of Little Inventors Dominic Wilcox!</a:t>
            </a:r>
            <a:r>
              <a:rPr i="0" lang="en" u="none" cap="none" strike="noStrike">
                <a:solidFill>
                  <a:schemeClr val="dk1"/>
                </a:solidFill>
              </a:rPr>
              <a:t> </a:t>
            </a:r>
            <a:r>
              <a:rPr i="0" lang="en" u="sng" cap="none" strike="noStrike">
                <a:solidFill>
                  <a:schemeClr val="hlink"/>
                </a:solidFill>
                <a:hlinkClick r:id="rId2"/>
              </a:rPr>
              <a:t>https://www.youtube.com/watch?v=ERFgorcRCJY&amp;feature=emb_rel_pause</a:t>
            </a:r>
            <a:endParaRPr/>
          </a:p>
          <a:p>
            <a:pPr indent="-298450" lvl="0" marL="457200" marR="0" rtl="0" algn="l">
              <a:lnSpc>
                <a:spcPct val="100000"/>
              </a:lnSpc>
              <a:spcBef>
                <a:spcPts val="0"/>
              </a:spcBef>
              <a:spcAft>
                <a:spcPts val="0"/>
              </a:spcAft>
              <a:buSzPts val="1100"/>
              <a:buChar char="●"/>
            </a:pPr>
            <a:r>
              <a:rPr lang="en"/>
              <a:t>Additional documentary about Dominic’s work inspiring invention - </a:t>
            </a:r>
            <a:r>
              <a:rPr lang="en" u="sng">
                <a:solidFill>
                  <a:schemeClr val="hlink"/>
                </a:solidFill>
                <a:hlinkClick r:id="rId3"/>
              </a:rPr>
              <a:t>https://vimeo.com/122959827</a:t>
            </a:r>
            <a:endParaRPr/>
          </a:p>
          <a:p>
            <a:pPr indent="0" lvl="0" marL="0" marR="0" rtl="0" algn="l">
              <a:lnSpc>
                <a:spcPct val="100000"/>
              </a:lnSpc>
              <a:spcBef>
                <a:spcPts val="0"/>
              </a:spcBef>
              <a:spcAft>
                <a:spcPts val="0"/>
              </a:spcAft>
              <a:buClr>
                <a:schemeClr val="dk1"/>
              </a:buClr>
              <a:buSzPts val="1400"/>
              <a:buFont typeface="Calibri"/>
              <a:buNone/>
            </a:pPr>
            <a:r>
              <a:t/>
            </a:r>
            <a:endParaRPr b="0" i="0" sz="1200" u="none" cap="none" strike="noStrike">
              <a:solidFill>
                <a:schemeClr val="dk1"/>
              </a:solidFill>
              <a:latin typeface="Calibri"/>
              <a:ea typeface="Calibri"/>
              <a:cs typeface="Calibri"/>
              <a:sym typeface="Calibri"/>
            </a:endParaRPr>
          </a:p>
        </p:txBody>
      </p:sp>
      <p:sp>
        <p:nvSpPr>
          <p:cNvPr id="83" name="Google Shape;83;g2dc2ab34e93_0_181: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2dc2ab34e93_0_1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2dc2ab34e93_0_1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For this challenge we’re going to be partnering with Dogger Bank</a:t>
            </a:r>
            <a:endParaRPr/>
          </a:p>
          <a:p>
            <a:pPr indent="-298450" lvl="0" marL="457200" rtl="0" algn="l">
              <a:spcBef>
                <a:spcPts val="0"/>
              </a:spcBef>
              <a:spcAft>
                <a:spcPts val="0"/>
              </a:spcAft>
              <a:buSzPts val="1100"/>
              <a:buChar char="●"/>
            </a:pPr>
            <a:r>
              <a:rPr lang="en"/>
              <a:t>Dogger Bank is the world’s largest offshore windfarm</a:t>
            </a:r>
            <a:endParaRPr/>
          </a:p>
          <a:p>
            <a:pPr indent="-298450" lvl="0" marL="457200" rtl="0" algn="l">
              <a:spcBef>
                <a:spcPts val="0"/>
              </a:spcBef>
              <a:spcAft>
                <a:spcPts val="0"/>
              </a:spcAft>
              <a:buSzPts val="1100"/>
              <a:buChar char="●"/>
            </a:pPr>
            <a:r>
              <a:rPr lang="en">
                <a:solidFill>
                  <a:schemeClr val="dk1"/>
                </a:solidFill>
              </a:rPr>
              <a:t>It is located more than 130km off the North East coast of England in the North Sea</a:t>
            </a:r>
            <a:endParaRPr>
              <a:solidFill>
                <a:schemeClr val="dk1"/>
              </a:solidFill>
            </a:endParaRPr>
          </a:p>
          <a:p>
            <a:pPr indent="-298450" lvl="0" marL="457200" rtl="0" algn="l">
              <a:spcBef>
                <a:spcPts val="0"/>
              </a:spcBef>
              <a:spcAft>
                <a:spcPts val="0"/>
              </a:spcAft>
              <a:buSzPts val="1100"/>
              <a:buChar char="●"/>
            </a:pPr>
            <a:r>
              <a:rPr lang="en">
                <a:solidFill>
                  <a:schemeClr val="dk1"/>
                </a:solidFill>
              </a:rPr>
              <a:t>Dogger Bank Wind Farm will be capable of powering 6 million British homes</a:t>
            </a:r>
            <a:endParaRPr>
              <a:solidFill>
                <a:schemeClr val="dk1"/>
              </a:solidFill>
            </a:endParaRPr>
          </a:p>
          <a:p>
            <a:pPr indent="-298450" lvl="0" marL="457200" rtl="0" algn="l">
              <a:spcBef>
                <a:spcPts val="0"/>
              </a:spcBef>
              <a:spcAft>
                <a:spcPts val="0"/>
              </a:spcAft>
              <a:buSzPts val="1100"/>
              <a:buChar char="●"/>
            </a:pPr>
            <a:r>
              <a:rPr lang="en">
                <a:solidFill>
                  <a:schemeClr val="dk1"/>
                </a:solidFill>
              </a:rPr>
              <a:t>It will be fully complete in 2026 and will help drive the transition to Net Zero carbon emissions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The new wind farm will provide thousands of new jobs for people many of which will be in South Tyneside </a:t>
            </a:r>
            <a:endParaRPr>
              <a:solidFill>
                <a:srgbClr val="1A1A1A"/>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2dc2ab34e93_0_1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 name="Google Shape;101;g2dc2ab34e93_0_1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04800" lvl="0" marL="457200" marR="0" rtl="0" algn="l">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What is an invention? </a:t>
            </a:r>
            <a:endParaRPr sz="1200">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An invention</a:t>
            </a:r>
            <a:r>
              <a:rPr b="0" i="0" lang="en" sz="1200" u="none" cap="none" strike="noStrike">
                <a:solidFill>
                  <a:schemeClr val="dk1"/>
                </a:solidFill>
                <a:latin typeface="Calibri"/>
                <a:ea typeface="Calibri"/>
                <a:cs typeface="Calibri"/>
                <a:sym typeface="Calibri"/>
              </a:rPr>
              <a:t> is a new </a:t>
            </a:r>
            <a:r>
              <a:rPr lang="en" sz="1200">
                <a:solidFill>
                  <a:schemeClr val="dk1"/>
                </a:solidFill>
                <a:latin typeface="Calibri"/>
                <a:ea typeface="Calibri"/>
                <a:cs typeface="Calibri"/>
                <a:sym typeface="Calibri"/>
              </a:rPr>
              <a:t>device</a:t>
            </a:r>
            <a:r>
              <a:rPr b="0" i="0" lang="en" sz="1200" u="none" cap="none" strike="noStrike">
                <a:solidFill>
                  <a:schemeClr val="dk1"/>
                </a:solidFill>
                <a:latin typeface="Calibri"/>
                <a:ea typeface="Calibri"/>
                <a:cs typeface="Calibri"/>
                <a:sym typeface="Calibri"/>
              </a:rPr>
              <a:t> or way of doing things which didn’t exist before, an idea thought up by someone</a:t>
            </a:r>
            <a:r>
              <a:rPr b="0" i="0" lang="en" sz="1200" u="none" cap="none" strike="noStrike">
                <a:solidFill>
                  <a:schemeClr val="dk1"/>
                </a:solidFill>
                <a:latin typeface="Calibri"/>
                <a:ea typeface="Calibri"/>
                <a:cs typeface="Calibri"/>
                <a:sym typeface="Calibri"/>
              </a:rPr>
              <a:t>. </a:t>
            </a:r>
            <a:endParaRPr b="0" i="0" sz="1200" u="none" cap="none" strike="noStrike">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a:t>
            </a:r>
            <a:r>
              <a:rPr b="0" i="0" lang="en" sz="1200" u="none" cap="none" strike="noStrike">
                <a:solidFill>
                  <a:schemeClr val="dk1"/>
                </a:solidFill>
                <a:latin typeface="Calibri"/>
                <a:ea typeface="Calibri"/>
                <a:cs typeface="Calibri"/>
                <a:sym typeface="Calibri"/>
              </a:rPr>
              <a:t>nyone can create an invention, the main thing needed </a:t>
            </a:r>
            <a:r>
              <a:rPr lang="en" sz="1200">
                <a:solidFill>
                  <a:schemeClr val="dk1"/>
                </a:solidFill>
                <a:latin typeface="Calibri"/>
                <a:ea typeface="Calibri"/>
                <a:cs typeface="Calibri"/>
                <a:sym typeface="Calibri"/>
              </a:rPr>
              <a:t>to invent</a:t>
            </a:r>
            <a:r>
              <a:rPr b="0" i="0" lang="en" sz="1200" u="none" cap="none" strike="noStrike">
                <a:solidFill>
                  <a:schemeClr val="dk1"/>
                </a:solidFill>
                <a:latin typeface="Calibri"/>
                <a:ea typeface="Calibri"/>
                <a:cs typeface="Calibri"/>
                <a:sym typeface="Calibri"/>
              </a:rPr>
              <a:t> things is lots of ideas</a:t>
            </a:r>
            <a:r>
              <a:rPr lang="en" sz="1200">
                <a:solidFill>
                  <a:schemeClr val="dk1"/>
                </a:solidFill>
                <a:latin typeface="Calibri"/>
                <a:ea typeface="Calibri"/>
                <a:cs typeface="Calibri"/>
                <a:sym typeface="Calibri"/>
              </a:rPr>
              <a:t>. They can be helpful, useful, big or small!</a:t>
            </a:r>
            <a:endParaRPr sz="1000">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sz="1200">
              <a:solidFill>
                <a:schemeClr val="dk1"/>
              </a:solidFill>
              <a:latin typeface="Calibri"/>
              <a:ea typeface="Calibri"/>
              <a:cs typeface="Calibri"/>
              <a:sym typeface="Calibri"/>
            </a:endParaRPr>
          </a:p>
        </p:txBody>
      </p:sp>
      <p:sp>
        <p:nvSpPr>
          <p:cNvPr id="102" name="Google Shape;102;g2dc2ab34e93_0_132: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dc2ab34e93_0_1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 name="Google Shape;110;g2dc2ab34e93_0_1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04800" lvl="0" marL="457200" marR="0" rtl="0" algn="l">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Who needs inventions? </a:t>
            </a:r>
            <a:endParaRPr sz="1200">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Everyone! Think about the first humans who had, well, not very much at all, and now look at the world around you. Who do you think came up with the table, a fridge, a watch etc</a:t>
            </a:r>
            <a:r>
              <a:rPr lang="en" sz="1200">
                <a:solidFill>
                  <a:schemeClr val="dk1"/>
                </a:solidFill>
                <a:latin typeface="Calibri"/>
                <a:ea typeface="Calibri"/>
                <a:cs typeface="Calibri"/>
                <a:sym typeface="Calibri"/>
              </a:rPr>
              <a:t>? </a:t>
            </a:r>
            <a:r>
              <a:rPr b="0" i="0" lang="en" sz="1200" u="none" cap="none" strike="noStrike">
                <a:solidFill>
                  <a:schemeClr val="dk1"/>
                </a:solidFill>
                <a:latin typeface="Calibri"/>
                <a:ea typeface="Calibri"/>
                <a:cs typeface="Calibri"/>
                <a:sym typeface="Calibri"/>
              </a:rPr>
              <a:t>Everything in the world had to be invented at some point! </a:t>
            </a:r>
            <a:endParaRPr/>
          </a:p>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Coming up with inventions is one of the most natural things that humans (and some animals) do – it’s how we learn to adapt to our environment, how we solve problems around us. </a:t>
            </a:r>
            <a:endParaRPr/>
          </a:p>
        </p:txBody>
      </p:sp>
      <p:sp>
        <p:nvSpPr>
          <p:cNvPr id="111" name="Google Shape;111;g2dc2ab34e93_0_14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2dc2ab34e93_0_3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8" name="Google Shape;118;g2dc2ab34e93_0_3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As it is, The North of England boasts an impressive history when it comes to energy and invention! </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Stephenson’s Rocket was one of the first steam locomotive and it was designed and built in Newcastle in 1829.</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And of course the North East has a long history of coalmining, which you can explore at Woodhorn Museum. </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Joseph Swan, born in Sunderland, invented the lightbulb in 1860, 20 years before Edison claimed it. Charles Merz brought electricity to a whole city Britain for the first time, in Newcastle in 1901, and John Walker from Stockton on Tees invented the first friction matches in the early 1800s! </a:t>
            </a:r>
            <a:endParaRPr sz="1200">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Nowadays, it’s more about renewable energy as well as our offshore windfarms we have a 16,000 solar panel farm in Eaglescliffe and the Teesside Wind Farm in Redcar has 27 wind turbines, helping to power close to 50,000 homes in the North East. </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And of course, our very own Chief Inventor Dominic Wilcox is from Sunderland, where Little Inventors started!</a:t>
            </a:r>
            <a:endParaRPr sz="1200">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2dc2ab34e93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2dc2ab34e93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One of our previous little inventors,</a:t>
            </a:r>
            <a:r>
              <a:rPr lang="en" sz="1200">
                <a:latin typeface="Calibri"/>
                <a:ea typeface="Calibri"/>
                <a:cs typeface="Calibri"/>
                <a:sym typeface="Calibri"/>
              </a:rPr>
              <a:t> Arthur combined his passion for gardening and physics to come up with his invention idea, The Super Grow </a:t>
            </a:r>
            <a:r>
              <a:rPr lang="en" sz="1200">
                <a:latin typeface="Calibri"/>
                <a:ea typeface="Calibri"/>
                <a:cs typeface="Calibri"/>
                <a:sym typeface="Calibri"/>
              </a:rPr>
              <a:t>11000</a:t>
            </a:r>
            <a:r>
              <a:rPr lang="en" sz="1200">
                <a:latin typeface="Calibri"/>
                <a:ea typeface="Calibri"/>
                <a:cs typeface="Calibri"/>
                <a:sym typeface="Calibri"/>
              </a:rPr>
              <a:t>.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Arthur’s amazing invention moves the plant back and forth along the window sill to follow the sunlight.</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In Arthurs words - “</a:t>
            </a:r>
            <a:r>
              <a:rPr i="1" lang="en">
                <a:solidFill>
                  <a:srgbClr val="171717"/>
                </a:solidFill>
                <a:latin typeface="Helvetica Neue"/>
                <a:ea typeface="Helvetica Neue"/>
                <a:cs typeface="Helvetica Neue"/>
                <a:sym typeface="Helvetica Neue"/>
              </a:rPr>
              <a:t>Sick of your plant getting only half a day’s worth of sunlight? Well, with the Supergrow 11000, your plant will be able to grow twice as fast. It is built so that you place the growing plant on a moving platform which follows the sun throughout the day and therefore provides the plant with a whole day’s worth of sunlight. This invention is built for Monty Don and other gardening enthusiasts!”</a:t>
            </a:r>
            <a:endParaRPr sz="70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07a75e42bc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307a75e42bc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Can inventing make a difference? Yes it can!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2020 Dominic was invited to speak at the United Nations and share some amazing invention ideas from our Climate Champions challenge in front of some of the worlds biggest decision makers!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Including the amazing </a:t>
            </a:r>
            <a:r>
              <a:rPr lang="en" sz="1200" u="sng">
                <a:solidFill>
                  <a:schemeClr val="hlink"/>
                </a:solidFill>
                <a:latin typeface="Calibri"/>
                <a:ea typeface="Calibri"/>
                <a:cs typeface="Calibri"/>
                <a:sym typeface="Calibri"/>
                <a:hlinkClick r:id="rId2"/>
              </a:rPr>
              <a:t>Cow Butt Balloon</a:t>
            </a:r>
            <a:r>
              <a:rPr lang="en" sz="1200">
                <a:solidFill>
                  <a:schemeClr val="dk1"/>
                </a:solidFill>
                <a:latin typeface="Calibri"/>
                <a:ea typeface="Calibri"/>
                <a:cs typeface="Calibri"/>
                <a:sym typeface="Calibri"/>
              </a:rPr>
              <a:t> invented by Zeya! </a:t>
            </a:r>
            <a:endParaRP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1200"/>
              </a:spcBef>
              <a:spcAft>
                <a:spcPts val="0"/>
              </a:spcAft>
              <a:buClr>
                <a:schemeClr val="dk1"/>
              </a:buClr>
              <a:buSzPts val="1400"/>
              <a:buChar char="○"/>
              <a:defRPr/>
            </a:lvl2pPr>
            <a:lvl3pPr indent="-317500" lvl="2" marL="1371600" rtl="0" algn="l">
              <a:lnSpc>
                <a:spcPct val="90000"/>
              </a:lnSpc>
              <a:spcBef>
                <a:spcPts val="1200"/>
              </a:spcBef>
              <a:spcAft>
                <a:spcPts val="0"/>
              </a:spcAft>
              <a:buClr>
                <a:schemeClr val="dk1"/>
              </a:buClr>
              <a:buSzPts val="1400"/>
              <a:buChar char="■"/>
              <a:defRPr/>
            </a:lvl3pPr>
            <a:lvl4pPr indent="-317500" lvl="3" marL="1828800" rtl="0" algn="l">
              <a:lnSpc>
                <a:spcPct val="90000"/>
              </a:lnSpc>
              <a:spcBef>
                <a:spcPts val="1200"/>
              </a:spcBef>
              <a:spcAft>
                <a:spcPts val="0"/>
              </a:spcAft>
              <a:buClr>
                <a:schemeClr val="dk1"/>
              </a:buClr>
              <a:buSzPts val="1400"/>
              <a:buChar char="●"/>
              <a:defRPr/>
            </a:lvl4pPr>
            <a:lvl5pPr indent="-317500" lvl="4" marL="2286000" rtl="0" algn="l">
              <a:lnSpc>
                <a:spcPct val="90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53.jpg"/><Relationship Id="rId4" Type="http://schemas.openxmlformats.org/officeDocument/2006/relationships/image" Target="../media/image5.png"/><Relationship Id="rId5" Type="http://schemas.openxmlformats.org/officeDocument/2006/relationships/image" Target="../media/image30.jpg"/><Relationship Id="rId6" Type="http://schemas.openxmlformats.org/officeDocument/2006/relationships/image" Target="../media/image43.jpg"/><Relationship Id="rId7" Type="http://schemas.openxmlformats.org/officeDocument/2006/relationships/image" Target="../media/image51.jpg"/><Relationship Id="rId8" Type="http://schemas.openxmlformats.org/officeDocument/2006/relationships/image" Target="../media/image4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5.png"/><Relationship Id="rId4" Type="http://schemas.openxmlformats.org/officeDocument/2006/relationships/image" Target="../media/image31.png"/><Relationship Id="rId9" Type="http://schemas.openxmlformats.org/officeDocument/2006/relationships/hyperlink" Target="https://www.youtube.com/watch?v=muMwekvfmBY" TargetMode="External"/><Relationship Id="rId5" Type="http://schemas.openxmlformats.org/officeDocument/2006/relationships/image" Target="../media/image32.png"/><Relationship Id="rId6" Type="http://schemas.openxmlformats.org/officeDocument/2006/relationships/image" Target="../media/image24.png"/><Relationship Id="rId7" Type="http://schemas.openxmlformats.org/officeDocument/2006/relationships/image" Target="../media/image44.png"/><Relationship Id="rId8" Type="http://schemas.openxmlformats.org/officeDocument/2006/relationships/hyperlink" Target="https://www.youtube.com/watch?v=M-iJM02m_Hg"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5.png"/><Relationship Id="rId4" Type="http://schemas.openxmlformats.org/officeDocument/2006/relationships/image" Target="../media/image24.png"/><Relationship Id="rId5" Type="http://schemas.openxmlformats.org/officeDocument/2006/relationships/image" Target="../media/image45.png"/><Relationship Id="rId6" Type="http://schemas.openxmlformats.org/officeDocument/2006/relationships/hyperlink" Target="http://www.youtube.com/watch?v=5VJClN6Qh20" TargetMode="External"/><Relationship Id="rId7" Type="http://schemas.openxmlformats.org/officeDocument/2006/relationships/image" Target="../media/image4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5.pn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5.png"/><Relationship Id="rId4" Type="http://schemas.openxmlformats.org/officeDocument/2006/relationships/image" Target="../media/image46.png"/><Relationship Id="rId5" Type="http://schemas.openxmlformats.org/officeDocument/2006/relationships/image" Target="../media/image52.png"/><Relationship Id="rId6" Type="http://schemas.openxmlformats.org/officeDocument/2006/relationships/image" Target="../media/image5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5.png"/><Relationship Id="rId4" Type="http://schemas.openxmlformats.org/officeDocument/2006/relationships/image" Target="../media/image42.png"/><Relationship Id="rId5" Type="http://schemas.openxmlformats.org/officeDocument/2006/relationships/image" Target="../media/image5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42.png"/><Relationship Id="rId4" Type="http://schemas.openxmlformats.org/officeDocument/2006/relationships/image" Target="../media/image49.jpg"/><Relationship Id="rId5" Type="http://schemas.openxmlformats.org/officeDocument/2006/relationships/image" Target="../media/image47.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9.jpg"/><Relationship Id="rId4" Type="http://schemas.openxmlformats.org/officeDocument/2006/relationships/image" Target="../media/image5.png"/><Relationship Id="rId5" Type="http://schemas.openxmlformats.org/officeDocument/2006/relationships/image" Target="../media/image1.png"/><Relationship Id="rId6" Type="http://schemas.openxmlformats.org/officeDocument/2006/relationships/image" Target="../media/image4.png"/><Relationship Id="rId7" Type="http://schemas.openxmlformats.org/officeDocument/2006/relationships/image" Target="../media/image10.png"/><Relationship Id="rId8"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55.jpg"/><Relationship Id="rId4" Type="http://schemas.openxmlformats.org/officeDocument/2006/relationships/hyperlink" Target="https://www.youtube.com/watch?v=ERFgorcRCJY&amp;feature=emb_rel_pause" TargetMode="External"/><Relationship Id="rId5" Type="http://schemas.openxmlformats.org/officeDocument/2006/relationships/image" Target="../media/image2.png"/><Relationship Id="rId6" Type="http://schemas.openxmlformats.org/officeDocument/2006/relationships/hyperlink" Target="https://www.youtube.com/watch?v=ERFgorcRCJY&amp;feature=emb_rel_pause" TargetMode="External"/><Relationship Id="rId7" Type="http://schemas.openxmlformats.org/officeDocument/2006/relationships/image" Target="../media/image5.png"/><Relationship Id="rId8" Type="http://schemas.openxmlformats.org/officeDocument/2006/relationships/image" Target="../media/image5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17.png"/><Relationship Id="rId4" Type="http://schemas.openxmlformats.org/officeDocument/2006/relationships/image" Target="../media/image5.png"/><Relationship Id="rId5"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4.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8.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2.png"/><Relationship Id="rId4" Type="http://schemas.openxmlformats.org/officeDocument/2006/relationships/image" Target="../media/image18.png"/><Relationship Id="rId9" Type="http://schemas.openxmlformats.org/officeDocument/2006/relationships/image" Target="../media/image23.png"/><Relationship Id="rId5" Type="http://schemas.openxmlformats.org/officeDocument/2006/relationships/image" Target="../media/image15.png"/><Relationship Id="rId6" Type="http://schemas.openxmlformats.org/officeDocument/2006/relationships/image" Target="../media/image5.png"/><Relationship Id="rId7" Type="http://schemas.openxmlformats.org/officeDocument/2006/relationships/image" Target="../media/image26.png"/><Relationship Id="rId8"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2.jpg"/><Relationship Id="rId4" Type="http://schemas.openxmlformats.org/officeDocument/2006/relationships/image" Target="../media/image16.jpg"/><Relationship Id="rId9" Type="http://schemas.openxmlformats.org/officeDocument/2006/relationships/image" Target="../media/image19.png"/><Relationship Id="rId5" Type="http://schemas.openxmlformats.org/officeDocument/2006/relationships/image" Target="../media/image5.png"/><Relationship Id="rId6" Type="http://schemas.openxmlformats.org/officeDocument/2006/relationships/image" Target="../media/image28.jpg"/><Relationship Id="rId7" Type="http://schemas.openxmlformats.org/officeDocument/2006/relationships/image" Target="../media/image29.png"/><Relationship Id="rId8"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png"/><Relationship Id="rId4" Type="http://schemas.openxmlformats.org/officeDocument/2006/relationships/image" Target="../media/image33.png"/><Relationship Id="rId5" Type="http://schemas.openxmlformats.org/officeDocument/2006/relationships/image" Target="../media/image24.png"/><Relationship Id="rId6" Type="http://schemas.openxmlformats.org/officeDocument/2006/relationships/image" Target="../media/image40.png"/><Relationship Id="rId7" Type="http://schemas.openxmlformats.org/officeDocument/2006/relationships/image" Target="../media/image36.png"/><Relationship Id="rId8"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grpSp>
        <p:nvGrpSpPr>
          <p:cNvPr id="60" name="Google Shape;60;p14"/>
          <p:cNvGrpSpPr/>
          <p:nvPr/>
        </p:nvGrpSpPr>
        <p:grpSpPr>
          <a:xfrm>
            <a:off x="-12125" y="0"/>
            <a:ext cx="9207300" cy="5204075"/>
            <a:chOff x="-12125" y="0"/>
            <a:chExt cx="9207300" cy="5204075"/>
          </a:xfrm>
        </p:grpSpPr>
        <p:sp>
          <p:nvSpPr>
            <p:cNvPr id="61" name="Google Shape;61;p14"/>
            <p:cNvSpPr/>
            <p:nvPr/>
          </p:nvSpPr>
          <p:spPr>
            <a:xfrm>
              <a:off x="-12125" y="4391375"/>
              <a:ext cx="9207300" cy="812700"/>
            </a:xfrm>
            <a:prstGeom prst="rect">
              <a:avLst/>
            </a:prstGeom>
            <a:solidFill>
              <a:srgbClr val="FFC70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62" name="Google Shape;62;p14"/>
            <p:cNvPicPr preferRelativeResize="0"/>
            <p:nvPr/>
          </p:nvPicPr>
          <p:blipFill rotWithShape="1">
            <a:blip r:embed="rId3">
              <a:alphaModFix/>
            </a:blip>
            <a:srcRect b="10039" l="0" r="0" t="0"/>
            <a:stretch/>
          </p:blipFill>
          <p:spPr>
            <a:xfrm>
              <a:off x="0" y="0"/>
              <a:ext cx="9144000" cy="4935674"/>
            </a:xfrm>
            <a:prstGeom prst="rect">
              <a:avLst/>
            </a:prstGeom>
            <a:noFill/>
            <a:ln>
              <a:noFill/>
            </a:ln>
          </p:spPr>
        </p:pic>
        <p:pic>
          <p:nvPicPr>
            <p:cNvPr id="63" name="Google Shape;63;p14"/>
            <p:cNvPicPr preferRelativeResize="0"/>
            <p:nvPr/>
          </p:nvPicPr>
          <p:blipFill rotWithShape="1">
            <a:blip r:embed="rId3">
              <a:alphaModFix/>
            </a:blip>
            <a:srcRect b="5573" l="0" r="0" t="80138"/>
            <a:stretch/>
          </p:blipFill>
          <p:spPr>
            <a:xfrm>
              <a:off x="0" y="4194775"/>
              <a:ext cx="9144000" cy="783875"/>
            </a:xfrm>
            <a:prstGeom prst="rect">
              <a:avLst/>
            </a:prstGeom>
            <a:noFill/>
            <a:ln>
              <a:noFill/>
            </a:ln>
          </p:spPr>
        </p:pic>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id="166" name="Google Shape;166;p23"/>
          <p:cNvPicPr preferRelativeResize="0"/>
          <p:nvPr/>
        </p:nvPicPr>
        <p:blipFill>
          <a:blip r:embed="rId3">
            <a:alphaModFix/>
          </a:blip>
          <a:stretch>
            <a:fillRect/>
          </a:stretch>
        </p:blipFill>
        <p:spPr>
          <a:xfrm>
            <a:off x="3355850" y="695925"/>
            <a:ext cx="3177774" cy="2079201"/>
          </a:xfrm>
          <a:prstGeom prst="rect">
            <a:avLst/>
          </a:prstGeom>
          <a:noFill/>
          <a:ln>
            <a:noFill/>
          </a:ln>
        </p:spPr>
      </p:pic>
      <p:pic>
        <p:nvPicPr>
          <p:cNvPr id="167" name="Google Shape;167;p23"/>
          <p:cNvPicPr preferRelativeResize="0"/>
          <p:nvPr/>
        </p:nvPicPr>
        <p:blipFill rotWithShape="1">
          <a:blip r:embed="rId4">
            <a:alphaModFix/>
          </a:blip>
          <a:srcRect b="0" l="0" r="0" t="0"/>
          <a:stretch/>
        </p:blipFill>
        <p:spPr>
          <a:xfrm>
            <a:off x="-463850" y="252650"/>
            <a:ext cx="3978876" cy="779400"/>
          </a:xfrm>
          <a:prstGeom prst="rect">
            <a:avLst/>
          </a:prstGeom>
          <a:noFill/>
          <a:ln>
            <a:noFill/>
          </a:ln>
        </p:spPr>
      </p:pic>
      <p:sp>
        <p:nvSpPr>
          <p:cNvPr id="168" name="Google Shape;168;p23"/>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Calibri"/>
              <a:ea typeface="Calibri"/>
              <a:cs typeface="Calibri"/>
              <a:sym typeface="Calibri"/>
            </a:endParaRPr>
          </a:p>
        </p:txBody>
      </p:sp>
      <p:sp>
        <p:nvSpPr>
          <p:cNvPr id="169" name="Google Shape;169;p23"/>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Bonkers is brilliant</a:t>
            </a:r>
            <a:endParaRPr b="1" i="0" sz="2800" u="none" cap="none" strike="noStrike">
              <a:solidFill>
                <a:srgbClr val="000000"/>
              </a:solidFill>
              <a:latin typeface="Calibri"/>
              <a:ea typeface="Calibri"/>
              <a:cs typeface="Calibri"/>
              <a:sym typeface="Calibri"/>
            </a:endParaRPr>
          </a:p>
        </p:txBody>
      </p:sp>
      <p:pic>
        <p:nvPicPr>
          <p:cNvPr id="170" name="Google Shape;170;p23"/>
          <p:cNvPicPr preferRelativeResize="0"/>
          <p:nvPr/>
        </p:nvPicPr>
        <p:blipFill>
          <a:blip r:embed="rId5">
            <a:alphaModFix/>
          </a:blip>
          <a:stretch>
            <a:fillRect/>
          </a:stretch>
        </p:blipFill>
        <p:spPr>
          <a:xfrm>
            <a:off x="6651463" y="204801"/>
            <a:ext cx="2038276" cy="1806001"/>
          </a:xfrm>
          <a:prstGeom prst="rect">
            <a:avLst/>
          </a:prstGeom>
          <a:noFill/>
          <a:ln>
            <a:noFill/>
          </a:ln>
        </p:spPr>
      </p:pic>
      <p:pic>
        <p:nvPicPr>
          <p:cNvPr id="171" name="Google Shape;171;p23"/>
          <p:cNvPicPr preferRelativeResize="0"/>
          <p:nvPr/>
        </p:nvPicPr>
        <p:blipFill>
          <a:blip r:embed="rId6">
            <a:alphaModFix/>
          </a:blip>
          <a:stretch>
            <a:fillRect/>
          </a:stretch>
        </p:blipFill>
        <p:spPr>
          <a:xfrm>
            <a:off x="3901065" y="2775125"/>
            <a:ext cx="2379085" cy="2079200"/>
          </a:xfrm>
          <a:prstGeom prst="rect">
            <a:avLst/>
          </a:prstGeom>
          <a:noFill/>
          <a:ln>
            <a:noFill/>
          </a:ln>
        </p:spPr>
      </p:pic>
      <p:pic>
        <p:nvPicPr>
          <p:cNvPr id="172" name="Google Shape;172;p23"/>
          <p:cNvPicPr preferRelativeResize="0"/>
          <p:nvPr/>
        </p:nvPicPr>
        <p:blipFill>
          <a:blip r:embed="rId7">
            <a:alphaModFix/>
          </a:blip>
          <a:stretch>
            <a:fillRect/>
          </a:stretch>
        </p:blipFill>
        <p:spPr>
          <a:xfrm>
            <a:off x="6637302" y="2353326"/>
            <a:ext cx="2066601" cy="2266952"/>
          </a:xfrm>
          <a:prstGeom prst="rect">
            <a:avLst/>
          </a:prstGeom>
          <a:noFill/>
          <a:ln>
            <a:noFill/>
          </a:ln>
        </p:spPr>
      </p:pic>
      <p:pic>
        <p:nvPicPr>
          <p:cNvPr id="173" name="Google Shape;173;p23"/>
          <p:cNvPicPr preferRelativeResize="0"/>
          <p:nvPr/>
        </p:nvPicPr>
        <p:blipFill>
          <a:blip r:embed="rId8">
            <a:alphaModFix/>
          </a:blip>
          <a:stretch>
            <a:fillRect/>
          </a:stretch>
        </p:blipFill>
        <p:spPr>
          <a:xfrm>
            <a:off x="457800" y="2212900"/>
            <a:ext cx="3057224" cy="269447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pic>
        <p:nvPicPr>
          <p:cNvPr id="178" name="Google Shape;178;p24"/>
          <p:cNvPicPr preferRelativeResize="0"/>
          <p:nvPr/>
        </p:nvPicPr>
        <p:blipFill rotWithShape="1">
          <a:blip r:embed="rId3">
            <a:alphaModFix amt="30000"/>
          </a:blip>
          <a:srcRect b="0" l="0" r="0" t="0"/>
          <a:stretch/>
        </p:blipFill>
        <p:spPr>
          <a:xfrm>
            <a:off x="5128937" y="3464725"/>
            <a:ext cx="3660023" cy="1018025"/>
          </a:xfrm>
          <a:prstGeom prst="rect">
            <a:avLst/>
          </a:prstGeom>
          <a:noFill/>
          <a:ln>
            <a:noFill/>
          </a:ln>
        </p:spPr>
      </p:pic>
      <p:pic>
        <p:nvPicPr>
          <p:cNvPr id="179" name="Google Shape;179;p24"/>
          <p:cNvPicPr preferRelativeResize="0"/>
          <p:nvPr/>
        </p:nvPicPr>
        <p:blipFill rotWithShape="1">
          <a:blip r:embed="rId3">
            <a:alphaModFix/>
          </a:blip>
          <a:srcRect b="0" l="0" r="0" t="0"/>
          <a:stretch/>
        </p:blipFill>
        <p:spPr>
          <a:xfrm>
            <a:off x="-371025" y="251975"/>
            <a:ext cx="4160424" cy="943550"/>
          </a:xfrm>
          <a:prstGeom prst="rect">
            <a:avLst/>
          </a:prstGeom>
          <a:noFill/>
          <a:ln>
            <a:noFill/>
          </a:ln>
        </p:spPr>
      </p:pic>
      <p:sp>
        <p:nvSpPr>
          <p:cNvPr id="180" name="Google Shape;180;p24"/>
          <p:cNvSpPr txBox="1"/>
          <p:nvPr/>
        </p:nvSpPr>
        <p:spPr>
          <a:xfrm rot="-59824">
            <a:off x="346715" y="4719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What are the SDG’s?</a:t>
            </a:r>
            <a:endParaRPr b="1" sz="2800">
              <a:latin typeface="Calibri"/>
              <a:ea typeface="Calibri"/>
              <a:cs typeface="Calibri"/>
              <a:sym typeface="Calibri"/>
            </a:endParaRPr>
          </a:p>
        </p:txBody>
      </p:sp>
      <p:sp>
        <p:nvSpPr>
          <p:cNvPr id="181" name="Google Shape;181;p24"/>
          <p:cNvSpPr txBox="1"/>
          <p:nvPr/>
        </p:nvSpPr>
        <p:spPr>
          <a:xfrm>
            <a:off x="5293050" y="3591750"/>
            <a:ext cx="3484200" cy="89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rPr>
              <a:t>Watch the intro videos to find out more! </a:t>
            </a:r>
            <a:endParaRPr b="1" sz="1800">
              <a:solidFill>
                <a:schemeClr val="dk1"/>
              </a:solidFill>
            </a:endParaRPr>
          </a:p>
        </p:txBody>
      </p:sp>
      <p:pic>
        <p:nvPicPr>
          <p:cNvPr id="182" name="Google Shape;182;p24"/>
          <p:cNvPicPr preferRelativeResize="0"/>
          <p:nvPr/>
        </p:nvPicPr>
        <p:blipFill>
          <a:blip r:embed="rId4">
            <a:alphaModFix/>
          </a:blip>
          <a:stretch>
            <a:fillRect/>
          </a:stretch>
        </p:blipFill>
        <p:spPr>
          <a:xfrm>
            <a:off x="7743499" y="963312"/>
            <a:ext cx="969289" cy="943550"/>
          </a:xfrm>
          <a:prstGeom prst="rect">
            <a:avLst/>
          </a:prstGeom>
          <a:noFill/>
          <a:ln>
            <a:noFill/>
          </a:ln>
        </p:spPr>
      </p:pic>
      <p:grpSp>
        <p:nvGrpSpPr>
          <p:cNvPr id="183" name="Google Shape;183;p24"/>
          <p:cNvGrpSpPr/>
          <p:nvPr/>
        </p:nvGrpSpPr>
        <p:grpSpPr>
          <a:xfrm>
            <a:off x="675275" y="1479925"/>
            <a:ext cx="4550236" cy="3499224"/>
            <a:chOff x="675275" y="1479925"/>
            <a:chExt cx="4550236" cy="3499224"/>
          </a:xfrm>
        </p:grpSpPr>
        <p:pic>
          <p:nvPicPr>
            <p:cNvPr id="184" name="Google Shape;184;p24"/>
            <p:cNvPicPr preferRelativeResize="0"/>
            <p:nvPr/>
          </p:nvPicPr>
          <p:blipFill>
            <a:blip r:embed="rId5">
              <a:alphaModFix/>
            </a:blip>
            <a:stretch>
              <a:fillRect/>
            </a:stretch>
          </p:blipFill>
          <p:spPr>
            <a:xfrm>
              <a:off x="675275" y="1665355"/>
              <a:ext cx="4550236" cy="3035021"/>
            </a:xfrm>
            <a:prstGeom prst="rect">
              <a:avLst/>
            </a:prstGeom>
            <a:noFill/>
            <a:ln>
              <a:noFill/>
            </a:ln>
          </p:spPr>
        </p:pic>
        <p:pic>
          <p:nvPicPr>
            <p:cNvPr id="185" name="Google Shape;185;p24"/>
            <p:cNvPicPr preferRelativeResize="0"/>
            <p:nvPr/>
          </p:nvPicPr>
          <p:blipFill>
            <a:blip r:embed="rId6">
              <a:alphaModFix/>
            </a:blip>
            <a:stretch>
              <a:fillRect/>
            </a:stretch>
          </p:blipFill>
          <p:spPr>
            <a:xfrm>
              <a:off x="1048475" y="1479925"/>
              <a:ext cx="3784853" cy="3499224"/>
            </a:xfrm>
            <a:prstGeom prst="rect">
              <a:avLst/>
            </a:prstGeom>
            <a:noFill/>
            <a:ln>
              <a:noFill/>
            </a:ln>
          </p:spPr>
        </p:pic>
      </p:grpSp>
      <p:pic>
        <p:nvPicPr>
          <p:cNvPr id="186" name="Google Shape;186;p24"/>
          <p:cNvPicPr preferRelativeResize="0"/>
          <p:nvPr/>
        </p:nvPicPr>
        <p:blipFill rotWithShape="1">
          <a:blip r:embed="rId7">
            <a:alphaModFix/>
          </a:blip>
          <a:srcRect b="0" l="3937" r="7769" t="0"/>
          <a:stretch/>
        </p:blipFill>
        <p:spPr>
          <a:xfrm>
            <a:off x="4537613" y="803098"/>
            <a:ext cx="3660036" cy="2134021"/>
          </a:xfrm>
          <a:prstGeom prst="rect">
            <a:avLst/>
          </a:prstGeom>
          <a:noFill/>
          <a:ln>
            <a:noFill/>
          </a:ln>
        </p:spPr>
      </p:pic>
      <p:pic>
        <p:nvPicPr>
          <p:cNvPr id="187" name="Google Shape;187;p24"/>
          <p:cNvPicPr preferRelativeResize="0"/>
          <p:nvPr/>
        </p:nvPicPr>
        <p:blipFill>
          <a:blip r:embed="rId6">
            <a:alphaModFix/>
          </a:blip>
          <a:stretch>
            <a:fillRect/>
          </a:stretch>
        </p:blipFill>
        <p:spPr>
          <a:xfrm>
            <a:off x="4479825" y="685750"/>
            <a:ext cx="3842648" cy="2368699"/>
          </a:xfrm>
          <a:prstGeom prst="rect">
            <a:avLst/>
          </a:prstGeom>
          <a:noFill/>
          <a:ln>
            <a:noFill/>
          </a:ln>
        </p:spPr>
      </p:pic>
      <p:sp>
        <p:nvSpPr>
          <p:cNvPr id="188" name="Google Shape;188;p24"/>
          <p:cNvSpPr txBox="1"/>
          <p:nvPr/>
        </p:nvSpPr>
        <p:spPr>
          <a:xfrm>
            <a:off x="2166175" y="4053450"/>
            <a:ext cx="1568400" cy="429300"/>
          </a:xfrm>
          <a:prstGeom prst="rect">
            <a:avLst/>
          </a:prstGeom>
          <a:solidFill>
            <a:schemeClr val="lt1"/>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800" u="sng">
                <a:solidFill>
                  <a:schemeClr val="hlink"/>
                </a:solidFill>
                <a:highlight>
                  <a:schemeClr val="lt1"/>
                </a:highlight>
                <a:hlinkClick r:id="rId8"/>
              </a:rPr>
              <a:t>PLAY VIDEO</a:t>
            </a:r>
            <a:endParaRPr b="1" sz="1800">
              <a:solidFill>
                <a:schemeClr val="dk1"/>
              </a:solidFill>
              <a:highlight>
                <a:schemeClr val="lt1"/>
              </a:highlight>
            </a:endParaRPr>
          </a:p>
        </p:txBody>
      </p:sp>
      <p:sp>
        <p:nvSpPr>
          <p:cNvPr id="189" name="Google Shape;189;p24"/>
          <p:cNvSpPr txBox="1"/>
          <p:nvPr/>
        </p:nvSpPr>
        <p:spPr>
          <a:xfrm>
            <a:off x="7144388" y="1770775"/>
            <a:ext cx="1568400" cy="429300"/>
          </a:xfrm>
          <a:prstGeom prst="rect">
            <a:avLst/>
          </a:prstGeom>
          <a:solidFill>
            <a:schemeClr val="lt1"/>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800" u="sng">
                <a:solidFill>
                  <a:schemeClr val="hlink"/>
                </a:solidFill>
                <a:highlight>
                  <a:schemeClr val="lt1"/>
                </a:highlight>
                <a:hlinkClick r:id="rId9"/>
              </a:rPr>
              <a:t>PLAY VIDEO</a:t>
            </a:r>
            <a:endParaRPr b="1" sz="1800">
              <a:solidFill>
                <a:schemeClr val="dk1"/>
              </a:solidFill>
              <a:highlight>
                <a:schemeClr val="lt1"/>
              </a:highligh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pic>
        <p:nvPicPr>
          <p:cNvPr id="194" name="Google Shape;194;p25"/>
          <p:cNvPicPr preferRelativeResize="0"/>
          <p:nvPr/>
        </p:nvPicPr>
        <p:blipFill rotWithShape="1">
          <a:blip r:embed="rId3">
            <a:alphaModFix/>
          </a:blip>
          <a:srcRect b="0" l="0" r="0" t="0"/>
          <a:stretch/>
        </p:blipFill>
        <p:spPr>
          <a:xfrm>
            <a:off x="-2650575" y="379100"/>
            <a:ext cx="6867801" cy="891000"/>
          </a:xfrm>
          <a:prstGeom prst="rect">
            <a:avLst/>
          </a:prstGeom>
          <a:noFill/>
          <a:ln>
            <a:noFill/>
          </a:ln>
        </p:spPr>
      </p:pic>
      <p:sp>
        <p:nvSpPr>
          <p:cNvPr id="195" name="Google Shape;195;p25"/>
          <p:cNvSpPr txBox="1"/>
          <p:nvPr/>
        </p:nvSpPr>
        <p:spPr>
          <a:xfrm rot="-59824">
            <a:off x="317265" y="562533"/>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900">
                <a:solidFill>
                  <a:schemeClr val="dk1"/>
                </a:solidFill>
                <a:latin typeface="Calibri"/>
                <a:ea typeface="Calibri"/>
                <a:cs typeface="Calibri"/>
                <a:sym typeface="Calibri"/>
              </a:rPr>
              <a:t>We’re challenge you!</a:t>
            </a:r>
            <a:endParaRPr b="1" sz="2000">
              <a:latin typeface="Calibri"/>
              <a:ea typeface="Calibri"/>
              <a:cs typeface="Calibri"/>
              <a:sym typeface="Calibri"/>
            </a:endParaRPr>
          </a:p>
        </p:txBody>
      </p:sp>
      <p:pic>
        <p:nvPicPr>
          <p:cNvPr id="196" name="Google Shape;196;p25"/>
          <p:cNvPicPr preferRelativeResize="0"/>
          <p:nvPr/>
        </p:nvPicPr>
        <p:blipFill>
          <a:blip r:embed="rId4">
            <a:alphaModFix/>
          </a:blip>
          <a:stretch>
            <a:fillRect/>
          </a:stretch>
        </p:blipFill>
        <p:spPr>
          <a:xfrm>
            <a:off x="551300" y="1412050"/>
            <a:ext cx="5675077" cy="3399575"/>
          </a:xfrm>
          <a:prstGeom prst="rect">
            <a:avLst/>
          </a:prstGeom>
          <a:noFill/>
          <a:ln>
            <a:noFill/>
          </a:ln>
        </p:spPr>
      </p:pic>
      <p:pic>
        <p:nvPicPr>
          <p:cNvPr id="197" name="Google Shape;197;p25"/>
          <p:cNvPicPr preferRelativeResize="0"/>
          <p:nvPr/>
        </p:nvPicPr>
        <p:blipFill rotWithShape="1">
          <a:blip r:embed="rId5">
            <a:alphaModFix/>
          </a:blip>
          <a:srcRect b="14597" l="23629" r="21368" t="16806"/>
          <a:stretch/>
        </p:blipFill>
        <p:spPr>
          <a:xfrm flipH="1">
            <a:off x="6318050" y="521050"/>
            <a:ext cx="2071575" cy="4428151"/>
          </a:xfrm>
          <a:prstGeom prst="rect">
            <a:avLst/>
          </a:prstGeom>
          <a:noFill/>
          <a:ln>
            <a:noFill/>
          </a:ln>
        </p:spPr>
      </p:pic>
      <p:pic>
        <p:nvPicPr>
          <p:cNvPr descr="Welcome to the Making Waves: Inventing for a better ocean challenge! &#10;&#10;To find out more visit: southtyneside.littleinventors.org" id="198" name="Google Shape;198;p25" title="Little Inventors Making Waves Key Stage 3 Launch Video">
            <a:hlinkClick r:id="rId6"/>
          </p:cNvPr>
          <p:cNvPicPr preferRelativeResize="0"/>
          <p:nvPr/>
        </p:nvPicPr>
        <p:blipFill>
          <a:blip r:embed="rId7">
            <a:alphaModFix/>
          </a:blip>
          <a:stretch>
            <a:fillRect/>
          </a:stretch>
        </p:blipFill>
        <p:spPr>
          <a:xfrm>
            <a:off x="723175" y="1597150"/>
            <a:ext cx="5349900" cy="30293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8"/>
                                        </p:tgtEl>
                                        <p:attrNameLst>
                                          <p:attrName>style.visibility</p:attrName>
                                        </p:attrNameLst>
                                      </p:cBhvr>
                                      <p:to>
                                        <p:strVal val="visible"/>
                                      </p:to>
                                    </p:set>
                                    <p:animEffect filter="fade" transition="in">
                                      <p:cBhvr>
                                        <p:cTn dur="1000"/>
                                        <p:tgtEl>
                                          <p:spTgt spid="19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pic>
        <p:nvPicPr>
          <p:cNvPr id="204" name="Google Shape;204;p26"/>
          <p:cNvPicPr preferRelativeResize="0"/>
          <p:nvPr/>
        </p:nvPicPr>
        <p:blipFill rotWithShape="1">
          <a:blip r:embed="rId3">
            <a:alphaModFix/>
          </a:blip>
          <a:srcRect b="0" l="0" r="0" t="0"/>
          <a:stretch/>
        </p:blipFill>
        <p:spPr>
          <a:xfrm>
            <a:off x="-743175" y="329075"/>
            <a:ext cx="5315175" cy="855525"/>
          </a:xfrm>
          <a:prstGeom prst="rect">
            <a:avLst/>
          </a:prstGeom>
          <a:noFill/>
          <a:ln>
            <a:noFill/>
          </a:ln>
        </p:spPr>
      </p:pic>
      <p:sp>
        <p:nvSpPr>
          <p:cNvPr id="205" name="Google Shape;205;p26"/>
          <p:cNvSpPr txBox="1"/>
          <p:nvPr/>
        </p:nvSpPr>
        <p:spPr>
          <a:xfrm rot="-59824">
            <a:off x="309818" y="475681"/>
            <a:ext cx="4775523"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800">
                <a:solidFill>
                  <a:schemeClr val="dk1"/>
                </a:solidFill>
                <a:latin typeface="Calibri"/>
                <a:ea typeface="Calibri"/>
                <a:cs typeface="Calibri"/>
                <a:sym typeface="Calibri"/>
              </a:rPr>
              <a:t>To enter the challenge…</a:t>
            </a:r>
            <a:endParaRPr sz="1500"/>
          </a:p>
        </p:txBody>
      </p:sp>
      <p:sp>
        <p:nvSpPr>
          <p:cNvPr id="206" name="Google Shape;206;p26"/>
          <p:cNvSpPr txBox="1"/>
          <p:nvPr/>
        </p:nvSpPr>
        <p:spPr>
          <a:xfrm>
            <a:off x="605728" y="1532050"/>
            <a:ext cx="4775700" cy="4848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dk1"/>
                </a:solidFill>
                <a:latin typeface="Calibri"/>
                <a:ea typeface="Calibri"/>
                <a:cs typeface="Calibri"/>
                <a:sym typeface="Calibri"/>
              </a:rPr>
              <a:t>...It’s simple!</a:t>
            </a:r>
            <a:endParaRPr b="0" sz="2700">
              <a:solidFill>
                <a:schemeClr val="dk1"/>
              </a:solidFill>
              <a:latin typeface="Calibri"/>
              <a:ea typeface="Calibri"/>
              <a:cs typeface="Calibri"/>
              <a:sym typeface="Calibri"/>
            </a:endParaRPr>
          </a:p>
        </p:txBody>
      </p:sp>
      <p:sp>
        <p:nvSpPr>
          <p:cNvPr id="207" name="Google Shape;207;p26"/>
          <p:cNvSpPr txBox="1"/>
          <p:nvPr/>
        </p:nvSpPr>
        <p:spPr>
          <a:xfrm>
            <a:off x="605725" y="2261075"/>
            <a:ext cx="6450900" cy="1731000"/>
          </a:xfrm>
          <a:prstGeom prst="rect">
            <a:avLst/>
          </a:prstGeom>
          <a:noFill/>
          <a:ln>
            <a:noFill/>
          </a:ln>
        </p:spPr>
        <p:txBody>
          <a:bodyPr anchorCtr="0" anchor="t" bIns="34275" lIns="68575" spcFirstLastPara="1" rIns="68575" wrap="square" tIns="34275">
            <a:noAutofit/>
          </a:bodyPr>
          <a:lstStyle/>
          <a:p>
            <a:pPr indent="0" lvl="0" marL="0" marR="0" rtl="0" algn="l">
              <a:lnSpc>
                <a:spcPct val="115000"/>
              </a:lnSpc>
              <a:spcBef>
                <a:spcPts val="0"/>
              </a:spcBef>
              <a:spcAft>
                <a:spcPts val="0"/>
              </a:spcAft>
              <a:buNone/>
            </a:pPr>
            <a:r>
              <a:rPr b="1" lang="en" sz="2700">
                <a:solidFill>
                  <a:schemeClr val="dk1"/>
                </a:solidFill>
                <a:latin typeface="Calibri"/>
                <a:ea typeface="Calibri"/>
                <a:cs typeface="Calibri"/>
                <a:sym typeface="Calibri"/>
              </a:rPr>
              <a:t>Step 1:</a:t>
            </a:r>
            <a:r>
              <a:rPr lang="en" sz="2700">
                <a:solidFill>
                  <a:schemeClr val="dk1"/>
                </a:solidFill>
                <a:latin typeface="Calibri"/>
                <a:ea typeface="Calibri"/>
                <a:cs typeface="Calibri"/>
                <a:sym typeface="Calibri"/>
              </a:rPr>
              <a:t> Find out</a:t>
            </a:r>
            <a:r>
              <a:rPr lang="en" sz="2700">
                <a:solidFill>
                  <a:schemeClr val="dk1"/>
                </a:solidFill>
                <a:latin typeface="Calibri"/>
                <a:ea typeface="Calibri"/>
                <a:cs typeface="Calibri"/>
                <a:sym typeface="Calibri"/>
              </a:rPr>
              <a:t> about our </a:t>
            </a:r>
            <a:r>
              <a:rPr lang="en" sz="2700">
                <a:solidFill>
                  <a:schemeClr val="dk1"/>
                </a:solidFill>
                <a:latin typeface="Calibri"/>
                <a:ea typeface="Calibri"/>
                <a:cs typeface="Calibri"/>
                <a:sym typeface="Calibri"/>
              </a:rPr>
              <a:t>awesome</a:t>
            </a:r>
            <a:r>
              <a:rPr lang="en" sz="2700">
                <a:solidFill>
                  <a:schemeClr val="dk1"/>
                </a:solidFill>
                <a:latin typeface="Calibri"/>
                <a:ea typeface="Calibri"/>
                <a:cs typeface="Calibri"/>
                <a:sym typeface="Calibri"/>
              </a:rPr>
              <a:t> oceans</a:t>
            </a:r>
            <a:endParaRPr sz="2700">
              <a:solidFill>
                <a:schemeClr val="dk1"/>
              </a:solidFill>
              <a:latin typeface="Calibri"/>
              <a:ea typeface="Calibri"/>
              <a:cs typeface="Calibri"/>
              <a:sym typeface="Calibri"/>
            </a:endParaRPr>
          </a:p>
          <a:p>
            <a:pPr indent="0" lvl="0" marL="0" marR="0" rtl="0" algn="l">
              <a:lnSpc>
                <a:spcPct val="115000"/>
              </a:lnSpc>
              <a:spcBef>
                <a:spcPts val="0"/>
              </a:spcBef>
              <a:spcAft>
                <a:spcPts val="0"/>
              </a:spcAft>
              <a:buNone/>
            </a:pPr>
            <a:r>
              <a:rPr b="1" lang="en" sz="2700">
                <a:solidFill>
                  <a:schemeClr val="dk1"/>
                </a:solidFill>
                <a:latin typeface="Calibri"/>
                <a:ea typeface="Calibri"/>
                <a:cs typeface="Calibri"/>
                <a:sym typeface="Calibri"/>
              </a:rPr>
              <a:t>Step 2: </a:t>
            </a:r>
            <a:r>
              <a:rPr lang="en" sz="2700">
                <a:solidFill>
                  <a:schemeClr val="dk1"/>
                </a:solidFill>
                <a:latin typeface="Calibri"/>
                <a:ea typeface="Calibri"/>
                <a:cs typeface="Calibri"/>
                <a:sym typeface="Calibri"/>
              </a:rPr>
              <a:t>Think up and draw an invention </a:t>
            </a:r>
            <a:endParaRPr sz="1100"/>
          </a:p>
          <a:p>
            <a:pPr indent="0" lvl="0" marL="0" marR="0" rtl="0" algn="l">
              <a:lnSpc>
                <a:spcPct val="115000"/>
              </a:lnSpc>
              <a:spcBef>
                <a:spcPts val="0"/>
              </a:spcBef>
              <a:spcAft>
                <a:spcPts val="0"/>
              </a:spcAft>
              <a:buNone/>
            </a:pPr>
            <a:r>
              <a:rPr b="1" lang="en" sz="2700">
                <a:solidFill>
                  <a:schemeClr val="dk1"/>
                </a:solidFill>
                <a:latin typeface="Calibri"/>
                <a:ea typeface="Calibri"/>
                <a:cs typeface="Calibri"/>
                <a:sym typeface="Calibri"/>
              </a:rPr>
              <a:t>Step 3: </a:t>
            </a:r>
            <a:r>
              <a:rPr lang="en" sz="2700">
                <a:solidFill>
                  <a:schemeClr val="dk1"/>
                </a:solidFill>
                <a:latin typeface="Calibri"/>
                <a:ea typeface="Calibri"/>
                <a:cs typeface="Calibri"/>
                <a:sym typeface="Calibri"/>
              </a:rPr>
              <a:t>Share it with us!</a:t>
            </a:r>
            <a:endParaRPr sz="1100"/>
          </a:p>
        </p:txBody>
      </p:sp>
      <p:pic>
        <p:nvPicPr>
          <p:cNvPr id="208" name="Google Shape;208;p26"/>
          <p:cNvPicPr preferRelativeResize="0"/>
          <p:nvPr/>
        </p:nvPicPr>
        <p:blipFill rotWithShape="1">
          <a:blip r:embed="rId4">
            <a:alphaModFix/>
          </a:blip>
          <a:srcRect b="25667" l="77209" r="0" t="0"/>
          <a:stretch/>
        </p:blipFill>
        <p:spPr>
          <a:xfrm>
            <a:off x="7133552" y="1532050"/>
            <a:ext cx="2010445" cy="3278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pic>
        <p:nvPicPr>
          <p:cNvPr id="214" name="Google Shape;214;p27"/>
          <p:cNvPicPr preferRelativeResize="0"/>
          <p:nvPr/>
        </p:nvPicPr>
        <p:blipFill rotWithShape="1">
          <a:blip r:embed="rId3">
            <a:alphaModFix/>
          </a:blip>
          <a:srcRect b="0" l="0" r="0" t="0"/>
          <a:stretch/>
        </p:blipFill>
        <p:spPr>
          <a:xfrm>
            <a:off x="-1302450" y="365275"/>
            <a:ext cx="6695724" cy="808500"/>
          </a:xfrm>
          <a:prstGeom prst="rect">
            <a:avLst/>
          </a:prstGeom>
          <a:noFill/>
          <a:ln>
            <a:noFill/>
          </a:ln>
        </p:spPr>
      </p:pic>
      <p:sp>
        <p:nvSpPr>
          <p:cNvPr id="215" name="Google Shape;215;p27"/>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Tell us about your invention</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216" name="Google Shape;216;p27"/>
          <p:cNvSpPr txBox="1"/>
          <p:nvPr/>
        </p:nvSpPr>
        <p:spPr>
          <a:xfrm>
            <a:off x="419975" y="1404275"/>
            <a:ext cx="5627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600">
                <a:latin typeface="Calibri"/>
                <a:ea typeface="Calibri"/>
                <a:cs typeface="Calibri"/>
                <a:sym typeface="Calibri"/>
              </a:rPr>
              <a:t>Use the drawing sheet to draw and explain your invention!</a:t>
            </a:r>
            <a:endParaRPr b="1" sz="1500">
              <a:latin typeface="Calibri"/>
              <a:ea typeface="Calibri"/>
              <a:cs typeface="Calibri"/>
              <a:sym typeface="Calibri"/>
            </a:endParaRPr>
          </a:p>
        </p:txBody>
      </p:sp>
      <p:sp>
        <p:nvSpPr>
          <p:cNvPr id="217" name="Google Shape;217;p27"/>
          <p:cNvSpPr txBox="1"/>
          <p:nvPr/>
        </p:nvSpPr>
        <p:spPr>
          <a:xfrm>
            <a:off x="461713" y="1787775"/>
            <a:ext cx="3494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00">
                <a:solidFill>
                  <a:schemeClr val="dk1"/>
                </a:solidFill>
                <a:latin typeface="Calibri"/>
                <a:ea typeface="Calibri"/>
                <a:cs typeface="Calibri"/>
                <a:sym typeface="Calibri"/>
              </a:rPr>
              <a:t>Make sure you write your name and </a:t>
            </a:r>
            <a:br>
              <a:rPr lang="en" sz="1400">
                <a:solidFill>
                  <a:schemeClr val="dk1"/>
                </a:solidFill>
                <a:latin typeface="Calibri"/>
                <a:ea typeface="Calibri"/>
                <a:cs typeface="Calibri"/>
                <a:sym typeface="Calibri"/>
              </a:rPr>
            </a:br>
            <a:r>
              <a:rPr lang="en" sz="1400">
                <a:solidFill>
                  <a:schemeClr val="dk1"/>
                </a:solidFill>
                <a:latin typeface="Calibri"/>
                <a:ea typeface="Calibri"/>
                <a:cs typeface="Calibri"/>
                <a:sym typeface="Calibri"/>
              </a:rPr>
              <a:t>give your invention a name.</a:t>
            </a:r>
            <a:endParaRPr sz="1400">
              <a:solidFill>
                <a:schemeClr val="dk1"/>
              </a:solidFill>
              <a:latin typeface="Calibri"/>
              <a:ea typeface="Calibri"/>
              <a:cs typeface="Calibri"/>
              <a:sym typeface="Calibri"/>
            </a:endParaRPr>
          </a:p>
        </p:txBody>
      </p:sp>
      <p:pic>
        <p:nvPicPr>
          <p:cNvPr id="218" name="Google Shape;218;p27"/>
          <p:cNvPicPr preferRelativeResize="0"/>
          <p:nvPr/>
        </p:nvPicPr>
        <p:blipFill rotWithShape="1">
          <a:blip r:embed="rId3">
            <a:alphaModFix amt="30000"/>
          </a:blip>
          <a:srcRect b="0" l="0" r="0" t="0"/>
          <a:stretch/>
        </p:blipFill>
        <p:spPr>
          <a:xfrm>
            <a:off x="537925" y="2878636"/>
            <a:ext cx="3175851" cy="1287325"/>
          </a:xfrm>
          <a:prstGeom prst="rect">
            <a:avLst/>
          </a:prstGeom>
          <a:noFill/>
          <a:ln>
            <a:noFill/>
          </a:ln>
        </p:spPr>
      </p:pic>
      <p:sp>
        <p:nvSpPr>
          <p:cNvPr id="219" name="Google Shape;219;p27"/>
          <p:cNvSpPr txBox="1"/>
          <p:nvPr/>
        </p:nvSpPr>
        <p:spPr>
          <a:xfrm>
            <a:off x="622900" y="3017386"/>
            <a:ext cx="2686200" cy="10467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What does it do?</a:t>
            </a:r>
            <a:endParaRPr sz="1400">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Who is it for?</a:t>
            </a:r>
            <a:endParaRPr sz="1400">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How does it work?</a:t>
            </a:r>
            <a:endParaRPr sz="1400">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What is it made of?</a:t>
            </a:r>
            <a:endParaRPr sz="1400">
              <a:solidFill>
                <a:schemeClr val="dk1"/>
              </a:solidFill>
              <a:latin typeface="Calibri"/>
              <a:ea typeface="Calibri"/>
              <a:cs typeface="Calibri"/>
              <a:sym typeface="Calibri"/>
            </a:endParaRPr>
          </a:p>
        </p:txBody>
      </p:sp>
      <p:sp>
        <p:nvSpPr>
          <p:cNvPr id="220" name="Google Shape;220;p27"/>
          <p:cNvSpPr txBox="1"/>
          <p:nvPr/>
        </p:nvSpPr>
        <p:spPr>
          <a:xfrm>
            <a:off x="419975" y="4447425"/>
            <a:ext cx="6513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00">
                <a:solidFill>
                  <a:schemeClr val="dk1"/>
                </a:solidFill>
                <a:latin typeface="Calibri"/>
                <a:ea typeface="Calibri"/>
                <a:cs typeface="Calibri"/>
                <a:sym typeface="Calibri"/>
              </a:rPr>
              <a:t>You can add notes to your drawing too if there’s more you want to tell us.</a:t>
            </a:r>
            <a:endParaRPr sz="1400">
              <a:solidFill>
                <a:schemeClr val="dk1"/>
              </a:solidFill>
              <a:latin typeface="Calibri"/>
              <a:ea typeface="Calibri"/>
              <a:cs typeface="Calibri"/>
              <a:sym typeface="Calibri"/>
            </a:endParaRPr>
          </a:p>
          <a:p>
            <a:pPr indent="0" lvl="0" marL="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21" name="Google Shape;221;p27"/>
          <p:cNvSpPr txBox="1"/>
          <p:nvPr/>
        </p:nvSpPr>
        <p:spPr>
          <a:xfrm>
            <a:off x="442925" y="240337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400">
                <a:solidFill>
                  <a:schemeClr val="dk1"/>
                </a:solidFill>
                <a:latin typeface="Calibri"/>
                <a:ea typeface="Calibri"/>
                <a:cs typeface="Calibri"/>
                <a:sym typeface="Calibri"/>
              </a:rPr>
              <a:t>We’d also like to hear all about:</a:t>
            </a:r>
            <a:endParaRPr b="1" sz="1400"/>
          </a:p>
        </p:txBody>
      </p:sp>
      <p:pic>
        <p:nvPicPr>
          <p:cNvPr id="222" name="Google Shape;222;p27"/>
          <p:cNvPicPr preferRelativeResize="0"/>
          <p:nvPr/>
        </p:nvPicPr>
        <p:blipFill>
          <a:blip r:embed="rId4">
            <a:alphaModFix/>
          </a:blip>
          <a:stretch>
            <a:fillRect/>
          </a:stretch>
        </p:blipFill>
        <p:spPr>
          <a:xfrm>
            <a:off x="3209000" y="2639975"/>
            <a:ext cx="1682928" cy="1984416"/>
          </a:xfrm>
          <a:prstGeom prst="rect">
            <a:avLst/>
          </a:prstGeom>
          <a:noFill/>
          <a:ln>
            <a:noFill/>
          </a:ln>
        </p:spPr>
      </p:pic>
      <p:pic>
        <p:nvPicPr>
          <p:cNvPr id="223" name="Google Shape;223;p27"/>
          <p:cNvPicPr preferRelativeResize="0"/>
          <p:nvPr/>
        </p:nvPicPr>
        <p:blipFill>
          <a:blip r:embed="rId5">
            <a:alphaModFix/>
          </a:blip>
          <a:stretch>
            <a:fillRect/>
          </a:stretch>
        </p:blipFill>
        <p:spPr>
          <a:xfrm>
            <a:off x="6956800" y="147000"/>
            <a:ext cx="1741650" cy="1748718"/>
          </a:xfrm>
          <a:prstGeom prst="rect">
            <a:avLst/>
          </a:prstGeom>
          <a:noFill/>
          <a:ln>
            <a:noFill/>
          </a:ln>
        </p:spPr>
      </p:pic>
      <p:pic>
        <p:nvPicPr>
          <p:cNvPr id="224" name="Google Shape;224;p27"/>
          <p:cNvPicPr preferRelativeResize="0"/>
          <p:nvPr/>
        </p:nvPicPr>
        <p:blipFill>
          <a:blip r:embed="rId6">
            <a:alphaModFix/>
          </a:blip>
          <a:stretch>
            <a:fillRect/>
          </a:stretch>
        </p:blipFill>
        <p:spPr>
          <a:xfrm rot="-236833">
            <a:off x="5074948" y="1857982"/>
            <a:ext cx="3436780" cy="242961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pic>
        <p:nvPicPr>
          <p:cNvPr id="230" name="Google Shape;230;p28"/>
          <p:cNvPicPr preferRelativeResize="0"/>
          <p:nvPr/>
        </p:nvPicPr>
        <p:blipFill rotWithShape="1">
          <a:blip r:embed="rId3">
            <a:alphaModFix/>
          </a:blip>
          <a:srcRect b="0" l="0" r="0" t="0"/>
          <a:stretch/>
        </p:blipFill>
        <p:spPr>
          <a:xfrm>
            <a:off x="1057000" y="2343450"/>
            <a:ext cx="2703299" cy="589525"/>
          </a:xfrm>
          <a:prstGeom prst="rect">
            <a:avLst/>
          </a:prstGeom>
          <a:noFill/>
          <a:ln>
            <a:noFill/>
          </a:ln>
        </p:spPr>
      </p:pic>
      <p:pic>
        <p:nvPicPr>
          <p:cNvPr id="231" name="Google Shape;231;p28"/>
          <p:cNvPicPr preferRelativeResize="0"/>
          <p:nvPr/>
        </p:nvPicPr>
        <p:blipFill rotWithShape="1">
          <a:blip r:embed="rId3">
            <a:alphaModFix/>
          </a:blip>
          <a:srcRect b="0" l="0" r="0" t="0"/>
          <a:stretch/>
        </p:blipFill>
        <p:spPr>
          <a:xfrm>
            <a:off x="-343175" y="276350"/>
            <a:ext cx="3355574" cy="984925"/>
          </a:xfrm>
          <a:prstGeom prst="rect">
            <a:avLst/>
          </a:prstGeom>
          <a:noFill/>
          <a:ln>
            <a:noFill/>
          </a:ln>
        </p:spPr>
      </p:pic>
      <p:sp>
        <p:nvSpPr>
          <p:cNvPr id="232" name="Google Shape;232;p28"/>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Send it to us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233" name="Google Shape;233;p28"/>
          <p:cNvSpPr txBox="1"/>
          <p:nvPr/>
        </p:nvSpPr>
        <p:spPr>
          <a:xfrm>
            <a:off x="557375" y="1354738"/>
            <a:ext cx="441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Upload your invention at</a:t>
            </a:r>
            <a:endParaRPr sz="1600">
              <a:latin typeface="Calibri"/>
              <a:ea typeface="Calibri"/>
              <a:cs typeface="Calibri"/>
              <a:sym typeface="Calibri"/>
            </a:endParaRPr>
          </a:p>
        </p:txBody>
      </p:sp>
      <p:sp>
        <p:nvSpPr>
          <p:cNvPr id="234" name="Google Shape;234;p28"/>
          <p:cNvSpPr txBox="1"/>
          <p:nvPr/>
        </p:nvSpPr>
        <p:spPr>
          <a:xfrm>
            <a:off x="1057000" y="4320325"/>
            <a:ext cx="4580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800">
                <a:latin typeface="Calibri"/>
                <a:ea typeface="Calibri"/>
                <a:cs typeface="Calibri"/>
                <a:sym typeface="Calibri"/>
              </a:rPr>
              <a:t>We can’t wait to see your genius inventions!</a:t>
            </a:r>
            <a:endParaRPr b="1" sz="1800">
              <a:latin typeface="Calibri"/>
              <a:ea typeface="Calibri"/>
              <a:cs typeface="Calibri"/>
              <a:sym typeface="Calibri"/>
            </a:endParaRPr>
          </a:p>
        </p:txBody>
      </p:sp>
      <p:sp>
        <p:nvSpPr>
          <p:cNvPr id="235" name="Google Shape;235;p28"/>
          <p:cNvSpPr txBox="1"/>
          <p:nvPr/>
        </p:nvSpPr>
        <p:spPr>
          <a:xfrm>
            <a:off x="1168900" y="2409784"/>
            <a:ext cx="25914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chemeClr val="dk1"/>
                </a:solidFill>
                <a:latin typeface="Calibri"/>
                <a:ea typeface="Calibri"/>
                <a:cs typeface="Calibri"/>
                <a:sym typeface="Calibri"/>
              </a:rPr>
              <a:t>By </a:t>
            </a:r>
            <a:r>
              <a:rPr b="1" lang="en" sz="2200">
                <a:solidFill>
                  <a:schemeClr val="dk1"/>
                </a:solidFill>
                <a:latin typeface="Calibri"/>
                <a:ea typeface="Calibri"/>
                <a:cs typeface="Calibri"/>
                <a:sym typeface="Calibri"/>
              </a:rPr>
              <a:t>30th April 202</a:t>
            </a:r>
            <a:r>
              <a:rPr b="1" lang="en" sz="2200">
                <a:solidFill>
                  <a:schemeClr val="dk1"/>
                </a:solidFill>
                <a:latin typeface="Calibri"/>
                <a:ea typeface="Calibri"/>
                <a:cs typeface="Calibri"/>
                <a:sym typeface="Calibri"/>
              </a:rPr>
              <a:t>5</a:t>
            </a:r>
            <a:endParaRPr b="1" sz="2200">
              <a:solidFill>
                <a:schemeClr val="dk1"/>
              </a:solidFill>
            </a:endParaRPr>
          </a:p>
        </p:txBody>
      </p:sp>
      <p:sp>
        <p:nvSpPr>
          <p:cNvPr id="236" name="Google Shape;236;p28"/>
          <p:cNvSpPr txBox="1"/>
          <p:nvPr/>
        </p:nvSpPr>
        <p:spPr>
          <a:xfrm>
            <a:off x="563050" y="3197325"/>
            <a:ext cx="4246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Calibri"/>
                <a:ea typeface="Calibri"/>
                <a:cs typeface="Calibri"/>
                <a:sym typeface="Calibri"/>
              </a:rPr>
              <a:t>Your invention could be brought to life by professional makers and shown in a real life exhibition in South Tyneside! </a:t>
            </a:r>
            <a:endParaRPr sz="1600"/>
          </a:p>
        </p:txBody>
      </p:sp>
      <p:sp>
        <p:nvSpPr>
          <p:cNvPr id="237" name="Google Shape;237;p28"/>
          <p:cNvSpPr txBox="1"/>
          <p:nvPr/>
        </p:nvSpPr>
        <p:spPr>
          <a:xfrm>
            <a:off x="630974" y="1745288"/>
            <a:ext cx="3291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Calibri"/>
                <a:ea typeface="Calibri"/>
                <a:cs typeface="Calibri"/>
                <a:sym typeface="Calibri"/>
              </a:rPr>
              <a:t>southtyneside</a:t>
            </a:r>
            <a:r>
              <a:rPr b="1" lang="en" sz="1600">
                <a:solidFill>
                  <a:schemeClr val="dk1"/>
                </a:solidFill>
                <a:latin typeface="Calibri"/>
                <a:ea typeface="Calibri"/>
                <a:cs typeface="Calibri"/>
                <a:sym typeface="Calibri"/>
              </a:rPr>
              <a:t>.littleinventors.org</a:t>
            </a:r>
            <a:endParaRPr sz="1600"/>
          </a:p>
        </p:txBody>
      </p:sp>
      <p:pic>
        <p:nvPicPr>
          <p:cNvPr id="238" name="Google Shape;238;p28"/>
          <p:cNvPicPr preferRelativeResize="0"/>
          <p:nvPr/>
        </p:nvPicPr>
        <p:blipFill>
          <a:blip r:embed="rId4">
            <a:alphaModFix/>
          </a:blip>
          <a:stretch>
            <a:fillRect/>
          </a:stretch>
        </p:blipFill>
        <p:spPr>
          <a:xfrm>
            <a:off x="7043269" y="4125625"/>
            <a:ext cx="1785306" cy="733500"/>
          </a:xfrm>
          <a:prstGeom prst="rect">
            <a:avLst/>
          </a:prstGeom>
          <a:noFill/>
          <a:ln>
            <a:noFill/>
          </a:ln>
        </p:spPr>
      </p:pic>
      <p:pic>
        <p:nvPicPr>
          <p:cNvPr id="239" name="Google Shape;239;p28"/>
          <p:cNvPicPr preferRelativeResize="0"/>
          <p:nvPr/>
        </p:nvPicPr>
        <p:blipFill>
          <a:blip r:embed="rId5">
            <a:alphaModFix/>
          </a:blip>
          <a:stretch>
            <a:fillRect/>
          </a:stretch>
        </p:blipFill>
        <p:spPr>
          <a:xfrm rot="22">
            <a:off x="4699025" y="671085"/>
            <a:ext cx="3029262" cy="345453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pic>
        <p:nvPicPr>
          <p:cNvPr id="244" name="Google Shape;244;p29"/>
          <p:cNvPicPr preferRelativeResize="0"/>
          <p:nvPr/>
        </p:nvPicPr>
        <p:blipFill>
          <a:blip r:embed="rId3">
            <a:alphaModFix/>
          </a:blip>
          <a:stretch>
            <a:fillRect/>
          </a:stretch>
        </p:blipFill>
        <p:spPr>
          <a:xfrm>
            <a:off x="893867" y="2157620"/>
            <a:ext cx="1832649" cy="752947"/>
          </a:xfrm>
          <a:prstGeom prst="rect">
            <a:avLst/>
          </a:prstGeom>
          <a:noFill/>
          <a:ln>
            <a:noFill/>
          </a:ln>
        </p:spPr>
      </p:pic>
      <p:pic>
        <p:nvPicPr>
          <p:cNvPr id="245" name="Google Shape;245;p29"/>
          <p:cNvPicPr preferRelativeResize="0"/>
          <p:nvPr/>
        </p:nvPicPr>
        <p:blipFill>
          <a:blip r:embed="rId4">
            <a:alphaModFix/>
          </a:blip>
          <a:stretch>
            <a:fillRect/>
          </a:stretch>
        </p:blipFill>
        <p:spPr>
          <a:xfrm>
            <a:off x="3315554" y="2309492"/>
            <a:ext cx="2523039" cy="651695"/>
          </a:xfrm>
          <a:prstGeom prst="rect">
            <a:avLst/>
          </a:prstGeom>
          <a:noFill/>
          <a:ln>
            <a:noFill/>
          </a:ln>
        </p:spPr>
      </p:pic>
      <p:pic>
        <p:nvPicPr>
          <p:cNvPr id="246" name="Google Shape;246;p29"/>
          <p:cNvPicPr preferRelativeResize="0"/>
          <p:nvPr/>
        </p:nvPicPr>
        <p:blipFill>
          <a:blip r:embed="rId5">
            <a:alphaModFix/>
          </a:blip>
          <a:stretch>
            <a:fillRect/>
          </a:stretch>
        </p:blipFill>
        <p:spPr>
          <a:xfrm>
            <a:off x="6094858" y="1936860"/>
            <a:ext cx="2421130" cy="102433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5"/>
          <p:cNvSpPr/>
          <p:nvPr/>
        </p:nvSpPr>
        <p:spPr>
          <a:xfrm>
            <a:off x="6564900" y="2132050"/>
            <a:ext cx="2373300" cy="2657100"/>
          </a:xfrm>
          <a:prstGeom prst="doubleWave">
            <a:avLst>
              <a:gd fmla="val 487"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5"/>
          <p:cNvSpPr/>
          <p:nvPr/>
        </p:nvSpPr>
        <p:spPr>
          <a:xfrm>
            <a:off x="181200" y="1360075"/>
            <a:ext cx="2485200" cy="1497000"/>
          </a:xfrm>
          <a:prstGeom prst="doubleWave">
            <a:avLst>
              <a:gd fmla="val 1974"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0" name="Google Shape;70;p15"/>
          <p:cNvPicPr preferRelativeResize="0"/>
          <p:nvPr/>
        </p:nvPicPr>
        <p:blipFill rotWithShape="1">
          <a:blip r:embed="rId3">
            <a:alphaModFix/>
          </a:blip>
          <a:srcRect b="0" l="6994" r="13608" t="0"/>
          <a:stretch/>
        </p:blipFill>
        <p:spPr>
          <a:xfrm>
            <a:off x="2617663" y="1233750"/>
            <a:ext cx="4007076" cy="3479599"/>
          </a:xfrm>
          <a:prstGeom prst="rect">
            <a:avLst/>
          </a:prstGeom>
          <a:noFill/>
          <a:ln>
            <a:noFill/>
          </a:ln>
        </p:spPr>
      </p:pic>
      <p:pic>
        <p:nvPicPr>
          <p:cNvPr id="71" name="Google Shape;71;p15"/>
          <p:cNvPicPr preferRelativeResize="0"/>
          <p:nvPr/>
        </p:nvPicPr>
        <p:blipFill rotWithShape="1">
          <a:blip r:embed="rId4">
            <a:alphaModFix/>
          </a:blip>
          <a:srcRect b="0" l="0" r="0" t="0"/>
          <a:stretch/>
        </p:blipFill>
        <p:spPr>
          <a:xfrm>
            <a:off x="-463700" y="234500"/>
            <a:ext cx="4789024" cy="779400"/>
          </a:xfrm>
          <a:prstGeom prst="rect">
            <a:avLst/>
          </a:prstGeom>
          <a:noFill/>
          <a:ln>
            <a:noFill/>
          </a:ln>
        </p:spPr>
      </p:pic>
      <p:sp>
        <p:nvSpPr>
          <p:cNvPr id="72" name="Google Shape;72;p15"/>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Who are Little Inventors?</a:t>
            </a:r>
            <a:endParaRPr b="1" i="0" sz="2800" u="none" cap="none" strike="noStrike">
              <a:solidFill>
                <a:srgbClr val="000000"/>
              </a:solidFill>
              <a:latin typeface="Calibri"/>
              <a:ea typeface="Calibri"/>
              <a:cs typeface="Calibri"/>
              <a:sym typeface="Calibri"/>
            </a:endParaRPr>
          </a:p>
        </p:txBody>
      </p:sp>
      <p:sp>
        <p:nvSpPr>
          <p:cNvPr id="73" name="Google Shape;73;p15"/>
          <p:cNvSpPr txBox="1"/>
          <p:nvPr/>
        </p:nvSpPr>
        <p:spPr>
          <a:xfrm>
            <a:off x="229287" y="1426012"/>
            <a:ext cx="22095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We are a team that believes </a:t>
            </a:r>
            <a:r>
              <a:rPr b="1" lang="en" sz="1600">
                <a:latin typeface="Calibri"/>
                <a:ea typeface="Calibri"/>
                <a:cs typeface="Calibri"/>
                <a:sym typeface="Calibri"/>
              </a:rPr>
              <a:t>young people</a:t>
            </a:r>
            <a:r>
              <a:rPr lang="en" sz="1600">
                <a:latin typeface="Calibri"/>
                <a:ea typeface="Calibri"/>
                <a:cs typeface="Calibri"/>
                <a:sym typeface="Calibri"/>
              </a:rPr>
              <a:t> like you </a:t>
            </a:r>
            <a:r>
              <a:rPr b="1" lang="en" sz="1600">
                <a:latin typeface="Calibri"/>
                <a:ea typeface="Calibri"/>
                <a:cs typeface="Calibri"/>
                <a:sym typeface="Calibri"/>
              </a:rPr>
              <a:t>have the best ideas</a:t>
            </a:r>
            <a:r>
              <a:rPr lang="en" sz="1600">
                <a:latin typeface="Calibri"/>
                <a:ea typeface="Calibri"/>
                <a:cs typeface="Calibri"/>
                <a:sym typeface="Calibri"/>
              </a:rPr>
              <a:t>, and that </a:t>
            </a:r>
            <a:r>
              <a:rPr b="1" lang="en" sz="1600">
                <a:latin typeface="Calibri"/>
                <a:ea typeface="Calibri"/>
                <a:cs typeface="Calibri"/>
                <a:sym typeface="Calibri"/>
              </a:rPr>
              <a:t>they can change the world!</a:t>
            </a:r>
            <a:endParaRPr b="1" sz="1600">
              <a:latin typeface="Calibri"/>
              <a:ea typeface="Calibri"/>
              <a:cs typeface="Calibri"/>
              <a:sym typeface="Calibri"/>
            </a:endParaRPr>
          </a:p>
        </p:txBody>
      </p:sp>
      <p:sp>
        <p:nvSpPr>
          <p:cNvPr id="74" name="Google Shape;74;p15"/>
          <p:cNvSpPr txBox="1"/>
          <p:nvPr/>
        </p:nvSpPr>
        <p:spPr>
          <a:xfrm>
            <a:off x="6803650" y="2076700"/>
            <a:ext cx="2063100" cy="2979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1600">
                <a:latin typeface="Calibri"/>
                <a:ea typeface="Calibri"/>
                <a:cs typeface="Calibri"/>
                <a:sym typeface="Calibri"/>
              </a:rPr>
              <a:t>Over 15,000 young people have already sent us their </a:t>
            </a:r>
            <a:r>
              <a:rPr b="1" lang="en" sz="1600">
                <a:latin typeface="Calibri"/>
                <a:ea typeface="Calibri"/>
                <a:cs typeface="Calibri"/>
                <a:sym typeface="Calibri"/>
              </a:rPr>
              <a:t>invention drawings</a:t>
            </a:r>
            <a:r>
              <a:rPr lang="en" sz="1600">
                <a:latin typeface="Calibri"/>
                <a:ea typeface="Calibri"/>
                <a:cs typeface="Calibri"/>
                <a:sym typeface="Calibri"/>
              </a:rPr>
              <a:t>, and over 250 of them have been chosen to be </a:t>
            </a:r>
            <a:r>
              <a:rPr b="1" lang="en" sz="1600">
                <a:latin typeface="Calibri"/>
                <a:ea typeface="Calibri"/>
                <a:cs typeface="Calibri"/>
                <a:sym typeface="Calibri"/>
              </a:rPr>
              <a:t>brought to life</a:t>
            </a:r>
            <a:r>
              <a:rPr lang="en" sz="1600">
                <a:latin typeface="Calibri"/>
                <a:ea typeface="Calibri"/>
                <a:cs typeface="Calibri"/>
                <a:sym typeface="Calibri"/>
              </a:rPr>
              <a:t> by experts for exhibitions!			</a:t>
            </a:r>
            <a:endParaRPr sz="1600">
              <a:latin typeface="Calibri"/>
              <a:ea typeface="Calibri"/>
              <a:cs typeface="Calibri"/>
              <a:sym typeface="Calibri"/>
            </a:endParaRPr>
          </a:p>
        </p:txBody>
      </p:sp>
      <p:pic>
        <p:nvPicPr>
          <p:cNvPr id="75" name="Google Shape;75;p15"/>
          <p:cNvPicPr preferRelativeResize="0"/>
          <p:nvPr/>
        </p:nvPicPr>
        <p:blipFill>
          <a:blip r:embed="rId5">
            <a:alphaModFix/>
          </a:blip>
          <a:stretch>
            <a:fillRect/>
          </a:stretch>
        </p:blipFill>
        <p:spPr>
          <a:xfrm>
            <a:off x="2505488" y="1110175"/>
            <a:ext cx="4187802" cy="3795195"/>
          </a:xfrm>
          <a:prstGeom prst="rect">
            <a:avLst/>
          </a:prstGeom>
          <a:noFill/>
          <a:ln>
            <a:noFill/>
          </a:ln>
        </p:spPr>
      </p:pic>
      <p:pic>
        <p:nvPicPr>
          <p:cNvPr id="76" name="Google Shape;76;p15"/>
          <p:cNvPicPr preferRelativeResize="0"/>
          <p:nvPr/>
        </p:nvPicPr>
        <p:blipFill rotWithShape="1">
          <a:blip r:embed="rId6">
            <a:alphaModFix/>
          </a:blip>
          <a:srcRect b="33199" l="24591" r="53648" t="21856"/>
          <a:stretch/>
        </p:blipFill>
        <p:spPr>
          <a:xfrm>
            <a:off x="499038" y="3045225"/>
            <a:ext cx="1615273" cy="1668124"/>
          </a:xfrm>
          <a:prstGeom prst="rect">
            <a:avLst/>
          </a:prstGeom>
          <a:noFill/>
          <a:ln>
            <a:noFill/>
          </a:ln>
        </p:spPr>
      </p:pic>
      <p:pic>
        <p:nvPicPr>
          <p:cNvPr id="77" name="Google Shape;77;p15"/>
          <p:cNvPicPr preferRelativeResize="0"/>
          <p:nvPr/>
        </p:nvPicPr>
        <p:blipFill rotWithShape="1">
          <a:blip r:embed="rId6">
            <a:alphaModFix/>
          </a:blip>
          <a:srcRect b="61940" l="2437" r="75836" t="3919"/>
          <a:stretch/>
        </p:blipFill>
        <p:spPr>
          <a:xfrm>
            <a:off x="6841913" y="491550"/>
            <a:ext cx="1986575" cy="1560901"/>
          </a:xfrm>
          <a:prstGeom prst="rect">
            <a:avLst/>
          </a:prstGeom>
          <a:noFill/>
          <a:ln>
            <a:noFill/>
          </a:ln>
        </p:spPr>
      </p:pic>
      <p:pic>
        <p:nvPicPr>
          <p:cNvPr id="78" name="Google Shape;78;p15"/>
          <p:cNvPicPr preferRelativeResize="0"/>
          <p:nvPr/>
        </p:nvPicPr>
        <p:blipFill>
          <a:blip r:embed="rId7">
            <a:alphaModFix/>
          </a:blip>
          <a:stretch>
            <a:fillRect/>
          </a:stretch>
        </p:blipFill>
        <p:spPr>
          <a:xfrm>
            <a:off x="5160713" y="334112"/>
            <a:ext cx="1462748" cy="408025"/>
          </a:xfrm>
          <a:prstGeom prst="rect">
            <a:avLst/>
          </a:prstGeom>
          <a:noFill/>
          <a:ln>
            <a:noFill/>
          </a:ln>
        </p:spPr>
      </p:pic>
      <p:pic>
        <p:nvPicPr>
          <p:cNvPr id="79" name="Google Shape;79;p15"/>
          <p:cNvPicPr preferRelativeResize="0"/>
          <p:nvPr/>
        </p:nvPicPr>
        <p:blipFill>
          <a:blip r:embed="rId8">
            <a:alphaModFix/>
          </a:blip>
          <a:stretch>
            <a:fillRect/>
          </a:stretch>
        </p:blipFill>
        <p:spPr>
          <a:xfrm rot="-2039004">
            <a:off x="3629190" y="880718"/>
            <a:ext cx="1492891" cy="32843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pic>
        <p:nvPicPr>
          <p:cNvPr id="85" name="Google Shape;85;p16"/>
          <p:cNvPicPr preferRelativeResize="0"/>
          <p:nvPr/>
        </p:nvPicPr>
        <p:blipFill>
          <a:blip r:embed="rId3">
            <a:alphaModFix/>
          </a:blip>
          <a:stretch>
            <a:fillRect/>
          </a:stretch>
        </p:blipFill>
        <p:spPr>
          <a:xfrm>
            <a:off x="1677500" y="165825"/>
            <a:ext cx="6609096" cy="4750276"/>
          </a:xfrm>
          <a:prstGeom prst="rect">
            <a:avLst/>
          </a:prstGeom>
          <a:noFill/>
          <a:ln>
            <a:noFill/>
          </a:ln>
        </p:spPr>
      </p:pic>
      <p:pic>
        <p:nvPicPr>
          <p:cNvPr id="86" name="Google Shape;86;p16">
            <a:hlinkClick r:id="rId4"/>
          </p:cNvPr>
          <p:cNvPicPr preferRelativeResize="0"/>
          <p:nvPr/>
        </p:nvPicPr>
        <p:blipFill rotWithShape="1">
          <a:blip r:embed="rId5">
            <a:alphaModFix/>
          </a:blip>
          <a:srcRect b="32494" l="26099" r="24299" t="16534"/>
          <a:stretch/>
        </p:blipFill>
        <p:spPr>
          <a:xfrm>
            <a:off x="4927290" y="1013200"/>
            <a:ext cx="3753634" cy="1956800"/>
          </a:xfrm>
          <a:prstGeom prst="rect">
            <a:avLst/>
          </a:prstGeom>
          <a:noFill/>
          <a:ln>
            <a:noFill/>
          </a:ln>
        </p:spPr>
      </p:pic>
      <p:sp>
        <p:nvSpPr>
          <p:cNvPr id="87" name="Google Shape;87;p16"/>
          <p:cNvSpPr txBox="1"/>
          <p:nvPr/>
        </p:nvSpPr>
        <p:spPr>
          <a:xfrm>
            <a:off x="4975641" y="4197601"/>
            <a:ext cx="2275500" cy="4002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700" u="sng">
                <a:highlight>
                  <a:srgbClr val="F8C013"/>
                </a:highlight>
                <a:latin typeface="Calibri"/>
                <a:ea typeface="Calibri"/>
                <a:cs typeface="Calibri"/>
                <a:sym typeface="Calibri"/>
                <a:hlinkClick r:id="rId6"/>
              </a:rPr>
              <a:t>Click here to watch!</a:t>
            </a:r>
            <a:endParaRPr sz="1700">
              <a:highlight>
                <a:srgbClr val="F8C013"/>
              </a:highlight>
              <a:latin typeface="Calibri"/>
              <a:ea typeface="Calibri"/>
              <a:cs typeface="Calibri"/>
              <a:sym typeface="Calibri"/>
            </a:endParaRPr>
          </a:p>
        </p:txBody>
      </p:sp>
      <p:pic>
        <p:nvPicPr>
          <p:cNvPr id="88" name="Google Shape;88;p16"/>
          <p:cNvPicPr preferRelativeResize="0"/>
          <p:nvPr/>
        </p:nvPicPr>
        <p:blipFill rotWithShape="1">
          <a:blip r:embed="rId7">
            <a:alphaModFix/>
          </a:blip>
          <a:srcRect b="0" l="0" r="0" t="0"/>
          <a:stretch/>
        </p:blipFill>
        <p:spPr>
          <a:xfrm>
            <a:off x="-313875" y="288525"/>
            <a:ext cx="2927601" cy="891000"/>
          </a:xfrm>
          <a:prstGeom prst="rect">
            <a:avLst/>
          </a:prstGeom>
          <a:noFill/>
          <a:ln>
            <a:noFill/>
          </a:ln>
        </p:spPr>
      </p:pic>
      <p:sp>
        <p:nvSpPr>
          <p:cNvPr id="89" name="Google Shape;89;p16"/>
          <p:cNvSpPr txBox="1"/>
          <p:nvPr/>
        </p:nvSpPr>
        <p:spPr>
          <a:xfrm rot="-59824">
            <a:off x="317265" y="4719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Watch this!</a:t>
            </a:r>
            <a:endParaRPr b="1" sz="2800">
              <a:latin typeface="Calibri"/>
              <a:ea typeface="Calibri"/>
              <a:cs typeface="Calibri"/>
              <a:sym typeface="Calibri"/>
            </a:endParaRPr>
          </a:p>
        </p:txBody>
      </p:sp>
      <p:pic>
        <p:nvPicPr>
          <p:cNvPr id="90" name="Google Shape;90;p16"/>
          <p:cNvPicPr preferRelativeResize="0"/>
          <p:nvPr/>
        </p:nvPicPr>
        <p:blipFill>
          <a:blip r:embed="rId8">
            <a:alphaModFix/>
          </a:blip>
          <a:stretch>
            <a:fillRect/>
          </a:stretch>
        </p:blipFill>
        <p:spPr>
          <a:xfrm>
            <a:off x="4848300" y="1013200"/>
            <a:ext cx="3852175" cy="21053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id="95" name="Google Shape;95;p17"/>
          <p:cNvPicPr preferRelativeResize="0"/>
          <p:nvPr/>
        </p:nvPicPr>
        <p:blipFill>
          <a:blip r:embed="rId3">
            <a:alphaModFix/>
          </a:blip>
          <a:stretch>
            <a:fillRect/>
          </a:stretch>
        </p:blipFill>
        <p:spPr>
          <a:xfrm>
            <a:off x="2447325" y="588925"/>
            <a:ext cx="6823856" cy="4160875"/>
          </a:xfrm>
          <a:prstGeom prst="rect">
            <a:avLst/>
          </a:prstGeom>
          <a:noFill/>
          <a:ln>
            <a:noFill/>
          </a:ln>
        </p:spPr>
      </p:pic>
      <p:pic>
        <p:nvPicPr>
          <p:cNvPr id="96" name="Google Shape;96;p17"/>
          <p:cNvPicPr preferRelativeResize="0"/>
          <p:nvPr/>
        </p:nvPicPr>
        <p:blipFill rotWithShape="1">
          <a:blip r:embed="rId4">
            <a:alphaModFix/>
          </a:blip>
          <a:srcRect b="0" l="0" r="0" t="0"/>
          <a:stretch/>
        </p:blipFill>
        <p:spPr>
          <a:xfrm>
            <a:off x="-286325" y="283425"/>
            <a:ext cx="4326925" cy="891000"/>
          </a:xfrm>
          <a:prstGeom prst="rect">
            <a:avLst/>
          </a:prstGeom>
          <a:noFill/>
          <a:ln>
            <a:noFill/>
          </a:ln>
        </p:spPr>
      </p:pic>
      <p:sp>
        <p:nvSpPr>
          <p:cNvPr id="97" name="Google Shape;97;p17"/>
          <p:cNvSpPr txBox="1"/>
          <p:nvPr/>
        </p:nvSpPr>
        <p:spPr>
          <a:xfrm rot="-59824">
            <a:off x="317265" y="4841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What is Dogger Bank?</a:t>
            </a:r>
            <a:endParaRPr b="1" sz="1900">
              <a:latin typeface="Calibri"/>
              <a:ea typeface="Calibri"/>
              <a:cs typeface="Calibri"/>
              <a:sym typeface="Calibri"/>
            </a:endParaRPr>
          </a:p>
        </p:txBody>
      </p:sp>
      <p:pic>
        <p:nvPicPr>
          <p:cNvPr id="98" name="Google Shape;98;p17"/>
          <p:cNvPicPr preferRelativeResize="0"/>
          <p:nvPr/>
        </p:nvPicPr>
        <p:blipFill>
          <a:blip r:embed="rId5">
            <a:alphaModFix/>
          </a:blip>
          <a:stretch>
            <a:fillRect/>
          </a:stretch>
        </p:blipFill>
        <p:spPr>
          <a:xfrm>
            <a:off x="606377" y="1479924"/>
            <a:ext cx="4326926" cy="313026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pic>
        <p:nvPicPr>
          <p:cNvPr descr="page3.png" id="104" name="Google Shape;104;p18"/>
          <p:cNvPicPr preferRelativeResize="0"/>
          <p:nvPr/>
        </p:nvPicPr>
        <p:blipFill rotWithShape="1">
          <a:blip r:embed="rId3">
            <a:alphaModFix/>
          </a:blip>
          <a:srcRect b="0" l="0" r="0" t="0"/>
          <a:stretch/>
        </p:blipFill>
        <p:spPr>
          <a:xfrm>
            <a:off x="1291169" y="1350462"/>
            <a:ext cx="6561657" cy="2990629"/>
          </a:xfrm>
          <a:prstGeom prst="rect">
            <a:avLst/>
          </a:prstGeom>
          <a:noFill/>
          <a:ln>
            <a:noFill/>
          </a:ln>
        </p:spPr>
      </p:pic>
      <p:sp>
        <p:nvSpPr>
          <p:cNvPr id="105" name="Google Shape;105;p18"/>
          <p:cNvSpPr txBox="1"/>
          <p:nvPr/>
        </p:nvSpPr>
        <p:spPr>
          <a:xfrm>
            <a:off x="3200400" y="1280156"/>
            <a:ext cx="2250000" cy="595800"/>
          </a:xfrm>
          <a:prstGeom prst="rect">
            <a:avLst/>
          </a:prstGeom>
          <a:noFill/>
          <a:ln>
            <a:noFill/>
          </a:ln>
        </p:spPr>
        <p:txBody>
          <a:bodyPr anchorCtr="0" anchor="t" bIns="68575" lIns="68575" spcFirstLastPara="1" rIns="68575" wrap="square" tIns="68575">
            <a:spAutoFit/>
          </a:bodyPr>
          <a:lstStyle/>
          <a:p>
            <a:pPr indent="0" lvl="0" marL="0" rtl="0" algn="l">
              <a:lnSpc>
                <a:spcPct val="90000"/>
              </a:lnSpc>
              <a:spcBef>
                <a:spcPts val="0"/>
              </a:spcBef>
              <a:spcAft>
                <a:spcPts val="0"/>
              </a:spcAft>
              <a:buNone/>
            </a:pPr>
            <a:r>
              <a:t/>
            </a:r>
            <a:endParaRPr sz="3300">
              <a:solidFill>
                <a:schemeClr val="dk1"/>
              </a:solidFill>
              <a:latin typeface="Calibri"/>
              <a:ea typeface="Calibri"/>
              <a:cs typeface="Calibri"/>
              <a:sym typeface="Calibri"/>
            </a:endParaRPr>
          </a:p>
        </p:txBody>
      </p:sp>
      <p:pic>
        <p:nvPicPr>
          <p:cNvPr id="106" name="Google Shape;106;p18"/>
          <p:cNvPicPr preferRelativeResize="0"/>
          <p:nvPr/>
        </p:nvPicPr>
        <p:blipFill rotWithShape="1">
          <a:blip r:embed="rId4">
            <a:alphaModFix/>
          </a:blip>
          <a:srcRect b="0" l="0" r="0" t="0"/>
          <a:stretch/>
        </p:blipFill>
        <p:spPr>
          <a:xfrm>
            <a:off x="-463700" y="234500"/>
            <a:ext cx="4435424" cy="779400"/>
          </a:xfrm>
          <a:prstGeom prst="rect">
            <a:avLst/>
          </a:prstGeom>
          <a:noFill/>
          <a:ln>
            <a:noFill/>
          </a:ln>
        </p:spPr>
      </p:pic>
      <p:sp>
        <p:nvSpPr>
          <p:cNvPr id="107" name="Google Shape;107;p18"/>
          <p:cNvSpPr txBox="1"/>
          <p:nvPr/>
        </p:nvSpPr>
        <p:spPr>
          <a:xfrm>
            <a:off x="246775" y="334100"/>
            <a:ext cx="33918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What is an invention?</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pic>
        <p:nvPicPr>
          <p:cNvPr id="113" name="Google Shape;113;p19"/>
          <p:cNvPicPr preferRelativeResize="0"/>
          <p:nvPr/>
        </p:nvPicPr>
        <p:blipFill rotWithShape="1">
          <a:blip r:embed="rId3">
            <a:alphaModFix/>
          </a:blip>
          <a:srcRect b="0" l="0" r="0" t="0"/>
          <a:stretch/>
        </p:blipFill>
        <p:spPr>
          <a:xfrm>
            <a:off x="1873313" y="1809975"/>
            <a:ext cx="5606851" cy="2771598"/>
          </a:xfrm>
          <a:prstGeom prst="rect">
            <a:avLst/>
          </a:prstGeom>
          <a:noFill/>
          <a:ln>
            <a:noFill/>
          </a:ln>
        </p:spPr>
      </p:pic>
      <p:pic>
        <p:nvPicPr>
          <p:cNvPr id="114" name="Google Shape;114;p19"/>
          <p:cNvPicPr preferRelativeResize="0"/>
          <p:nvPr/>
        </p:nvPicPr>
        <p:blipFill rotWithShape="1">
          <a:blip r:embed="rId4">
            <a:alphaModFix/>
          </a:blip>
          <a:srcRect b="0" l="0" r="0" t="0"/>
          <a:stretch/>
        </p:blipFill>
        <p:spPr>
          <a:xfrm>
            <a:off x="-906806" y="276347"/>
            <a:ext cx="5655955" cy="984919"/>
          </a:xfrm>
          <a:prstGeom prst="rect">
            <a:avLst/>
          </a:prstGeom>
          <a:noFill/>
          <a:ln>
            <a:noFill/>
          </a:ln>
        </p:spPr>
      </p:pic>
      <p:sp>
        <p:nvSpPr>
          <p:cNvPr id="115" name="Google Shape;115;p19"/>
          <p:cNvSpPr txBox="1"/>
          <p:nvPr/>
        </p:nvSpPr>
        <p:spPr>
          <a:xfrm rot="-59838">
            <a:off x="425359" y="515864"/>
            <a:ext cx="4257345"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Who needs inventions?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pic>
        <p:nvPicPr>
          <p:cNvPr id="120" name="Google Shape;120;p20"/>
          <p:cNvPicPr preferRelativeResize="0"/>
          <p:nvPr/>
        </p:nvPicPr>
        <p:blipFill>
          <a:blip r:embed="rId3">
            <a:alphaModFix/>
          </a:blip>
          <a:stretch>
            <a:fillRect/>
          </a:stretch>
        </p:blipFill>
        <p:spPr>
          <a:xfrm>
            <a:off x="477774" y="2098674"/>
            <a:ext cx="3805616" cy="2453068"/>
          </a:xfrm>
          <a:prstGeom prst="rect">
            <a:avLst/>
          </a:prstGeom>
          <a:noFill/>
          <a:ln>
            <a:noFill/>
          </a:ln>
        </p:spPr>
      </p:pic>
      <p:pic>
        <p:nvPicPr>
          <p:cNvPr id="121" name="Google Shape;121;p20"/>
          <p:cNvPicPr preferRelativeResize="0"/>
          <p:nvPr/>
        </p:nvPicPr>
        <p:blipFill>
          <a:blip r:embed="rId4">
            <a:alphaModFix/>
          </a:blip>
          <a:stretch>
            <a:fillRect/>
          </a:stretch>
        </p:blipFill>
        <p:spPr>
          <a:xfrm>
            <a:off x="3278703" y="1313288"/>
            <a:ext cx="2298107" cy="2145567"/>
          </a:xfrm>
          <a:prstGeom prst="rect">
            <a:avLst/>
          </a:prstGeom>
          <a:noFill/>
          <a:ln>
            <a:noFill/>
          </a:ln>
        </p:spPr>
      </p:pic>
      <p:pic>
        <p:nvPicPr>
          <p:cNvPr id="122" name="Google Shape;122;p20"/>
          <p:cNvPicPr preferRelativeResize="0"/>
          <p:nvPr/>
        </p:nvPicPr>
        <p:blipFill>
          <a:blip r:embed="rId5">
            <a:alphaModFix/>
          </a:blip>
          <a:stretch>
            <a:fillRect/>
          </a:stretch>
        </p:blipFill>
        <p:spPr>
          <a:xfrm>
            <a:off x="6575551" y="1479925"/>
            <a:ext cx="2754551" cy="2636155"/>
          </a:xfrm>
          <a:prstGeom prst="rect">
            <a:avLst/>
          </a:prstGeom>
          <a:noFill/>
          <a:ln>
            <a:noFill/>
          </a:ln>
        </p:spPr>
      </p:pic>
      <p:pic>
        <p:nvPicPr>
          <p:cNvPr id="123" name="Google Shape;123;p20"/>
          <p:cNvPicPr preferRelativeResize="0"/>
          <p:nvPr/>
        </p:nvPicPr>
        <p:blipFill rotWithShape="1">
          <a:blip r:embed="rId6">
            <a:alphaModFix/>
          </a:blip>
          <a:srcRect b="0" l="0" r="0" t="0"/>
          <a:stretch/>
        </p:blipFill>
        <p:spPr>
          <a:xfrm>
            <a:off x="-579275" y="255675"/>
            <a:ext cx="7300849" cy="891000"/>
          </a:xfrm>
          <a:prstGeom prst="rect">
            <a:avLst/>
          </a:prstGeom>
          <a:noFill/>
          <a:ln>
            <a:noFill/>
          </a:ln>
        </p:spPr>
      </p:pic>
      <p:sp>
        <p:nvSpPr>
          <p:cNvPr id="124" name="Google Shape;124;p20"/>
          <p:cNvSpPr txBox="1"/>
          <p:nvPr/>
        </p:nvSpPr>
        <p:spPr>
          <a:xfrm rot="-59811">
            <a:off x="280484" y="440393"/>
            <a:ext cx="7466630"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900">
                <a:solidFill>
                  <a:schemeClr val="dk1"/>
                </a:solidFill>
                <a:latin typeface="Calibri"/>
                <a:ea typeface="Calibri"/>
                <a:cs typeface="Calibri"/>
                <a:sym typeface="Calibri"/>
              </a:rPr>
              <a:t>The North - A powerhouse of invention!</a:t>
            </a:r>
            <a:endParaRPr b="1" sz="2000">
              <a:latin typeface="Calibri"/>
              <a:ea typeface="Calibri"/>
              <a:cs typeface="Calibri"/>
              <a:sym typeface="Calibri"/>
            </a:endParaRPr>
          </a:p>
        </p:txBody>
      </p:sp>
      <p:pic>
        <p:nvPicPr>
          <p:cNvPr id="125" name="Google Shape;125;p20"/>
          <p:cNvPicPr preferRelativeResize="0"/>
          <p:nvPr/>
        </p:nvPicPr>
        <p:blipFill>
          <a:blip r:embed="rId7">
            <a:alphaModFix/>
          </a:blip>
          <a:stretch>
            <a:fillRect/>
          </a:stretch>
        </p:blipFill>
        <p:spPr>
          <a:xfrm>
            <a:off x="5195950" y="3305000"/>
            <a:ext cx="1106543" cy="1554375"/>
          </a:xfrm>
          <a:prstGeom prst="rect">
            <a:avLst/>
          </a:prstGeom>
          <a:noFill/>
          <a:ln>
            <a:noFill/>
          </a:ln>
        </p:spPr>
      </p:pic>
      <p:pic>
        <p:nvPicPr>
          <p:cNvPr id="126" name="Google Shape;126;p20"/>
          <p:cNvPicPr preferRelativeResize="0"/>
          <p:nvPr/>
        </p:nvPicPr>
        <p:blipFill>
          <a:blip r:embed="rId8">
            <a:alphaModFix/>
          </a:blip>
          <a:stretch>
            <a:fillRect/>
          </a:stretch>
        </p:blipFill>
        <p:spPr>
          <a:xfrm>
            <a:off x="4922900" y="1313309"/>
            <a:ext cx="1652650" cy="1750015"/>
          </a:xfrm>
          <a:prstGeom prst="rect">
            <a:avLst/>
          </a:prstGeom>
          <a:noFill/>
          <a:ln>
            <a:noFill/>
          </a:ln>
        </p:spPr>
      </p:pic>
      <p:pic>
        <p:nvPicPr>
          <p:cNvPr id="127" name="Google Shape;127;p20"/>
          <p:cNvPicPr preferRelativeResize="0"/>
          <p:nvPr/>
        </p:nvPicPr>
        <p:blipFill>
          <a:blip r:embed="rId9">
            <a:alphaModFix/>
          </a:blip>
          <a:stretch>
            <a:fillRect/>
          </a:stretch>
        </p:blipFill>
        <p:spPr>
          <a:xfrm>
            <a:off x="5953375" y="2399600"/>
            <a:ext cx="1574625" cy="23461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pic>
        <p:nvPicPr>
          <p:cNvPr id="132" name="Google Shape;132;p21"/>
          <p:cNvPicPr preferRelativeResize="0"/>
          <p:nvPr/>
        </p:nvPicPr>
        <p:blipFill>
          <a:blip r:embed="rId3">
            <a:alphaModFix/>
          </a:blip>
          <a:stretch>
            <a:fillRect/>
          </a:stretch>
        </p:blipFill>
        <p:spPr>
          <a:xfrm>
            <a:off x="246772" y="2106774"/>
            <a:ext cx="2131082" cy="2003092"/>
          </a:xfrm>
          <a:prstGeom prst="rect">
            <a:avLst/>
          </a:prstGeom>
          <a:noFill/>
          <a:ln>
            <a:noFill/>
          </a:ln>
        </p:spPr>
      </p:pic>
      <p:pic>
        <p:nvPicPr>
          <p:cNvPr id="133" name="Google Shape;133;p21"/>
          <p:cNvPicPr preferRelativeResize="0"/>
          <p:nvPr/>
        </p:nvPicPr>
        <p:blipFill rotWithShape="1">
          <a:blip r:embed="rId4">
            <a:alphaModFix/>
          </a:blip>
          <a:srcRect b="0" l="15966" r="12436" t="0"/>
          <a:stretch/>
        </p:blipFill>
        <p:spPr>
          <a:xfrm>
            <a:off x="2421772" y="2056975"/>
            <a:ext cx="2034601" cy="1896870"/>
          </a:xfrm>
          <a:prstGeom prst="rect">
            <a:avLst/>
          </a:prstGeom>
          <a:noFill/>
          <a:ln>
            <a:noFill/>
          </a:ln>
        </p:spPr>
      </p:pic>
      <p:pic>
        <p:nvPicPr>
          <p:cNvPr id="134" name="Google Shape;134;p21"/>
          <p:cNvPicPr preferRelativeResize="0"/>
          <p:nvPr/>
        </p:nvPicPr>
        <p:blipFill rotWithShape="1">
          <a:blip r:embed="rId5">
            <a:alphaModFix/>
          </a:blip>
          <a:srcRect b="0" l="0" r="0" t="0"/>
          <a:stretch/>
        </p:blipFill>
        <p:spPr>
          <a:xfrm>
            <a:off x="-239850" y="234525"/>
            <a:ext cx="5339602" cy="779400"/>
          </a:xfrm>
          <a:prstGeom prst="rect">
            <a:avLst/>
          </a:prstGeom>
          <a:noFill/>
          <a:ln>
            <a:noFill/>
          </a:ln>
        </p:spPr>
      </p:pic>
      <p:sp>
        <p:nvSpPr>
          <p:cNvPr id="135" name="Google Shape;135;p21"/>
          <p:cNvSpPr txBox="1"/>
          <p:nvPr/>
        </p:nvSpPr>
        <p:spPr>
          <a:xfrm>
            <a:off x="246775" y="334100"/>
            <a:ext cx="47814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Where can inventing take you?</a:t>
            </a:r>
            <a:endParaRPr b="1" i="0" sz="2800" u="none" cap="none" strike="noStrike">
              <a:solidFill>
                <a:srgbClr val="000000"/>
              </a:solidFill>
              <a:latin typeface="Calibri"/>
              <a:ea typeface="Calibri"/>
              <a:cs typeface="Calibri"/>
              <a:sym typeface="Calibri"/>
            </a:endParaRPr>
          </a:p>
        </p:txBody>
      </p:sp>
      <p:sp>
        <p:nvSpPr>
          <p:cNvPr id="136" name="Google Shape;136;p21"/>
          <p:cNvSpPr txBox="1"/>
          <p:nvPr/>
        </p:nvSpPr>
        <p:spPr>
          <a:xfrm>
            <a:off x="246763" y="1233499"/>
            <a:ext cx="21330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latin typeface="Calibri"/>
                <a:ea typeface="Calibri"/>
                <a:cs typeface="Calibri"/>
                <a:sym typeface="Calibri"/>
              </a:rPr>
              <a:t>Arthur, age 8 invented the Super Grow 11000. </a:t>
            </a:r>
            <a:endParaRPr b="1" sz="1300">
              <a:latin typeface="Calibri"/>
              <a:ea typeface="Calibri"/>
              <a:cs typeface="Calibri"/>
              <a:sym typeface="Calibri"/>
            </a:endParaRPr>
          </a:p>
        </p:txBody>
      </p:sp>
      <p:sp>
        <p:nvSpPr>
          <p:cNvPr id="137" name="Google Shape;137;p21"/>
          <p:cNvSpPr txBox="1"/>
          <p:nvPr/>
        </p:nvSpPr>
        <p:spPr>
          <a:xfrm>
            <a:off x="2375375" y="1166000"/>
            <a:ext cx="22683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His invention was made into a real object and shown in the </a:t>
            </a:r>
            <a:r>
              <a:rPr b="1" lang="en" sz="1300">
                <a:latin typeface="Calibri"/>
                <a:ea typeface="Calibri"/>
                <a:cs typeface="Calibri"/>
                <a:sym typeface="Calibri"/>
              </a:rPr>
              <a:t>Great Exhibition of the North.</a:t>
            </a:r>
            <a:endParaRPr b="1" sz="1300">
              <a:latin typeface="Calibri"/>
              <a:ea typeface="Calibri"/>
              <a:cs typeface="Calibri"/>
              <a:sym typeface="Calibri"/>
            </a:endParaRPr>
          </a:p>
        </p:txBody>
      </p:sp>
      <p:sp>
        <p:nvSpPr>
          <p:cNvPr id="138" name="Google Shape;138;p21"/>
          <p:cNvSpPr txBox="1"/>
          <p:nvPr/>
        </p:nvSpPr>
        <p:spPr>
          <a:xfrm>
            <a:off x="4456375" y="4539725"/>
            <a:ext cx="483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latin typeface="Calibri"/>
                <a:ea typeface="Calibri"/>
                <a:cs typeface="Calibri"/>
                <a:sym typeface="Calibri"/>
              </a:rPr>
              <a:t>There are no limits to where invention can take you! </a:t>
            </a:r>
            <a:endParaRPr b="1" sz="1600">
              <a:latin typeface="Calibri"/>
              <a:ea typeface="Calibri"/>
              <a:cs typeface="Calibri"/>
              <a:sym typeface="Calibri"/>
            </a:endParaRPr>
          </a:p>
        </p:txBody>
      </p:sp>
      <p:pic>
        <p:nvPicPr>
          <p:cNvPr id="139" name="Google Shape;139;p21"/>
          <p:cNvPicPr preferRelativeResize="0"/>
          <p:nvPr/>
        </p:nvPicPr>
        <p:blipFill rotWithShape="1">
          <a:blip r:embed="rId6">
            <a:alphaModFix/>
          </a:blip>
          <a:srcRect b="9861" l="0" r="0" t="0"/>
          <a:stretch/>
        </p:blipFill>
        <p:spPr>
          <a:xfrm>
            <a:off x="4572000" y="2056974"/>
            <a:ext cx="2034599" cy="1896873"/>
          </a:xfrm>
          <a:prstGeom prst="rect">
            <a:avLst/>
          </a:prstGeom>
          <a:noFill/>
          <a:ln>
            <a:noFill/>
          </a:ln>
        </p:spPr>
      </p:pic>
      <p:pic>
        <p:nvPicPr>
          <p:cNvPr id="140" name="Google Shape;140;p21"/>
          <p:cNvPicPr preferRelativeResize="0"/>
          <p:nvPr/>
        </p:nvPicPr>
        <p:blipFill>
          <a:blip r:embed="rId7">
            <a:alphaModFix/>
          </a:blip>
          <a:stretch>
            <a:fillRect/>
          </a:stretch>
        </p:blipFill>
        <p:spPr>
          <a:xfrm>
            <a:off x="6722225" y="2056974"/>
            <a:ext cx="2266296" cy="1895190"/>
          </a:xfrm>
          <a:prstGeom prst="rect">
            <a:avLst/>
          </a:prstGeom>
          <a:noFill/>
          <a:ln>
            <a:noFill/>
          </a:ln>
        </p:spPr>
      </p:pic>
      <p:sp>
        <p:nvSpPr>
          <p:cNvPr id="141" name="Google Shape;141;p21"/>
          <p:cNvSpPr txBox="1"/>
          <p:nvPr/>
        </p:nvSpPr>
        <p:spPr>
          <a:xfrm>
            <a:off x="4690075" y="1168978"/>
            <a:ext cx="18936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Arthur was invited to talk on the </a:t>
            </a:r>
            <a:r>
              <a:rPr b="1" lang="en" sz="1300">
                <a:latin typeface="Calibri"/>
                <a:ea typeface="Calibri"/>
                <a:cs typeface="Calibri"/>
                <a:sym typeface="Calibri"/>
              </a:rPr>
              <a:t>radio</a:t>
            </a:r>
            <a:r>
              <a:rPr lang="en" sz="1300">
                <a:latin typeface="Calibri"/>
                <a:ea typeface="Calibri"/>
                <a:cs typeface="Calibri"/>
                <a:sym typeface="Calibri"/>
              </a:rPr>
              <a:t> about his idea.</a:t>
            </a:r>
            <a:endParaRPr sz="1300">
              <a:latin typeface="Calibri"/>
              <a:ea typeface="Calibri"/>
              <a:cs typeface="Calibri"/>
              <a:sym typeface="Calibri"/>
            </a:endParaRPr>
          </a:p>
        </p:txBody>
      </p:sp>
      <p:sp>
        <p:nvSpPr>
          <p:cNvPr id="142" name="Google Shape;142;p21"/>
          <p:cNvSpPr txBox="1"/>
          <p:nvPr/>
        </p:nvSpPr>
        <p:spPr>
          <a:xfrm>
            <a:off x="6676575" y="1168975"/>
            <a:ext cx="23772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And after that he was invited onto his </a:t>
            </a:r>
            <a:r>
              <a:rPr b="1" lang="en" sz="1300">
                <a:latin typeface="Calibri"/>
                <a:ea typeface="Calibri"/>
                <a:cs typeface="Calibri"/>
                <a:sym typeface="Calibri"/>
              </a:rPr>
              <a:t>favourite tv show, Gardener’s World, on the BBC!</a:t>
            </a:r>
            <a:endParaRPr b="1" sz="1300">
              <a:latin typeface="Calibri"/>
              <a:ea typeface="Calibri"/>
              <a:cs typeface="Calibri"/>
              <a:sym typeface="Calibri"/>
            </a:endParaRPr>
          </a:p>
        </p:txBody>
      </p:sp>
      <p:pic>
        <p:nvPicPr>
          <p:cNvPr id="143" name="Google Shape;143;p21"/>
          <p:cNvPicPr preferRelativeResize="0"/>
          <p:nvPr/>
        </p:nvPicPr>
        <p:blipFill>
          <a:blip r:embed="rId8">
            <a:alphaModFix/>
          </a:blip>
          <a:stretch>
            <a:fillRect/>
          </a:stretch>
        </p:blipFill>
        <p:spPr>
          <a:xfrm>
            <a:off x="3343874" y="4003550"/>
            <a:ext cx="873398" cy="957898"/>
          </a:xfrm>
          <a:prstGeom prst="rect">
            <a:avLst/>
          </a:prstGeom>
          <a:noFill/>
          <a:ln>
            <a:noFill/>
          </a:ln>
        </p:spPr>
      </p:pic>
      <p:pic>
        <p:nvPicPr>
          <p:cNvPr id="144" name="Google Shape;144;p21"/>
          <p:cNvPicPr preferRelativeResize="0"/>
          <p:nvPr/>
        </p:nvPicPr>
        <p:blipFill>
          <a:blip r:embed="rId9">
            <a:alphaModFix/>
          </a:blip>
          <a:stretch>
            <a:fillRect/>
          </a:stretch>
        </p:blipFill>
        <p:spPr>
          <a:xfrm>
            <a:off x="2133374" y="2512225"/>
            <a:ext cx="535348" cy="341334"/>
          </a:xfrm>
          <a:prstGeom prst="rect">
            <a:avLst/>
          </a:prstGeom>
          <a:noFill/>
          <a:ln>
            <a:noFill/>
          </a:ln>
        </p:spPr>
      </p:pic>
      <p:pic>
        <p:nvPicPr>
          <p:cNvPr id="145" name="Google Shape;145;p21"/>
          <p:cNvPicPr preferRelativeResize="0"/>
          <p:nvPr/>
        </p:nvPicPr>
        <p:blipFill>
          <a:blip r:embed="rId9">
            <a:alphaModFix/>
          </a:blip>
          <a:stretch>
            <a:fillRect/>
          </a:stretch>
        </p:blipFill>
        <p:spPr>
          <a:xfrm>
            <a:off x="4237148" y="2528275"/>
            <a:ext cx="535348" cy="341334"/>
          </a:xfrm>
          <a:prstGeom prst="rect">
            <a:avLst/>
          </a:prstGeom>
          <a:noFill/>
          <a:ln>
            <a:noFill/>
          </a:ln>
        </p:spPr>
      </p:pic>
      <p:pic>
        <p:nvPicPr>
          <p:cNvPr id="146" name="Google Shape;146;p21"/>
          <p:cNvPicPr preferRelativeResize="0"/>
          <p:nvPr/>
        </p:nvPicPr>
        <p:blipFill>
          <a:blip r:embed="rId9">
            <a:alphaModFix/>
          </a:blip>
          <a:stretch>
            <a:fillRect/>
          </a:stretch>
        </p:blipFill>
        <p:spPr>
          <a:xfrm>
            <a:off x="6445375" y="2528275"/>
            <a:ext cx="535348" cy="341337"/>
          </a:xfrm>
          <a:prstGeom prst="rect">
            <a:avLst/>
          </a:prstGeom>
          <a:noFill/>
          <a:ln>
            <a:noFill/>
          </a:ln>
        </p:spPr>
      </p:pic>
      <p:sp>
        <p:nvSpPr>
          <p:cNvPr id="147" name="Google Shape;147;p21"/>
          <p:cNvSpPr txBox="1"/>
          <p:nvPr/>
        </p:nvSpPr>
        <p:spPr>
          <a:xfrm>
            <a:off x="152500" y="4028875"/>
            <a:ext cx="25167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Arthur’s amazing invention moves the plant back and forth along the window sill to follow the sunlight.</a:t>
            </a:r>
            <a:endParaRPr sz="13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pic>
        <p:nvPicPr>
          <p:cNvPr id="152" name="Google Shape;152;p22"/>
          <p:cNvPicPr preferRelativeResize="0"/>
          <p:nvPr/>
        </p:nvPicPr>
        <p:blipFill rotWithShape="1">
          <a:blip r:embed="rId3">
            <a:alphaModFix/>
          </a:blip>
          <a:srcRect b="0" l="0" r="0" t="0"/>
          <a:stretch/>
        </p:blipFill>
        <p:spPr>
          <a:xfrm>
            <a:off x="-239850" y="234525"/>
            <a:ext cx="5801525" cy="779400"/>
          </a:xfrm>
          <a:prstGeom prst="rect">
            <a:avLst/>
          </a:prstGeom>
          <a:noFill/>
          <a:ln>
            <a:noFill/>
          </a:ln>
        </p:spPr>
      </p:pic>
      <p:sp>
        <p:nvSpPr>
          <p:cNvPr id="153" name="Google Shape;153;p22"/>
          <p:cNvSpPr txBox="1"/>
          <p:nvPr/>
        </p:nvSpPr>
        <p:spPr>
          <a:xfrm>
            <a:off x="246775" y="334100"/>
            <a:ext cx="5217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Can inventing make a difference?</a:t>
            </a:r>
            <a:endParaRPr b="1" i="0" sz="2800" u="none" cap="none" strike="noStrike">
              <a:solidFill>
                <a:srgbClr val="000000"/>
              </a:solidFill>
              <a:latin typeface="Calibri"/>
              <a:ea typeface="Calibri"/>
              <a:cs typeface="Calibri"/>
              <a:sym typeface="Calibri"/>
            </a:endParaRPr>
          </a:p>
        </p:txBody>
      </p:sp>
      <p:pic>
        <p:nvPicPr>
          <p:cNvPr id="154" name="Google Shape;154;p22"/>
          <p:cNvPicPr preferRelativeResize="0"/>
          <p:nvPr/>
        </p:nvPicPr>
        <p:blipFill>
          <a:blip r:embed="rId4">
            <a:alphaModFix/>
          </a:blip>
          <a:stretch>
            <a:fillRect/>
          </a:stretch>
        </p:blipFill>
        <p:spPr>
          <a:xfrm>
            <a:off x="5413000" y="786322"/>
            <a:ext cx="3257525" cy="2172774"/>
          </a:xfrm>
          <a:prstGeom prst="rect">
            <a:avLst/>
          </a:prstGeom>
          <a:noFill/>
          <a:ln>
            <a:noFill/>
          </a:ln>
        </p:spPr>
      </p:pic>
      <p:pic>
        <p:nvPicPr>
          <p:cNvPr id="155" name="Google Shape;155;p22"/>
          <p:cNvPicPr preferRelativeResize="0"/>
          <p:nvPr/>
        </p:nvPicPr>
        <p:blipFill>
          <a:blip r:embed="rId5">
            <a:alphaModFix/>
          </a:blip>
          <a:stretch>
            <a:fillRect/>
          </a:stretch>
        </p:blipFill>
        <p:spPr>
          <a:xfrm>
            <a:off x="5283375" y="635375"/>
            <a:ext cx="3484748" cy="2375600"/>
          </a:xfrm>
          <a:prstGeom prst="rect">
            <a:avLst/>
          </a:prstGeom>
          <a:noFill/>
          <a:ln>
            <a:noFill/>
          </a:ln>
        </p:spPr>
      </p:pic>
      <p:sp>
        <p:nvSpPr>
          <p:cNvPr id="156" name="Google Shape;156;p22"/>
          <p:cNvSpPr txBox="1"/>
          <p:nvPr/>
        </p:nvSpPr>
        <p:spPr>
          <a:xfrm>
            <a:off x="376350" y="1282675"/>
            <a:ext cx="3257400" cy="172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rPr>
              <a:t>Yes it can! </a:t>
            </a:r>
            <a:endParaRPr b="1" sz="20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l">
              <a:spcBef>
                <a:spcPts val="0"/>
              </a:spcBef>
              <a:spcAft>
                <a:spcPts val="0"/>
              </a:spcAft>
              <a:buNone/>
            </a:pPr>
            <a:r>
              <a:rPr lang="en" sz="1700">
                <a:solidFill>
                  <a:schemeClr val="dk1"/>
                </a:solidFill>
              </a:rPr>
              <a:t>In 2020 Dominic was invited to speak at the </a:t>
            </a:r>
            <a:r>
              <a:rPr b="1" lang="en" sz="1700">
                <a:solidFill>
                  <a:schemeClr val="dk1"/>
                </a:solidFill>
              </a:rPr>
              <a:t>United Nations </a:t>
            </a:r>
            <a:r>
              <a:rPr lang="en" sz="1700">
                <a:solidFill>
                  <a:schemeClr val="dk1"/>
                </a:solidFill>
              </a:rPr>
              <a:t>and share some amazing invention ideas from our Climate Champions challenge </a:t>
            </a:r>
            <a:r>
              <a:rPr b="1" lang="en" sz="1700">
                <a:solidFill>
                  <a:schemeClr val="dk1"/>
                </a:solidFill>
              </a:rPr>
              <a:t>in front of some of the worlds biggest decision makers!</a:t>
            </a:r>
            <a:endParaRPr b="1" sz="17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r">
              <a:spcBef>
                <a:spcPts val="0"/>
              </a:spcBef>
              <a:spcAft>
                <a:spcPts val="0"/>
              </a:spcAft>
              <a:buNone/>
            </a:pPr>
            <a:r>
              <a:rPr lang="en" sz="1700">
                <a:solidFill>
                  <a:schemeClr val="dk1"/>
                </a:solidFill>
              </a:rPr>
              <a:t>Including the amazing Cow Butt Balloon! </a:t>
            </a:r>
            <a:endParaRPr sz="1700">
              <a:solidFill>
                <a:schemeClr val="dk1"/>
              </a:solidFill>
            </a:endParaRPr>
          </a:p>
        </p:txBody>
      </p:sp>
      <p:pic>
        <p:nvPicPr>
          <p:cNvPr id="157" name="Google Shape;157;p22"/>
          <p:cNvPicPr preferRelativeResize="0"/>
          <p:nvPr/>
        </p:nvPicPr>
        <p:blipFill rotWithShape="1">
          <a:blip r:embed="rId6">
            <a:alphaModFix/>
          </a:blip>
          <a:srcRect b="4009" l="25223" r="19882" t="27450"/>
          <a:stretch/>
        </p:blipFill>
        <p:spPr>
          <a:xfrm>
            <a:off x="3912562" y="2216875"/>
            <a:ext cx="3150198" cy="2621476"/>
          </a:xfrm>
          <a:prstGeom prst="rect">
            <a:avLst/>
          </a:prstGeom>
          <a:noFill/>
          <a:ln>
            <a:noFill/>
          </a:ln>
        </p:spPr>
      </p:pic>
      <p:pic>
        <p:nvPicPr>
          <p:cNvPr id="158" name="Google Shape;158;p22"/>
          <p:cNvPicPr preferRelativeResize="0"/>
          <p:nvPr/>
        </p:nvPicPr>
        <p:blipFill>
          <a:blip r:embed="rId5">
            <a:alphaModFix/>
          </a:blip>
          <a:stretch>
            <a:fillRect/>
          </a:stretch>
        </p:blipFill>
        <p:spPr>
          <a:xfrm>
            <a:off x="3801012" y="2120775"/>
            <a:ext cx="3369075" cy="2774701"/>
          </a:xfrm>
          <a:prstGeom prst="rect">
            <a:avLst/>
          </a:prstGeom>
          <a:noFill/>
          <a:ln>
            <a:noFill/>
          </a:ln>
        </p:spPr>
      </p:pic>
      <p:pic>
        <p:nvPicPr>
          <p:cNvPr id="159" name="Google Shape;159;p22"/>
          <p:cNvPicPr preferRelativeResize="0"/>
          <p:nvPr/>
        </p:nvPicPr>
        <p:blipFill rotWithShape="1">
          <a:blip r:embed="rId7">
            <a:alphaModFix/>
          </a:blip>
          <a:srcRect b="0" l="17140" r="18226" t="35815"/>
          <a:stretch/>
        </p:blipFill>
        <p:spPr>
          <a:xfrm>
            <a:off x="6517025" y="2765900"/>
            <a:ext cx="2349976" cy="1840851"/>
          </a:xfrm>
          <a:prstGeom prst="rect">
            <a:avLst/>
          </a:prstGeom>
          <a:noFill/>
          <a:ln>
            <a:noFill/>
          </a:ln>
        </p:spPr>
      </p:pic>
      <p:pic>
        <p:nvPicPr>
          <p:cNvPr id="160" name="Google Shape;160;p22"/>
          <p:cNvPicPr preferRelativeResize="0"/>
          <p:nvPr/>
        </p:nvPicPr>
        <p:blipFill>
          <a:blip r:embed="rId5">
            <a:alphaModFix/>
          </a:blip>
          <a:stretch>
            <a:fillRect/>
          </a:stretch>
        </p:blipFill>
        <p:spPr>
          <a:xfrm>
            <a:off x="6456163" y="2736238"/>
            <a:ext cx="2471701" cy="1900175"/>
          </a:xfrm>
          <a:prstGeom prst="rect">
            <a:avLst/>
          </a:prstGeom>
          <a:noFill/>
          <a:ln>
            <a:noFill/>
          </a:ln>
        </p:spPr>
      </p:pic>
      <p:pic>
        <p:nvPicPr>
          <p:cNvPr id="161" name="Google Shape;161;p22"/>
          <p:cNvPicPr preferRelativeResize="0"/>
          <p:nvPr/>
        </p:nvPicPr>
        <p:blipFill>
          <a:blip r:embed="rId8">
            <a:alphaModFix/>
          </a:blip>
          <a:stretch>
            <a:fillRect/>
          </a:stretch>
        </p:blipFill>
        <p:spPr>
          <a:xfrm flipH="1" rot="9288770">
            <a:off x="3687075" y="3913275"/>
            <a:ext cx="3150200" cy="9544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