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outhtyneside.littleinventors.org/challenges/making-waves/upload"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dd90938f94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dd90938f94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Welcome to our Making Waves: Inventing for a better ocean challenge! Let’s take a dive into the big blue!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2effda067f8_0_8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 name="Google Shape;149;g2effda067f8_0_8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solidFill>
                  <a:schemeClr val="dk1"/>
                </a:solidFill>
              </a:rPr>
              <a:t>It’s said that 99% of everything we buy goes into the bin within six months. And with only a small amount being recycled, </a:t>
            </a:r>
            <a:r>
              <a:rPr lang="en"/>
              <a:t>most of it ends in </a:t>
            </a:r>
            <a:r>
              <a:rPr lang="en">
                <a:solidFill>
                  <a:schemeClr val="dk1"/>
                </a:solidFill>
              </a:rPr>
              <a:t>landfills and as litter, and washed away by rain through rivers and sewage systems, straight to our oceans.</a:t>
            </a:r>
            <a:r>
              <a:rPr lang="en">
                <a:solidFill>
                  <a:srgbClr val="333333"/>
                </a:solidFill>
                <a:highlight>
                  <a:srgbClr val="FFFFFF"/>
                </a:highlight>
              </a:rPr>
              <a:t>..</a:t>
            </a:r>
            <a:endParaRPr>
              <a:solidFill>
                <a:srgbClr val="333333"/>
              </a:solidFill>
              <a:highlight>
                <a:srgbClr val="FFFFFF"/>
              </a:highlight>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73% of all litter on beach are plastic (like cigarette butts, food wrappers, bottles and caps and containers)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But the plastic problem is not always that visible. When plastic breaks down, it doesn’t disappear but turns into tiny pieces of plastic called microplastics.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And worse, we even produce these microplastics to add to cosmetics or toothpaste! And clothes made of synthetic materials shed them when washed. All of these microplastics are too small to be filtered out of the water we use everyday and end up in the ocean.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Car tires also leave microplastics on the road, which are washed off by the rain and straight to lakes, rivers and of course the oceans, and are now identified as a major source of microplastic in the environment.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These microplastics get swallowed by everything from the smallest plankton to seabirds and giant blue whales. They have entered the whole natural food chain, and we are eating it too. And of course, these microplastics are harmful to all living things. </a:t>
            </a:r>
            <a:endParaRPr>
              <a:solidFill>
                <a:schemeClr val="dk1"/>
              </a:solidFill>
            </a:endParaRPr>
          </a:p>
          <a:p>
            <a:pPr indent="0" lvl="0" marL="0" rtl="0" algn="l">
              <a:lnSpc>
                <a:spcPct val="100000"/>
              </a:lnSpc>
              <a:spcBef>
                <a:spcPts val="0"/>
              </a:spcBef>
              <a:spcAft>
                <a:spcPts val="0"/>
              </a:spcAft>
              <a:buSzPts val="1100"/>
              <a:buNone/>
            </a:pPr>
            <a:r>
              <a:t/>
            </a:r>
            <a:endParaRPr b="1">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effda067f8_0_7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effda067f8_0_7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a:t>
            </a:r>
            <a:r>
              <a:rPr lang="en"/>
              <a:t>activity</a:t>
            </a:r>
            <a:r>
              <a:rPr lang="en"/>
              <a:t> time. Become a plastic detective and use this log to jot down everything you use or throw away that’s made from plastic over a day. </a:t>
            </a:r>
            <a:r>
              <a:rPr lang="en"/>
              <a:t>Remember</a:t>
            </a:r>
            <a:r>
              <a:rPr lang="en"/>
              <a:t> that not everything that’s made from plastic looks the same. Think about clothing made from polyester and string or dental floss made from nylon.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2effda067f8_0_1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 name="Google Shape;167;g2effda067f8_0_1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a:solidFill>
                  <a:srgbClr val="333333"/>
                </a:solidFill>
              </a:rPr>
              <a:t>Oceans are polluted by oil everyday in small and big ways. Because oil cannot dissolve in water, it stays in the water as a thick sludge</a:t>
            </a:r>
            <a:r>
              <a:rPr lang="en"/>
              <a:t>. Oil can stay in the water for decades and do a lot of damage to the ocean ecosystem.</a:t>
            </a:r>
            <a:endParaRPr/>
          </a:p>
          <a:p>
            <a:pPr indent="0" lvl="0" marL="0" rtl="0" algn="l">
              <a:lnSpc>
                <a:spcPct val="115000"/>
              </a:lnSpc>
              <a:spcBef>
                <a:spcPts val="0"/>
              </a:spcBef>
              <a:spcAft>
                <a:spcPts val="0"/>
              </a:spcAft>
              <a:buSzPts val="1100"/>
              <a:buNone/>
            </a:pPr>
            <a:r>
              <a:t/>
            </a:r>
            <a:endParaRPr/>
          </a:p>
          <a:p>
            <a:pPr indent="0" lvl="0" marL="0" rtl="0" algn="l">
              <a:lnSpc>
                <a:spcPct val="115000"/>
              </a:lnSpc>
              <a:spcBef>
                <a:spcPts val="0"/>
              </a:spcBef>
              <a:spcAft>
                <a:spcPts val="0"/>
              </a:spcAft>
              <a:buSzPts val="1100"/>
              <a:buNone/>
            </a:pPr>
            <a:r>
              <a:rPr b="1" lang="en">
                <a:solidFill>
                  <a:srgbClr val="222222"/>
                </a:solidFill>
              </a:rPr>
              <a:t>The impact on nature </a:t>
            </a:r>
            <a:endParaRPr b="1">
              <a:solidFill>
                <a:srgbClr val="222222"/>
              </a:solidFill>
            </a:endParaRPr>
          </a:p>
          <a:p>
            <a:pPr indent="0" lvl="0" marL="0" rtl="0" algn="l">
              <a:lnSpc>
                <a:spcPct val="115000"/>
              </a:lnSpc>
              <a:spcBef>
                <a:spcPts val="0"/>
              </a:spcBef>
              <a:spcAft>
                <a:spcPts val="0"/>
              </a:spcAft>
              <a:buSzPts val="1100"/>
              <a:buNone/>
            </a:pPr>
            <a:r>
              <a:rPr lang="en">
                <a:solidFill>
                  <a:srgbClr val="222222"/>
                </a:solidFill>
              </a:rPr>
              <a:t>The oil gets onto the feathers of birds who use the ocean as part of their habitat and can make it harder for feathers to keep a bird warm (or cool in the summer), but also can stop them from flying. The oil also stops fish from being able to breathe. </a:t>
            </a:r>
            <a:endParaRPr>
              <a:solidFill>
                <a:srgbClr val="222222"/>
              </a:solidFill>
            </a:endParaRPr>
          </a:p>
          <a:p>
            <a:pPr indent="0" lvl="0" marL="0" marR="381000" rtl="0" algn="l">
              <a:lnSpc>
                <a:spcPct val="115000"/>
              </a:lnSpc>
              <a:spcBef>
                <a:spcPts val="0"/>
              </a:spcBef>
              <a:spcAft>
                <a:spcPts val="0"/>
              </a:spcAft>
              <a:buSzPts val="1100"/>
              <a:buNone/>
            </a:pPr>
            <a:r>
              <a:rPr lang="en">
                <a:solidFill>
                  <a:srgbClr val="222222"/>
                </a:solidFill>
              </a:rPr>
              <a:t>The oil can get into a bird, fish, mammal, or other species' digestive system if they eat/drink it and it can make them sick or even die.</a:t>
            </a:r>
            <a:endParaRPr>
              <a:solidFill>
                <a:srgbClr val="222222"/>
              </a:solidFill>
            </a:endParaRPr>
          </a:p>
          <a:p>
            <a:pPr indent="0" lvl="0" marL="0" rtl="0" algn="l">
              <a:lnSpc>
                <a:spcPct val="115000"/>
              </a:lnSpc>
              <a:spcBef>
                <a:spcPts val="0"/>
              </a:spcBef>
              <a:spcAft>
                <a:spcPts val="0"/>
              </a:spcAft>
              <a:buSzPts val="1100"/>
              <a:buNone/>
            </a:pPr>
            <a:r>
              <a:rPr lang="en">
                <a:solidFill>
                  <a:srgbClr val="222222"/>
                </a:solidFill>
              </a:rPr>
              <a:t>It also </a:t>
            </a:r>
            <a:r>
              <a:rPr lang="en">
                <a:solidFill>
                  <a:srgbClr val="333333"/>
                </a:solidFill>
              </a:rPr>
              <a:t>blocks light reaching surface aquatic plants which need it for photosynthesis.</a:t>
            </a:r>
            <a:endParaRPr>
              <a:solidFill>
                <a:srgbClr val="333333"/>
              </a:solidFill>
            </a:endParaRPr>
          </a:p>
          <a:p>
            <a:pPr indent="0" lvl="0" marL="0" rtl="0" algn="l">
              <a:lnSpc>
                <a:spcPct val="115000"/>
              </a:lnSpc>
              <a:spcBef>
                <a:spcPts val="0"/>
              </a:spcBef>
              <a:spcAft>
                <a:spcPts val="0"/>
              </a:spcAft>
              <a:buSzPts val="1100"/>
              <a:buNone/>
            </a:pPr>
            <a:r>
              <a:t/>
            </a:r>
            <a:endParaRPr>
              <a:solidFill>
                <a:srgbClr val="333333"/>
              </a:solidFill>
            </a:endParaRPr>
          </a:p>
          <a:p>
            <a:pPr indent="0" lvl="0" marL="0" rtl="0" algn="l">
              <a:lnSpc>
                <a:spcPct val="115000"/>
              </a:lnSpc>
              <a:spcBef>
                <a:spcPts val="0"/>
              </a:spcBef>
              <a:spcAft>
                <a:spcPts val="0"/>
              </a:spcAft>
              <a:buSzPts val="1100"/>
              <a:buNone/>
            </a:pPr>
            <a:r>
              <a:rPr lang="en">
                <a:solidFill>
                  <a:srgbClr val="333333"/>
                </a:solidFill>
              </a:rPr>
              <a:t>Where does the oil come from?</a:t>
            </a:r>
            <a:endParaRPr>
              <a:solidFill>
                <a:srgbClr val="222222"/>
              </a:solidFill>
            </a:endParaRPr>
          </a:p>
          <a:p>
            <a:pPr indent="0" lvl="0" marL="0" rtl="0" algn="l">
              <a:lnSpc>
                <a:spcPct val="115000"/>
              </a:lnSpc>
              <a:spcBef>
                <a:spcPts val="0"/>
              </a:spcBef>
              <a:spcAft>
                <a:spcPts val="0"/>
              </a:spcAft>
              <a:buSzPts val="1100"/>
              <a:buNone/>
            </a:pPr>
            <a:r>
              <a:rPr lang="en">
                <a:solidFill>
                  <a:srgbClr val="333333"/>
                </a:solidFill>
              </a:rPr>
              <a:t> </a:t>
            </a:r>
            <a:endParaRPr>
              <a:solidFill>
                <a:srgbClr val="333333"/>
              </a:solidFill>
            </a:endParaRPr>
          </a:p>
          <a:p>
            <a:pPr indent="0" lvl="0" marL="0" rtl="0" algn="l">
              <a:lnSpc>
                <a:spcPct val="115000"/>
              </a:lnSpc>
              <a:spcBef>
                <a:spcPts val="0"/>
              </a:spcBef>
              <a:spcAft>
                <a:spcPts val="0"/>
              </a:spcAft>
              <a:buSzPts val="1100"/>
              <a:buNone/>
            </a:pPr>
            <a:r>
              <a:rPr b="1" lang="en">
                <a:solidFill>
                  <a:srgbClr val="333333"/>
                </a:solidFill>
              </a:rPr>
              <a:t>In land oil waste</a:t>
            </a:r>
            <a:endParaRPr b="1">
              <a:solidFill>
                <a:srgbClr val="333333"/>
              </a:solidFill>
            </a:endParaRPr>
          </a:p>
          <a:p>
            <a:pPr indent="0" lvl="0" marL="0" rtl="0" algn="l">
              <a:lnSpc>
                <a:spcPct val="115000"/>
              </a:lnSpc>
              <a:spcBef>
                <a:spcPts val="0"/>
              </a:spcBef>
              <a:spcAft>
                <a:spcPts val="0"/>
              </a:spcAft>
              <a:buSzPts val="1100"/>
              <a:buNone/>
            </a:pPr>
            <a:r>
              <a:rPr lang="en">
                <a:solidFill>
                  <a:srgbClr val="333333"/>
                </a:solidFill>
              </a:rPr>
              <a:t>Oil that spills from cars on the roads, lawnmowers in gardens, or even from our own household waste gets carried to the oceans. Rain washes off oil and it ends up in rivers and sewage systems before reaching its final destination: the oceans.</a:t>
            </a:r>
            <a:endParaRPr>
              <a:solidFill>
                <a:srgbClr val="333333"/>
              </a:solidFill>
            </a:endParaRPr>
          </a:p>
          <a:p>
            <a:pPr indent="0" lvl="0" marL="0" rtl="0" algn="l">
              <a:lnSpc>
                <a:spcPct val="115000"/>
              </a:lnSpc>
              <a:spcBef>
                <a:spcPts val="0"/>
              </a:spcBef>
              <a:spcAft>
                <a:spcPts val="0"/>
              </a:spcAft>
              <a:buSzPts val="1100"/>
              <a:buNone/>
            </a:pPr>
            <a:r>
              <a:rPr lang="en">
                <a:solidFill>
                  <a:srgbClr val="333333"/>
                </a:solidFill>
              </a:rPr>
              <a:t>  </a:t>
            </a:r>
            <a:endParaRPr>
              <a:solidFill>
                <a:srgbClr val="333333"/>
              </a:solidFill>
            </a:endParaRPr>
          </a:p>
          <a:p>
            <a:pPr indent="0" lvl="0" marL="0" marR="381000" rtl="0" algn="l">
              <a:lnSpc>
                <a:spcPct val="115000"/>
              </a:lnSpc>
              <a:spcBef>
                <a:spcPts val="0"/>
              </a:spcBef>
              <a:spcAft>
                <a:spcPts val="0"/>
              </a:spcAft>
              <a:buSzPts val="1100"/>
              <a:buNone/>
            </a:pPr>
            <a:r>
              <a:rPr b="1" lang="en">
                <a:solidFill>
                  <a:srgbClr val="222222"/>
                </a:solidFill>
              </a:rPr>
              <a:t>Shipping and ocean traffic</a:t>
            </a:r>
            <a:endParaRPr b="1">
              <a:solidFill>
                <a:srgbClr val="222222"/>
              </a:solidFill>
            </a:endParaRPr>
          </a:p>
          <a:p>
            <a:pPr indent="0" lvl="0" marL="0" marR="381000" rtl="0" algn="l">
              <a:lnSpc>
                <a:spcPct val="115000"/>
              </a:lnSpc>
              <a:spcBef>
                <a:spcPts val="0"/>
              </a:spcBef>
              <a:spcAft>
                <a:spcPts val="0"/>
              </a:spcAft>
              <a:buSzPts val="1100"/>
              <a:buNone/>
            </a:pPr>
            <a:r>
              <a:rPr lang="en">
                <a:solidFill>
                  <a:srgbClr val="222222"/>
                </a:solidFill>
              </a:rPr>
              <a:t>This is recognised as the main cause of oil pollution in the oceans. With over 90,000 ships travelling across the globe daily, it is one of the most polluting industries. Boats, just like cars, need fuel to work - and a lot of it to cover large distances! C</a:t>
            </a:r>
            <a:r>
              <a:rPr lang="en">
                <a:solidFill>
                  <a:srgbClr val="111111"/>
                </a:solidFill>
              </a:rPr>
              <a:t>ruise ships use on average 150 tons of heavy fuel oil every day… And all of this fuel gets burnt at sea, creating air pollution but also getting into the water. But even small water skis can end up spilling oil in the sea. And it all adds up, the more traffic and population there is on earth, the more pollution. </a:t>
            </a:r>
            <a:endParaRPr>
              <a:solidFill>
                <a:srgbClr val="222222"/>
              </a:solidFill>
            </a:endParaRPr>
          </a:p>
          <a:p>
            <a:pPr indent="0" lvl="0" marL="0" marR="381000" rtl="0" algn="l">
              <a:lnSpc>
                <a:spcPct val="115000"/>
              </a:lnSpc>
              <a:spcBef>
                <a:spcPts val="0"/>
              </a:spcBef>
              <a:spcAft>
                <a:spcPts val="0"/>
              </a:spcAft>
              <a:buSzPts val="1100"/>
              <a:buNone/>
            </a:pPr>
            <a:r>
              <a:t/>
            </a:r>
            <a:endParaRPr b="1">
              <a:solidFill>
                <a:srgbClr val="222222"/>
              </a:solidFill>
            </a:endParaRPr>
          </a:p>
          <a:p>
            <a:pPr indent="0" lvl="0" marL="0" rtl="0" algn="l">
              <a:lnSpc>
                <a:spcPct val="115000"/>
              </a:lnSpc>
              <a:spcBef>
                <a:spcPts val="0"/>
              </a:spcBef>
              <a:spcAft>
                <a:spcPts val="0"/>
              </a:spcAft>
              <a:buSzPts val="1100"/>
              <a:buNone/>
            </a:pPr>
            <a:r>
              <a:rPr b="1" lang="en">
                <a:solidFill>
                  <a:srgbClr val="333333"/>
                </a:solidFill>
              </a:rPr>
              <a:t>Oil spills</a:t>
            </a:r>
            <a:endParaRPr b="1">
              <a:solidFill>
                <a:srgbClr val="333333"/>
              </a:solidFill>
            </a:endParaRPr>
          </a:p>
          <a:p>
            <a:pPr indent="0" lvl="0" marL="0" rtl="0" algn="l">
              <a:lnSpc>
                <a:spcPct val="115000"/>
              </a:lnSpc>
              <a:spcBef>
                <a:spcPts val="0"/>
              </a:spcBef>
              <a:spcAft>
                <a:spcPts val="0"/>
              </a:spcAft>
              <a:buSzPts val="1100"/>
              <a:buNone/>
            </a:pPr>
            <a:r>
              <a:rPr lang="en">
                <a:solidFill>
                  <a:srgbClr val="222222"/>
                </a:solidFill>
              </a:rPr>
              <a:t>Oil spills happen when oil tankers (ships that carry </a:t>
            </a:r>
            <a:r>
              <a:rPr b="1" lang="en">
                <a:solidFill>
                  <a:srgbClr val="222222"/>
                </a:solidFill>
              </a:rPr>
              <a:t>oil</a:t>
            </a:r>
            <a:r>
              <a:rPr lang="en">
                <a:solidFill>
                  <a:srgbClr val="222222"/>
                </a:solidFill>
              </a:rPr>
              <a:t> from one country or place to another) or offshore drilling (extracting oil from the ocean floor) leak </a:t>
            </a:r>
            <a:r>
              <a:rPr b="1" lang="en">
                <a:solidFill>
                  <a:srgbClr val="222222"/>
                </a:solidFill>
              </a:rPr>
              <a:t>oil</a:t>
            </a:r>
            <a:r>
              <a:rPr lang="en">
                <a:solidFill>
                  <a:srgbClr val="222222"/>
                </a:solidFill>
              </a:rPr>
              <a:t> into the ocean, through faulty equipment, accidents, human error or simply small seeps when being handled and transported. They account for 12% of all oil pollution in the oceans. It’s a big problem as huge quantities of oil are spilt in a small area. </a:t>
            </a:r>
            <a:endParaRPr>
              <a:solidFill>
                <a:srgbClr val="222222"/>
              </a:solidFill>
            </a:endParaRPr>
          </a:p>
          <a:p>
            <a:pPr indent="0" lvl="0" marL="0" rtl="0" algn="l">
              <a:lnSpc>
                <a:spcPct val="115000"/>
              </a:lnSpc>
              <a:spcBef>
                <a:spcPts val="0"/>
              </a:spcBef>
              <a:spcAft>
                <a:spcPts val="0"/>
              </a:spcAft>
              <a:buSzPts val="1100"/>
              <a:buNone/>
            </a:pPr>
            <a:r>
              <a:rPr lang="en">
                <a:solidFill>
                  <a:srgbClr val="222222"/>
                </a:solidFill>
              </a:rPr>
              <a:t>Cleaning it up is very difficult and sometimes involves creating a barrier around it and setting it on fire, but this causes even more pollution. Sometimes chemicals are used to dissolve the oil, but these are not good for the environment either and can cause serious problems for people working on the spill. </a:t>
            </a:r>
            <a:endParaRPr b="1">
              <a:solidFill>
                <a:srgbClr val="222222"/>
              </a:solidFill>
            </a:endParaRPr>
          </a:p>
          <a:p>
            <a:pPr indent="0" lvl="0" marL="0" marR="381000" rtl="0" algn="l">
              <a:lnSpc>
                <a:spcPct val="115000"/>
              </a:lnSpc>
              <a:spcBef>
                <a:spcPts val="0"/>
              </a:spcBef>
              <a:spcAft>
                <a:spcPts val="0"/>
              </a:spcAft>
              <a:buSzPts val="1100"/>
              <a:buNone/>
            </a:pPr>
            <a:r>
              <a:t/>
            </a:r>
            <a:endParaRPr b="1">
              <a:solidFill>
                <a:srgbClr val="222222"/>
              </a:solidFill>
              <a:highlight>
                <a:schemeClr val="lt1"/>
              </a:highlight>
            </a:endParaRPr>
          </a:p>
          <a:p>
            <a:pPr indent="0" lvl="0" marL="0" rtl="0" algn="l">
              <a:lnSpc>
                <a:spcPct val="150000"/>
              </a:lnSpc>
              <a:spcBef>
                <a:spcPts val="0"/>
              </a:spcBef>
              <a:spcAft>
                <a:spcPts val="0"/>
              </a:spcAft>
              <a:buSzPts val="1100"/>
              <a:buNone/>
            </a:pPr>
            <a:r>
              <a:t/>
            </a:r>
            <a:endParaRPr>
              <a:solidFill>
                <a:schemeClr val="dk1"/>
              </a:solidFill>
            </a:endParaRPr>
          </a:p>
          <a:p>
            <a:pPr indent="0" lvl="0" marL="0" marR="381000" rtl="0" algn="l">
              <a:lnSpc>
                <a:spcPct val="115000"/>
              </a:lnSpc>
              <a:spcBef>
                <a:spcPts val="0"/>
              </a:spcBef>
              <a:spcAft>
                <a:spcPts val="0"/>
              </a:spcAft>
              <a:buClr>
                <a:schemeClr val="dk1"/>
              </a:buClr>
              <a:buSzPts val="1100"/>
              <a:buFont typeface="Arial"/>
              <a:buNone/>
            </a:pPr>
            <a:r>
              <a:t/>
            </a:r>
            <a:endParaRPr>
              <a:solidFill>
                <a:srgbClr val="222222"/>
              </a:solidFill>
              <a:highlight>
                <a:schemeClr val="lt1"/>
              </a:highlight>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2effda067f8_0_2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 name="Google Shape;174;g2effda067f8_0_2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The ocean is often said to be a world of silence, but this is far from true!</a:t>
            </a:r>
            <a:endParaRPr/>
          </a:p>
          <a:p>
            <a:pPr indent="0" lvl="0" marL="0" rtl="0" algn="l">
              <a:lnSpc>
                <a:spcPct val="100000"/>
              </a:lnSpc>
              <a:spcBef>
                <a:spcPts val="0"/>
              </a:spcBef>
              <a:spcAft>
                <a:spcPts val="0"/>
              </a:spcAft>
              <a:buSzPts val="1100"/>
              <a:buNone/>
            </a:pPr>
            <a:r>
              <a:rPr lang="en"/>
              <a:t>Sound waves travel faster in the water than they do in the air and dolphins, whales, fish and other sea creatures all rely on sound to communicate, find food, or find their way, through p</a:t>
            </a:r>
            <a:r>
              <a:rPr lang="en">
                <a:solidFill>
                  <a:schemeClr val="dk1"/>
                </a:solidFill>
              </a:rPr>
              <a:t>lenty of clicks, bubbles and other grunts. But hum</a:t>
            </a:r>
            <a:r>
              <a:rPr lang="en"/>
              <a:t>an activity is yet again taking its toll.</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All the commercial ships, tankers and leisure boats use motors that contribute to extra noise in the underwater world. These unwanted layers of sounds disturb sea creatures by masking sound or scaring them away.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More intense and scary noises also come from the oil and gas industry as they search the ocean floor for more sources by using airguns, spending weeks or months firing compressed air in the water every 10 seconds or so. Travelling as far as 2,500 miles, these sounds are deafening and can disrupt the life and behaviour of endangered whales, encourage fish species to abandon their homes or even hurt and kill smaller species such as scallops, crabs and squids. </a:t>
            </a:r>
            <a:endParaRPr/>
          </a:p>
          <a:p>
            <a:pPr indent="0" lvl="0" marL="0" rtl="0" algn="l">
              <a:lnSpc>
                <a:spcPct val="115000"/>
              </a:lnSpc>
              <a:spcBef>
                <a:spcPts val="1200"/>
              </a:spcBef>
              <a:spcAft>
                <a:spcPts val="0"/>
              </a:spcAft>
              <a:buSzPts val="1100"/>
              <a:buNone/>
            </a:pPr>
            <a:r>
              <a:rPr lang="en">
                <a:solidFill>
                  <a:srgbClr val="1D2228"/>
                </a:solidFill>
              </a:rPr>
              <a:t>Wind turbines, while a more environmental friendly way to produce energy, also create some noise over and underwater which can affect seabirds and underwater creatures, although it is not really understood yet to what extent.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2dd90938f94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2dd90938f94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 only is the ocean a great place to enjoy ourselves, it also provides us with lots of food to eat. Many communities around the world rely on this to </a:t>
            </a:r>
            <a:r>
              <a:rPr lang="en"/>
              <a:t>survive</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But it’s not only seafood that we gather </a:t>
            </a:r>
            <a:r>
              <a:rPr lang="en"/>
              <a:t>from the ocean. Some kinds of peanut butter, ice cream and shampoo all use ingredients from the sea too!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ocean is so big and powerful that for a very long time we humans thought we could do no harm to it. But that isn’t true. We’ve now discovered that overfishing is one of the biggest threats to the health of our ocean.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Scientists now believe that the amount of fish in the ocean is half of what it used to be and that nine out of ten big ocean animals like sharks and tuna have been caught.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power of your creativity can help repair the damage that is being done to the ocean and make sure it’s teaming with life long into the future!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effda067f8_0_8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2effda067f8_0_8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Take a deep breath and dive in. Explore ideas around </a:t>
            </a:r>
            <a:r>
              <a:rPr lang="en"/>
              <a:t>the</a:t>
            </a:r>
            <a:r>
              <a:rPr lang="en"/>
              <a:t> ocean and what you can do to help with this </a:t>
            </a:r>
            <a:r>
              <a:rPr lang="en"/>
              <a:t>activity</a:t>
            </a:r>
            <a:r>
              <a:rPr lang="en"/>
              <a:t> sheet.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2effda067f8_0_4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g2effda067f8_0_4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lang="en">
                <a:solidFill>
                  <a:schemeClr val="dk1"/>
                </a:solidFill>
              </a:rPr>
              <a:t>Because the world population is constantly growing, we all need to be responsible and look after our planet. More people simply means more demands on our planet natural resources, more rubbish and more pollution and all of this impacts on our oceans.</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None/>
            </a:pPr>
            <a:r>
              <a:rPr lang="en">
                <a:solidFill>
                  <a:schemeClr val="dk1"/>
                </a:solidFill>
              </a:rPr>
              <a:t>But if we all put our efforts together now, we can start building a better future for our oceans, with science, invention and innovation at the heart of it all. And it starts by understanding much more about the oceans, so we can learn to look after them and get them back to health.</a:t>
            </a:r>
            <a:endParaRPr sz="1000"/>
          </a:p>
          <a:p>
            <a:pPr indent="0" lvl="0" marL="0" rtl="0" algn="l">
              <a:lnSpc>
                <a:spcPct val="100000"/>
              </a:lnSpc>
              <a:spcBef>
                <a:spcPts val="0"/>
              </a:spcBef>
              <a:spcAft>
                <a:spcPts val="0"/>
              </a:spcAft>
              <a:buSzPts val="1400"/>
              <a:buNone/>
            </a:pPr>
            <a:r>
              <a:t/>
            </a:r>
            <a:endParaRPr b="1" sz="1000"/>
          </a:p>
        </p:txBody>
      </p:sp>
      <p:sp>
        <p:nvSpPr>
          <p:cNvPr id="204" name="Google Shape;204;g2effda067f8_0_4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effda067f8_0_3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Google Shape;212;g2effda067f8_0_3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So what can we do about all of these issues? This is where inventors like you come in! Can you think of ideas that could help:</a:t>
            </a:r>
            <a:endParaRPr/>
          </a:p>
          <a:p>
            <a:pPr indent="0" lvl="0" marL="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
              <a:t>Stop so much trash going into the oceans (and before it gets there)</a:t>
            </a:r>
            <a:endParaRPr/>
          </a:p>
          <a:p>
            <a:pPr indent="-298450" lvl="0" marL="457200" rtl="0" algn="l">
              <a:lnSpc>
                <a:spcPct val="100000"/>
              </a:lnSpc>
              <a:spcBef>
                <a:spcPts val="0"/>
              </a:spcBef>
              <a:spcAft>
                <a:spcPts val="0"/>
              </a:spcAft>
              <a:buSzPts val="1100"/>
              <a:buChar char="-"/>
            </a:pPr>
            <a:r>
              <a:rPr lang="en"/>
              <a:t>Prevent oil spills or deal with them in a more environmentally-friendly way</a:t>
            </a:r>
            <a:endParaRPr/>
          </a:p>
          <a:p>
            <a:pPr indent="-298450" lvl="0" marL="457200" rtl="0" algn="l">
              <a:lnSpc>
                <a:spcPct val="100000"/>
              </a:lnSpc>
              <a:spcBef>
                <a:spcPts val="0"/>
              </a:spcBef>
              <a:spcAft>
                <a:spcPts val="0"/>
              </a:spcAft>
              <a:buSzPts val="1100"/>
              <a:buChar char="-"/>
            </a:pPr>
            <a:r>
              <a:rPr lang="en"/>
              <a:t>Think about ways to reduce noise underwater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Or any other ways that come into your imagination!</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2effda067f8_0_8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g2effda067f8_0_8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800"/>
              <a:buFont typeface="Arial"/>
              <a:buNone/>
            </a:pPr>
            <a:r>
              <a:rPr lang="en">
                <a:solidFill>
                  <a:schemeClr val="dk1"/>
                </a:solidFill>
              </a:rPr>
              <a:t>Scientists right now are hard at work finding ways to deal with the issue of plastic in our world, through inventions of new materials, or new technology to clean the oceans by:</a:t>
            </a:r>
            <a:endParaRPr>
              <a:solidFill>
                <a:schemeClr val="dk1"/>
              </a:solidFill>
            </a:endParaRPr>
          </a:p>
          <a:p>
            <a:pPr indent="0" lvl="0" marL="0" rtl="0" algn="l">
              <a:lnSpc>
                <a:spcPct val="100000"/>
              </a:lnSpc>
              <a:spcBef>
                <a:spcPts val="0"/>
              </a:spcBef>
              <a:spcAft>
                <a:spcPts val="0"/>
              </a:spcAft>
              <a:buClr>
                <a:schemeClr val="dk1"/>
              </a:buClr>
              <a:buSzPts val="1800"/>
              <a:buFont typeface="Arial"/>
              <a:buNone/>
            </a:pPr>
            <a:r>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making plastic bags and bioplastics from food waste, like cornstarch or even lobster shells!</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thinking of ways to reuse plastic bottles. (There are even whole villages made of plastic bottle houses in South America)</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finding ways to clean up the oceans. </a:t>
            </a:r>
            <a:endParaRPr>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solidFill>
                  <a:schemeClr val="dk1"/>
                </a:solidFill>
              </a:rPr>
              <a:t>The</a:t>
            </a:r>
            <a:r>
              <a:rPr lang="en">
                <a:solidFill>
                  <a:schemeClr val="dk1"/>
                </a:solidFill>
              </a:rPr>
              <a:t> Ocean Cleanup Project is </a:t>
            </a:r>
            <a:r>
              <a:rPr lang="en">
                <a:solidFill>
                  <a:schemeClr val="dk1"/>
                </a:solidFill>
              </a:rPr>
              <a:t>a project started by young inventor </a:t>
            </a:r>
            <a:r>
              <a:rPr lang="en">
                <a:solidFill>
                  <a:srgbClr val="1D2228"/>
                </a:solidFill>
              </a:rPr>
              <a:t>Boyan Slat when he was only 18. </a:t>
            </a:r>
            <a:r>
              <a:rPr lang="en">
                <a:solidFill>
                  <a:schemeClr val="dk1"/>
                </a:solidFill>
              </a:rPr>
              <a:t>Giant net acts like a coastline, where plastics (even micro ones!) collect in the ocean. It was launched in June 2019 from Vancouver and was a success!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2f2683199d5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2f2683199d5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We need your wisdom and creative energy! Covering more than 70 percent of our planet, oceans are among the Earth’s most valuable natural resources. It’s full to the brim of incredible food, ingredients for medicines, inspiration and mysteries we haven’t yet unlocked. But time is running out as many habitats and sea creatures are dying because of human activities including noise and waste pollution. If we all help to look after the living things under the waves, they can carry on helping us too.</a:t>
            </a:r>
            <a:endParaRPr>
              <a:solidFill>
                <a:schemeClr val="dk1"/>
              </a:solidFill>
            </a:endParaRPr>
          </a:p>
          <a:p>
            <a:pPr indent="0" lvl="0" marL="0" rtl="0" algn="l">
              <a:lnSpc>
                <a:spcPct val="115000"/>
              </a:lnSpc>
              <a:spcBef>
                <a:spcPts val="0"/>
              </a:spcBef>
              <a:spcAft>
                <a:spcPts val="0"/>
              </a:spcAft>
              <a:buNone/>
            </a:pPr>
            <a:r>
              <a:rPr lang="en">
                <a:solidFill>
                  <a:schemeClr val="dk1"/>
                </a:solidFill>
              </a:rPr>
              <a:t>Did you know that dolphins rub themselves along the corals to help cure them of diseases? And corals are helping humans to develop new medicines that may even be able to treat cancer!</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b="1" lang="en">
                <a:solidFill>
                  <a:schemeClr val="dk1"/>
                </a:solidFill>
              </a:rPr>
              <a:t>What can you invent to help protect the health of our ocean? </a:t>
            </a:r>
            <a:endParaRPr b="1">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Clr>
                <a:schemeClr val="dk1"/>
              </a:buClr>
              <a:buSzPts val="1400"/>
              <a:buFont typeface="Arial"/>
              <a:buNone/>
            </a:pPr>
            <a:r>
              <a:rPr b="1" lang="en">
                <a:solidFill>
                  <a:schemeClr val="dk1"/>
                </a:solidFill>
              </a:rPr>
              <a:t>Ask your students: </a:t>
            </a:r>
            <a:endParaRPr b="1">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What problem are you trying to solve?</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Who will use your invention?</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How will it help them? </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Will it help others? How?</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What do you hope will happen?</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2dd90938f94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2dd90938f94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Earth is like no other planet in the galaxy. It’s the only one we know of that has large bodies of water. And with almost three-quarters of our planet’s surface being covered in water, it’s no wonder Earth is sometimes called a water-world!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Water is held in icecaps, lakes, rivers and even in the air as water vapour -  but most of it is found in our ocean.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Let’s remind ourselves of the names of the different oceans. There’s the Atlantic, Pacific, Indian, Arctic  and the Southern ocean. Can you point them out on the map?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It’s important to remember that all of the water in the ocean is connected and we call this the World Ocean!</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f2683199d5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f2683199d5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Draw up your best idea for a chance for your idea to be brought to life! Don’t forget to tell us what it’s called and how it works.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i="1" lang="en">
                <a:solidFill>
                  <a:schemeClr val="dk1"/>
                </a:solidFill>
              </a:rPr>
              <a:t>TEACHERS - </a:t>
            </a:r>
            <a:endParaRPr b="1" i="1">
              <a:solidFill>
                <a:schemeClr val="dk1"/>
              </a:solidFill>
            </a:endParaRPr>
          </a:p>
          <a:p>
            <a:pPr indent="0" lvl="0" marL="0" rtl="0" algn="l">
              <a:spcBef>
                <a:spcPts val="0"/>
              </a:spcBef>
              <a:spcAft>
                <a:spcPts val="0"/>
              </a:spcAft>
              <a:buClr>
                <a:schemeClr val="dk1"/>
              </a:buClr>
              <a:buSzPts val="1100"/>
              <a:buFont typeface="Arial"/>
              <a:buNone/>
            </a:pPr>
            <a:r>
              <a:t/>
            </a:r>
            <a:endParaRPr i="1" u="sng">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Send us the invention drawing sheets from your class before </a:t>
            </a:r>
            <a:r>
              <a:rPr b="1" i="1" lang="en">
                <a:solidFill>
                  <a:schemeClr val="dk1"/>
                </a:solidFill>
              </a:rPr>
              <a:t>30th April 2025 </a:t>
            </a:r>
            <a:endParaRPr b="1" i="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Find the upload instructions at </a:t>
            </a:r>
            <a:r>
              <a:rPr lang="en" u="sng">
                <a:solidFill>
                  <a:schemeClr val="hlink"/>
                </a:solidFill>
                <a:hlinkClick r:id="rId2"/>
              </a:rPr>
              <a:t>https://southtyneside.littleinventors.org/challenges/making-waves/upload</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2f69175fd2a_0_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g2f69175fd2a_0_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Use these tips to help you find ideas</a:t>
            </a:r>
            <a:endParaRPr>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rPr b="1" lang="en">
                <a:latin typeface="Arial"/>
                <a:ea typeface="Arial"/>
                <a:cs typeface="Arial"/>
                <a:sym typeface="Arial"/>
              </a:rPr>
              <a:t>Start simple</a:t>
            </a:r>
            <a:endParaRPr/>
          </a:p>
          <a:p>
            <a:pPr indent="0" lvl="0" marL="0" rtl="0" algn="l">
              <a:spcBef>
                <a:spcPts val="0"/>
              </a:spcBef>
              <a:spcAft>
                <a:spcPts val="0"/>
              </a:spcAft>
              <a:buNone/>
            </a:pPr>
            <a:r>
              <a:rPr lang="en">
                <a:latin typeface="Arial"/>
                <a:ea typeface="Arial"/>
                <a:cs typeface="Arial"/>
                <a:sym typeface="Arial"/>
              </a:rPr>
              <a:t>You don’t need to figure out how to change the world - thinking about small problems or challenges can be just as useful!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latin typeface="Arial"/>
                <a:ea typeface="Arial"/>
                <a:cs typeface="Arial"/>
                <a:sym typeface="Arial"/>
              </a:rPr>
              <a:t>Put two things together</a:t>
            </a:r>
            <a:endParaRPr/>
          </a:p>
          <a:p>
            <a:pPr indent="0" lvl="0" marL="0" rtl="0" algn="l">
              <a:spcBef>
                <a:spcPts val="0"/>
              </a:spcBef>
              <a:spcAft>
                <a:spcPts val="0"/>
              </a:spcAft>
              <a:buNone/>
            </a:pPr>
            <a:r>
              <a:rPr lang="en">
                <a:latin typeface="Arial"/>
                <a:ea typeface="Arial"/>
                <a:cs typeface="Arial"/>
                <a:sym typeface="Arial"/>
              </a:rPr>
              <a:t>Starting with an existing object or two</a:t>
            </a:r>
            <a:r>
              <a:rPr lang="en"/>
              <a:t>, </a:t>
            </a:r>
            <a:r>
              <a:rPr lang="en">
                <a:latin typeface="Arial"/>
                <a:ea typeface="Arial"/>
                <a:cs typeface="Arial"/>
                <a:sym typeface="Arial"/>
              </a:rPr>
              <a:t>imagin</a:t>
            </a:r>
            <a:r>
              <a:rPr lang="en"/>
              <a:t>e</a:t>
            </a:r>
            <a:r>
              <a:rPr lang="en">
                <a:latin typeface="Arial"/>
                <a:ea typeface="Arial"/>
                <a:cs typeface="Arial"/>
                <a:sym typeface="Arial"/>
              </a:rPr>
              <a:t> new ways to improve or find a totally different use for them. </a:t>
            </a:r>
            <a:endParaRPr>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rPr b="1" lang="en">
                <a:latin typeface="Arial"/>
                <a:ea typeface="Arial"/>
                <a:cs typeface="Arial"/>
                <a:sym typeface="Arial"/>
              </a:rPr>
              <a:t>Keep the ideas coming</a:t>
            </a:r>
            <a:endParaRPr/>
          </a:p>
          <a:p>
            <a:pPr indent="0" lvl="0" marL="0" rtl="0" algn="l">
              <a:spcBef>
                <a:spcPts val="0"/>
              </a:spcBef>
              <a:spcAft>
                <a:spcPts val="0"/>
              </a:spcAft>
              <a:buNone/>
            </a:pPr>
            <a:r>
              <a:rPr lang="en">
                <a:latin typeface="Arial"/>
                <a:ea typeface="Arial"/>
                <a:cs typeface="Arial"/>
                <a:sym typeface="Arial"/>
              </a:rPr>
              <a:t>It doesn’t matter if your idea doesn’t seem to be entirely useful or serious or even that GOOD to start with. It’s an idea, and the more ideas you have, the more your brain gets used to thinking about solutions to problems.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latin typeface="Arial"/>
                <a:ea typeface="Arial"/>
                <a:cs typeface="Arial"/>
                <a:sym typeface="Arial"/>
              </a:rPr>
              <a:t>A fresh pair of eyes</a:t>
            </a:r>
            <a:endParaRPr/>
          </a:p>
          <a:p>
            <a:pPr indent="0" lvl="0" marL="0" rtl="0" algn="l">
              <a:spcBef>
                <a:spcPts val="0"/>
              </a:spcBef>
              <a:spcAft>
                <a:spcPts val="0"/>
              </a:spcAft>
              <a:buNone/>
            </a:pPr>
            <a:r>
              <a:rPr lang="en">
                <a:latin typeface="Arial"/>
                <a:ea typeface="Arial"/>
                <a:cs typeface="Arial"/>
                <a:sym typeface="Arial"/>
              </a:rPr>
              <a:t>Sometimes you just need to step out of your own shoes to see things differently. Once you have a problem, try to imagine what it looks like to someone else. </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Break the rules </a:t>
            </a:r>
            <a:endParaRPr/>
          </a:p>
          <a:p>
            <a:pPr indent="0" lvl="0" marL="0" rtl="0" algn="l">
              <a:spcBef>
                <a:spcPts val="0"/>
              </a:spcBef>
              <a:spcAft>
                <a:spcPts val="0"/>
              </a:spcAft>
              <a:buNone/>
            </a:pPr>
            <a:r>
              <a:rPr lang="en">
                <a:latin typeface="Arial"/>
                <a:ea typeface="Arial"/>
                <a:cs typeface="Arial"/>
                <a:sym typeface="Arial"/>
              </a:rPr>
              <a:t>New inventions happen when we try to think or do things differently – in other words, when we break the rules. So forget how things are supposed to work and make it happen your own way! </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b="1" lang="en"/>
              <a:t>Reach for the stars</a:t>
            </a:r>
            <a:endParaRPr b="1"/>
          </a:p>
          <a:p>
            <a:pPr indent="0" lvl="0" marL="0" rtl="0" algn="l">
              <a:spcBef>
                <a:spcPts val="0"/>
              </a:spcBef>
              <a:spcAft>
                <a:spcPts val="0"/>
              </a:spcAft>
              <a:buNone/>
            </a:pPr>
            <a:r>
              <a:rPr lang="en">
                <a:latin typeface="Arial"/>
                <a:ea typeface="Arial"/>
                <a:cs typeface="Arial"/>
                <a:sym typeface="Arial"/>
              </a:rPr>
              <a:t>It might seem a little crazy or simply impossible, but so did landing on the moon! So don’t be scared to think up big or  bonkers ideas - who knows what will come of it?</a:t>
            </a:r>
            <a:endParaRPr>
              <a:latin typeface="Arial"/>
              <a:ea typeface="Arial"/>
              <a:cs typeface="Arial"/>
              <a:sym typeface="Arial"/>
            </a:endParaRPr>
          </a:p>
        </p:txBody>
      </p:sp>
      <p:sp>
        <p:nvSpPr>
          <p:cNvPr id="246" name="Google Shape;246;g2f69175fd2a_0_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2dd90938f94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2dd90938f94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ocean wasn’t invented by a person! It was formed billions of years ago. All of the water on Earth was in the form of gas until about 3.8 billion years ago. But over time the temperature of the planet became cooler and the gas turned to water, pouring onto the ground as rain which ran down the hillsides as rivers and filled up the large hollows to become lakes and our magnificent ocean!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07f33a95e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 name="Google Shape;81;g307f33a95e8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solidFill>
                  <a:schemeClr val="dk1"/>
                </a:solidFill>
              </a:rPr>
              <a:t>To truly understand how vast and important the oceans are, just think of the following facts: </a:t>
            </a:r>
            <a:endParaRPr>
              <a:solidFill>
                <a:schemeClr val="dk1"/>
              </a:solidFill>
            </a:endParaRPr>
          </a:p>
          <a:p>
            <a:pPr indent="0" lvl="0" marL="0" rtl="0" algn="l">
              <a:spcBef>
                <a:spcPts val="0"/>
              </a:spcBef>
              <a:spcAft>
                <a:spcPts val="0"/>
              </a:spcAft>
              <a:buClr>
                <a:schemeClr val="dk1"/>
              </a:buClr>
              <a:buFont typeface="Arial"/>
              <a:buNone/>
            </a:pPr>
            <a:r>
              <a:t/>
            </a:r>
            <a:endParaRPr>
              <a:solidFill>
                <a:schemeClr val="dk1"/>
              </a:solidFill>
            </a:endParaRPr>
          </a:p>
          <a:p>
            <a:pPr indent="0" lvl="0" marL="0" rtl="0" algn="l">
              <a:spcBef>
                <a:spcPts val="0"/>
              </a:spcBef>
              <a:spcAft>
                <a:spcPts val="0"/>
              </a:spcAft>
              <a:buClr>
                <a:schemeClr val="dk1"/>
              </a:buClr>
              <a:buFont typeface="Arial"/>
              <a:buNone/>
            </a:pPr>
            <a:r>
              <a:rPr lang="en">
                <a:solidFill>
                  <a:schemeClr val="dk1"/>
                </a:solidFill>
              </a:rPr>
              <a:t>There are more archaeological objects sunken under the sea than in all museums of the world combined 80% of volcanic explosions happen under water.</a:t>
            </a:r>
            <a:endParaRPr>
              <a:solidFill>
                <a:schemeClr val="dk1"/>
              </a:solidFill>
            </a:endParaRPr>
          </a:p>
          <a:p>
            <a:pPr indent="0" lvl="0" marL="0" rtl="0" algn="l">
              <a:spcBef>
                <a:spcPts val="0"/>
              </a:spcBef>
              <a:spcAft>
                <a:spcPts val="0"/>
              </a:spcAft>
              <a:buNone/>
            </a:pPr>
            <a:r>
              <a:rPr lang="en">
                <a:solidFill>
                  <a:schemeClr val="dk1"/>
                </a:solidFill>
              </a:rPr>
              <a:t>Tsunami waves can be as tall as 30 metres (that’s taller than the Angel of the North!) but underwater waves called internal waves can be 242 metres, or half of the CN Tower.</a:t>
            </a:r>
            <a:endParaRPr>
              <a:solidFill>
                <a:schemeClr val="dk1"/>
              </a:solidFill>
            </a:endParaRPr>
          </a:p>
          <a:p>
            <a:pPr indent="0" lvl="0" marL="0" rtl="0" algn="l">
              <a:spcBef>
                <a:spcPts val="0"/>
              </a:spcBef>
              <a:spcAft>
                <a:spcPts val="0"/>
              </a:spcAft>
              <a:buClr>
                <a:schemeClr val="dk1"/>
              </a:buClr>
              <a:buFont typeface="Arial"/>
              <a:buNone/>
            </a:pPr>
            <a:r>
              <a:t/>
            </a:r>
            <a:endParaRPr>
              <a:solidFill>
                <a:schemeClr val="dk1"/>
              </a:solidFill>
            </a:endParaRPr>
          </a:p>
          <a:p>
            <a:pPr indent="0" lvl="0" marL="0" rtl="0" algn="l">
              <a:spcBef>
                <a:spcPts val="0"/>
              </a:spcBef>
              <a:spcAft>
                <a:spcPts val="0"/>
              </a:spcAft>
              <a:buClr>
                <a:schemeClr val="dk1"/>
              </a:buClr>
              <a:buFont typeface="Arial"/>
              <a:buNone/>
            </a:pPr>
            <a:r>
              <a:rPr lang="en">
                <a:solidFill>
                  <a:schemeClr val="dk1"/>
                </a:solidFill>
              </a:rPr>
              <a:t>Icebergs are blocks of ice at least 5 meter wide that detach from glaciers and float on the ocean. The average weight for an iceberg is 100,000-200,000 tonnes and is equivalent to the size of a cubic 15 storey building.</a:t>
            </a:r>
            <a:endParaRPr>
              <a:solidFill>
                <a:schemeClr val="dk1"/>
              </a:solidFill>
            </a:endParaRPr>
          </a:p>
          <a:p>
            <a:pPr indent="0" lvl="0" marL="0" rtl="0" algn="l">
              <a:spcBef>
                <a:spcPts val="0"/>
              </a:spcBef>
              <a:spcAft>
                <a:spcPts val="0"/>
              </a:spcAft>
              <a:buClr>
                <a:schemeClr val="dk1"/>
              </a:buClr>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The longest mountain chain on earth is the mid ocean ridge at 65000 km, nearly 10 times longer than the andes on land. Underwater mountains are known as seamounts. As obstacles in the sea, they shape currents and receive nutrient rich waters. They provide fertile places for deep-sea life to settle on and grow, a bit like an oasis in the middle of a seabed! </a:t>
            </a:r>
            <a:endParaRPr>
              <a:solidFill>
                <a:schemeClr val="dk1"/>
              </a:solidFill>
            </a:endParaRPr>
          </a:p>
          <a:p>
            <a:pPr indent="0" lvl="0" marL="0" rtl="0" algn="l">
              <a:spcBef>
                <a:spcPts val="0"/>
              </a:spcBef>
              <a:spcAft>
                <a:spcPts val="0"/>
              </a:spcAft>
              <a:buClr>
                <a:schemeClr val="dk1"/>
              </a:buClr>
              <a:buFont typeface="Arial"/>
              <a:buNone/>
            </a:pPr>
            <a:r>
              <a:t/>
            </a:r>
            <a:endParaRPr>
              <a:solidFill>
                <a:schemeClr val="dk1"/>
              </a:solidFill>
            </a:endParaRPr>
          </a:p>
          <a:p>
            <a:pPr indent="0" lvl="0" marL="0" rtl="0" algn="l">
              <a:spcBef>
                <a:spcPts val="0"/>
              </a:spcBef>
              <a:spcAft>
                <a:spcPts val="0"/>
              </a:spcAft>
              <a:buClr>
                <a:schemeClr val="dk1"/>
              </a:buClr>
              <a:buFont typeface="Arial"/>
              <a:buNone/>
            </a:pPr>
            <a:r>
              <a:rPr lang="en">
                <a:solidFill>
                  <a:schemeClr val="dk1"/>
                </a:solidFill>
              </a:rPr>
              <a:t>Hydrothermal vents- these are openings in the surface of the ocean floor where water can be considerably hotter, like geysers on land.</a:t>
            </a:r>
            <a:endParaRPr>
              <a:solidFill>
                <a:schemeClr val="dk1"/>
              </a:solidFill>
            </a:endParaRPr>
          </a:p>
          <a:p>
            <a:pPr indent="0" lvl="0" marL="0" rtl="0" algn="l">
              <a:spcBef>
                <a:spcPts val="0"/>
              </a:spcBef>
              <a:spcAft>
                <a:spcPts val="0"/>
              </a:spcAft>
              <a:buClr>
                <a:schemeClr val="dk1"/>
              </a:buClr>
              <a:buFont typeface="Arial"/>
              <a:buNone/>
            </a:pPr>
            <a:r>
              <a:rPr lang="en">
                <a:solidFill>
                  <a:schemeClr val="dk1"/>
                </a:solidFill>
              </a:rPr>
              <a:t>More life can be found there as the bacteria they release attracts many organisms which in turn attract predators, forming its own food chain! </a:t>
            </a:r>
            <a:endParaRPr>
              <a:solidFill>
                <a:schemeClr val="dk1"/>
              </a:solidFill>
            </a:endParaRPr>
          </a:p>
          <a:p>
            <a:pPr indent="0" lvl="0" marL="0" rtl="0" algn="l">
              <a:spcBef>
                <a:spcPts val="0"/>
              </a:spcBef>
              <a:spcAft>
                <a:spcPts val="0"/>
              </a:spcAft>
              <a:buClr>
                <a:schemeClr val="dk1"/>
              </a:buClr>
              <a:buFont typeface="Arial"/>
              <a:buNone/>
            </a:pPr>
            <a:r>
              <a:t/>
            </a:r>
            <a:endParaRPr b="1" sz="1000">
              <a:solidFill>
                <a:schemeClr val="dk1"/>
              </a:solidFill>
            </a:endParaRPr>
          </a:p>
          <a:p>
            <a:pPr indent="0" lvl="0" marL="0" rtl="0" algn="l">
              <a:spcBef>
                <a:spcPts val="0"/>
              </a:spcBef>
              <a:spcAft>
                <a:spcPts val="0"/>
              </a:spcAft>
              <a:buClr>
                <a:schemeClr val="dk1"/>
              </a:buClr>
              <a:buFont typeface="Arial"/>
              <a:buNone/>
            </a:pPr>
            <a:r>
              <a:t/>
            </a:r>
            <a:endParaRPr b="1" sz="1000">
              <a:solidFill>
                <a:schemeClr val="dk1"/>
              </a:solidFill>
            </a:endParaRPr>
          </a:p>
          <a:p>
            <a:pPr indent="0" lvl="0" marL="0" rtl="0" algn="l">
              <a:spcBef>
                <a:spcPts val="0"/>
              </a:spcBef>
              <a:spcAft>
                <a:spcPts val="0"/>
              </a:spcAft>
              <a:buClr>
                <a:schemeClr val="dk1"/>
              </a:buClr>
              <a:buFont typeface="Arial"/>
              <a:buNone/>
            </a:pPr>
            <a:r>
              <a:t/>
            </a:r>
            <a:endParaRPr b="1" sz="1000">
              <a:solidFill>
                <a:schemeClr val="dk1"/>
              </a:solidFill>
            </a:endParaRPr>
          </a:p>
          <a:p>
            <a:pPr indent="0" lvl="0" marL="0" rtl="0" algn="l">
              <a:spcBef>
                <a:spcPts val="0"/>
              </a:spcBef>
              <a:spcAft>
                <a:spcPts val="0"/>
              </a:spcAft>
              <a:buClr>
                <a:schemeClr val="dk1"/>
              </a:buClr>
              <a:buFont typeface="Arial"/>
              <a:buNone/>
            </a:pPr>
            <a:r>
              <a:t/>
            </a:r>
            <a:endParaRPr b="1" sz="1000">
              <a:solidFill>
                <a:schemeClr val="dk1"/>
              </a:solidFill>
            </a:endParaRPr>
          </a:p>
          <a:p>
            <a:pPr indent="0" lvl="0" marL="0" rtl="0" algn="l">
              <a:spcBef>
                <a:spcPts val="0"/>
              </a:spcBef>
              <a:spcAft>
                <a:spcPts val="0"/>
              </a:spcAft>
              <a:buNone/>
            </a:pPr>
            <a:r>
              <a:t/>
            </a:r>
            <a:endParaRPr/>
          </a:p>
        </p:txBody>
      </p:sp>
      <p:sp>
        <p:nvSpPr>
          <p:cNvPr id="82" name="Google Shape;82;g307f33a95e8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2dd90938f94_0_2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g2dd90938f94_0_2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As well as being the source of life and producing oxygen, humans rely on the ocean to live, even when living on the plains. More than 3.5 billion people rely on food from the ocean to live, and even to make medicine (such as antibacterials, antibiotics and even cancer related drugs).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oceans play a major role in controlling the weather, keeping the earth cool and absorbing carbon dioxide. They are at the heart of the water cycle, and help recycle fresh water that we all drink every day.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use the oceans for 90% of our commercial transport, and the internet travels in pipes underwater to be truly worldwide! For some remote shipping by barge is one of the main ways to get supplies such as fuel, cars, and other large items.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Waves and tides can be used to create renewable energy, something essential as we move away from using fossil fuels such as gas and coal.</a:t>
            </a:r>
            <a:endParaRPr/>
          </a:p>
          <a:p>
            <a:pPr indent="0" lvl="0" marL="0" rtl="0" algn="l">
              <a:spcBef>
                <a:spcPts val="0"/>
              </a:spcBef>
              <a:spcAft>
                <a:spcPts val="0"/>
              </a:spcAft>
              <a:buNone/>
            </a:pPr>
            <a:r>
              <a:rPr lang="en"/>
              <a:t>And last but not least, we love the oceans for all the fun and beauty that it brings into our lives. Going to the beach remains the dream holiday for many!! In fact, doctors are even starting to prescribe nature walks to enhance people’s wellbeing!</a:t>
            </a:r>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p:txBody>
      </p:sp>
      <p:sp>
        <p:nvSpPr>
          <p:cNvPr id="95" name="Google Shape;95;g2dd90938f94_0_2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dd90938f94_0_2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 name="Google Shape;103;g2dd90938f94_0_28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Since the industrial revolution, we humans have created more and more pollution as we produce and burn energy from fossil fuels. The creation of new materials like plastic, while convenient, has caused a huge problem to the environment as they do not break down fast enough.  With 7 billion mouths to feed on Earth and 9 billion expected by 2050 -  how we use the ocean as a resource but also for fishing and feeding people really matters.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Eight million tons of plastic winding up in the ocean each year. That represents 51 trillion microscopic pieces of plastic, weighing 269,000 tons in the ocean now, about the same as 1345 adult blue whales. Plastic and microplastics are now worryingly found in many fish and other fish eating species.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With climate change, the temperature of the atmosphere is warming up, and it’s heating up the oceans. It has an impact on all creatures who live in it or depend on it, like us!</a:t>
            </a:r>
            <a:endParaRPr/>
          </a:p>
          <a:p>
            <a:pPr indent="0" lvl="0" marL="0" rtl="0" algn="l">
              <a:spcBef>
                <a:spcPts val="0"/>
              </a:spcBef>
              <a:spcAft>
                <a:spcPts val="0"/>
              </a:spcAft>
              <a:buNone/>
            </a:pPr>
            <a:r>
              <a:rPr lang="en"/>
              <a:t>It also means icecaps are melting and sea levels rising - we are losing land and precious resources such as fresh water locked in the poles.</a:t>
            </a:r>
            <a:endParaRPr/>
          </a:p>
          <a:p>
            <a:pPr indent="0" lvl="0" marL="0" rtl="0" algn="l">
              <a:spcBef>
                <a:spcPts val="0"/>
              </a:spcBef>
              <a:spcAft>
                <a:spcPts val="0"/>
              </a:spcAft>
              <a:buNone/>
            </a:pPr>
            <a:r>
              <a:rPr lang="en"/>
              <a:t>The overfishing problem is we have treated the oceans as if they have endless supplies of fish, but they don’t. Some scientists think all seafood will run out by 2048 if we don’t change our ways.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Every year, 10 million tonnes of marine life is unintentionally caught around the world, trapped in nets, fishing lines or other equipment. While some are kept or safely released, most are returned to the ocean injured or dying. Developing technology that reduces this issue known as bycatch is essential.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have to be better at planning, researching and monitoring how we fish, but also making everyone more aware of what they eat and the impact it has.</a:t>
            </a:r>
            <a:endParaRPr/>
          </a:p>
          <a:p>
            <a:pPr indent="0" lvl="0" marL="0" rtl="0" algn="l">
              <a:spcBef>
                <a:spcPts val="0"/>
              </a:spcBef>
              <a:spcAft>
                <a:spcPts val="0"/>
              </a:spcAft>
              <a:buNone/>
            </a:pPr>
            <a:r>
              <a:rPr lang="en"/>
              <a:t>And there is also all the extra traffic on the oceans - from fishing, transporting goods and tourism. That’s a lot of extra man made traffic that affects the oceans. </a:t>
            </a:r>
            <a:endParaRPr/>
          </a:p>
          <a:p>
            <a:pPr indent="0" lvl="0" marL="0" rtl="0" algn="l">
              <a:spcBef>
                <a:spcPts val="0"/>
              </a:spcBef>
              <a:spcAft>
                <a:spcPts val="0"/>
              </a:spcAft>
              <a:buNone/>
            </a:pPr>
            <a:r>
              <a:rPr lang="en"/>
              <a:t>How can we plan, research and monitor how we fish?</a:t>
            </a:r>
            <a:endParaRPr/>
          </a:p>
          <a:p>
            <a:pPr indent="0" lvl="0" marL="0" rtl="0" algn="l">
              <a:spcBef>
                <a:spcPts val="0"/>
              </a:spcBef>
              <a:spcAft>
                <a:spcPts val="0"/>
              </a:spcAft>
              <a:buNone/>
            </a:pPr>
            <a:r>
              <a:rPr lang="en"/>
              <a:t>How do we make everyone more aware about where their food comes from? </a:t>
            </a:r>
            <a:endParaRPr/>
          </a:p>
          <a:p>
            <a:pPr indent="0" lvl="0" marL="0" rtl="0" algn="l">
              <a:spcBef>
                <a:spcPts val="0"/>
              </a:spcBef>
              <a:spcAft>
                <a:spcPts val="0"/>
              </a:spcAft>
              <a:buNone/>
            </a:pPr>
            <a:r>
              <a:rPr lang="en"/>
              <a:t>How can  we stop bycatch?</a:t>
            </a:r>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p:txBody>
      </p:sp>
      <p:sp>
        <p:nvSpPr>
          <p:cNvPr id="104" name="Google Shape;104;g2dd90938f94_0_28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2dd90938f94_0_2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 name="Google Shape;112;g2dd90938f94_0_29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The impact of climate change means more flooding, more extreme weather. </a:t>
            </a:r>
            <a:endParaRPr/>
          </a:p>
          <a:p>
            <a:pPr indent="0" lvl="0" marL="0" rtl="0" algn="l">
              <a:spcBef>
                <a:spcPts val="0"/>
              </a:spcBef>
              <a:spcAft>
                <a:spcPts val="0"/>
              </a:spcAft>
              <a:buNone/>
            </a:pPr>
            <a:r>
              <a:rPr lang="en">
                <a:latin typeface="Arial"/>
                <a:ea typeface="Arial"/>
                <a:cs typeface="Arial"/>
                <a:sym typeface="Arial"/>
              </a:rPr>
              <a:t>We are losing our precious supplies of fresh water with the loss of glaciers and icecap, and as sea levels rise, we are at risk of losing part of our land.</a:t>
            </a:r>
            <a:endParaRPr/>
          </a:p>
          <a:p>
            <a:pPr indent="0" lvl="0" marL="0" rtl="0" algn="l">
              <a:spcBef>
                <a:spcPts val="0"/>
              </a:spcBef>
              <a:spcAft>
                <a:spcPts val="0"/>
              </a:spcAft>
              <a:buNone/>
            </a:pPr>
            <a:r>
              <a:rPr lang="en">
                <a:latin typeface="Arial"/>
                <a:ea typeface="Arial"/>
                <a:cs typeface="Arial"/>
                <a:sym typeface="Arial"/>
              </a:rPr>
              <a:t>Air pollution, plastic pollution, microplastics, oil spills, these are all making the oceans less able to sustain healthy life and we could risk losing our sources of materials and food. </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About 40% of the population worldwide lives by the coast but we all depend on the ocean to live, however far we live from it. </a:t>
            </a:r>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113" name="Google Shape;113;g2dd90938f94_0_29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2effda067f8_0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 name="Google Shape;121;g2effda067f8_0_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
              <a:t>But with rivers and streams all leading to the oceans, eventually a large part of all pollution on Earth ends up in our Oceans - even when far away from the coast.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latin typeface="Arial"/>
              <a:ea typeface="Arial"/>
              <a:cs typeface="Arial"/>
              <a:sym typeface="Arial"/>
            </a:endParaRPr>
          </a:p>
        </p:txBody>
      </p:sp>
      <p:sp>
        <p:nvSpPr>
          <p:cNvPr id="122" name="Google Shape;122;g2effda067f8_0_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2effda067f8_0_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 name="Google Shape;129;g2effda067f8_0_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solidFill>
                  <a:schemeClr val="dk1"/>
                </a:solidFill>
              </a:rPr>
              <a:t>A lot of the trash we create ends up in the oceans. </a:t>
            </a:r>
            <a:endParaRPr>
              <a:solidFill>
                <a:schemeClr val="dk1"/>
              </a:solidFill>
            </a:endParaRPr>
          </a:p>
          <a:p>
            <a:pPr indent="0" lvl="0" marL="0" rtl="0" algn="l">
              <a:lnSpc>
                <a:spcPct val="100000"/>
              </a:lnSpc>
              <a:spcBef>
                <a:spcPts val="0"/>
              </a:spcBef>
              <a:spcAft>
                <a:spcPts val="0"/>
              </a:spcAft>
              <a:buSzPts val="1100"/>
              <a:buNone/>
            </a:pPr>
            <a:r>
              <a:rPr lang="en"/>
              <a:t>Did you know that over 300 million tons of plastics are produced every year? And at least 8 million tons of plastic ends up in our oceans, 80% of all litter in</a:t>
            </a:r>
            <a:r>
              <a:rPr lang="en"/>
              <a:t> the ocean. </a:t>
            </a:r>
            <a:r>
              <a:rPr lang="en">
                <a:solidFill>
                  <a:schemeClr val="dk1"/>
                </a:solidFill>
              </a:rPr>
              <a:t>While some trash is directly thrown in the sea, most marine litter comes from inland drains, sewers and carried by rivers.</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a:solidFill>
                  <a:schemeClr val="dk1"/>
                </a:solidFill>
              </a:rPr>
              <a:t>Human waste such as plastic of all kind is very high on the list.</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Chemical pollution such</a:t>
            </a:r>
            <a:r>
              <a:rPr lang="en">
                <a:solidFill>
                  <a:schemeClr val="dk1"/>
                </a:solidFill>
              </a:rPr>
              <a:t> as pesticides and fertilizers from the agricultural industry, chemical waste from factories, sunscreen, chemicals products, medicines or sewage from households.</a:t>
            </a:r>
            <a:endParaRPr>
              <a:solidFill>
                <a:schemeClr val="dk1"/>
              </a:solidFill>
              <a:highlight>
                <a:srgbClr val="FFFF00"/>
              </a:highlight>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There’s so much rubbish now at sea that giant rubbish patches have appeared. There are currently five of them around the world.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How do they form? With currents bringing the rubbish together.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
                <a:solidFill>
                  <a:schemeClr val="dk1"/>
                </a:solidFill>
              </a:rPr>
              <a:t>‘The Great Pacific Garbage Patch’ is the largest one of them all and is estimated to be made of 1.8 trillion pieces of trash and scientists for the Ocean Clean Up project think it measures 16 million square kilometres - 3 times the size of France!</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00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53.jp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0.jpg"/><Relationship Id="rId4" Type="http://schemas.openxmlformats.org/officeDocument/2006/relationships/image" Target="../media/image21.png"/><Relationship Id="rId5" Type="http://schemas.openxmlformats.org/officeDocument/2006/relationships/image" Target="../media/image28.png"/><Relationship Id="rId6" Type="http://schemas.openxmlformats.org/officeDocument/2006/relationships/image" Target="../media/image2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9.jpg"/><Relationship Id="rId4" Type="http://schemas.openxmlformats.org/officeDocument/2006/relationships/image" Target="../media/image19.png"/><Relationship Id="rId5"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2.jp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0.jp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3.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9.png"/><Relationship Id="rId4" Type="http://schemas.openxmlformats.org/officeDocument/2006/relationships/image" Target="../media/image50.jpg"/><Relationship Id="rId5"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39.png"/><Relationship Id="rId5" Type="http://schemas.openxmlformats.org/officeDocument/2006/relationships/image" Target="../media/image3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6.png"/><Relationship Id="rId4" Type="http://schemas.openxmlformats.org/officeDocument/2006/relationships/image" Target="../media/image19.png"/><Relationship Id="rId5" Type="http://schemas.openxmlformats.org/officeDocument/2006/relationships/image" Target="../media/image40.png"/><Relationship Id="rId6" Type="http://schemas.openxmlformats.org/officeDocument/2006/relationships/image" Target="../media/image31.png"/><Relationship Id="rId7" Type="http://schemas.openxmlformats.org/officeDocument/2006/relationships/image" Target="../media/image3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3.png"/><Relationship Id="rId4" Type="http://schemas.openxmlformats.org/officeDocument/2006/relationships/image" Target="../media/image38.png"/><Relationship Id="rId5" Type="http://schemas.openxmlformats.org/officeDocument/2006/relationships/image" Target="../media/image42.png"/><Relationship Id="rId6" Type="http://schemas.openxmlformats.org/officeDocument/2006/relationships/image" Target="../media/image4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5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34.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52.png"/><Relationship Id="rId4" Type="http://schemas.openxmlformats.org/officeDocument/2006/relationships/image" Target="../media/image1.png"/><Relationship Id="rId5" Type="http://schemas.openxmlformats.org/officeDocument/2006/relationships/image" Target="../media/image5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5.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1.png"/><Relationship Id="rId7" Type="http://schemas.openxmlformats.org/officeDocument/2006/relationships/image" Target="../media/image4.png"/><Relationship Id="rId8"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57.png"/><Relationship Id="rId4" Type="http://schemas.openxmlformats.org/officeDocument/2006/relationships/image" Target="../media/image1.png"/><Relationship Id="rId5"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56.png"/><Relationship Id="rId4" Type="http://schemas.openxmlformats.org/officeDocument/2006/relationships/image" Target="../media/image1.png"/><Relationship Id="rId5"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5.png"/><Relationship Id="rId4" Type="http://schemas.openxmlformats.org/officeDocument/2006/relationships/image" Target="../media/image1.png"/><Relationship Id="rId5"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10" Type="http://schemas.openxmlformats.org/officeDocument/2006/relationships/image" Target="../media/image19.png"/><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12.png"/><Relationship Id="rId9" Type="http://schemas.openxmlformats.org/officeDocument/2006/relationships/image" Target="../media/image24.jpg"/><Relationship Id="rId5" Type="http://schemas.openxmlformats.org/officeDocument/2006/relationships/image" Target="../media/image22.png"/><Relationship Id="rId6" Type="http://schemas.openxmlformats.org/officeDocument/2006/relationships/image" Target="../media/image17.png"/><Relationship Id="rId7" Type="http://schemas.openxmlformats.org/officeDocument/2006/relationships/image" Target="../media/image14.png"/><Relationship Id="rId8"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p:nvPr/>
        </p:nvSpPr>
        <p:spPr>
          <a:xfrm>
            <a:off x="-31650" y="4361088"/>
            <a:ext cx="9207300" cy="812700"/>
          </a:xfrm>
          <a:prstGeom prst="rect">
            <a:avLst/>
          </a:prstGeom>
          <a:solidFill>
            <a:srgbClr val="FFC70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1" name="Google Shape;61;p14"/>
          <p:cNvPicPr preferRelativeResize="0"/>
          <p:nvPr/>
        </p:nvPicPr>
        <p:blipFill rotWithShape="1">
          <a:blip r:embed="rId3">
            <a:alphaModFix/>
          </a:blip>
          <a:srcRect b="10039" l="0" r="0" t="0"/>
          <a:stretch/>
        </p:blipFill>
        <p:spPr>
          <a:xfrm>
            <a:off x="0" y="-12"/>
            <a:ext cx="9144000" cy="4935674"/>
          </a:xfrm>
          <a:prstGeom prst="rect">
            <a:avLst/>
          </a:prstGeom>
          <a:noFill/>
          <a:ln>
            <a:noFill/>
          </a:ln>
        </p:spPr>
      </p:pic>
      <p:pic>
        <p:nvPicPr>
          <p:cNvPr id="62" name="Google Shape;62;p14"/>
          <p:cNvPicPr preferRelativeResize="0"/>
          <p:nvPr/>
        </p:nvPicPr>
        <p:blipFill rotWithShape="1">
          <a:blip r:embed="rId3">
            <a:alphaModFix/>
          </a:blip>
          <a:srcRect b="5573" l="0" r="22360" t="80138"/>
          <a:stretch/>
        </p:blipFill>
        <p:spPr>
          <a:xfrm>
            <a:off x="-31650" y="4286250"/>
            <a:ext cx="7099650" cy="783875"/>
          </a:xfrm>
          <a:prstGeom prst="rect">
            <a:avLst/>
          </a:prstGeom>
          <a:noFill/>
          <a:ln>
            <a:noFill/>
          </a:ln>
        </p:spPr>
      </p:pic>
      <p:pic>
        <p:nvPicPr>
          <p:cNvPr id="63" name="Google Shape;63;p14"/>
          <p:cNvPicPr preferRelativeResize="0"/>
          <p:nvPr/>
        </p:nvPicPr>
        <p:blipFill rotWithShape="1">
          <a:blip r:embed="rId3">
            <a:alphaModFix/>
          </a:blip>
          <a:srcRect b="5573" l="52441" r="22360" t="80138"/>
          <a:stretch/>
        </p:blipFill>
        <p:spPr>
          <a:xfrm>
            <a:off x="6731425" y="4286250"/>
            <a:ext cx="2304176" cy="783875"/>
          </a:xfrm>
          <a:prstGeom prst="rect">
            <a:avLst/>
          </a:prstGeom>
          <a:noFill/>
          <a:ln>
            <a:noFill/>
          </a:ln>
        </p:spPr>
      </p:pic>
      <p:pic>
        <p:nvPicPr>
          <p:cNvPr id="64" name="Google Shape;64;p14"/>
          <p:cNvPicPr preferRelativeResize="0"/>
          <p:nvPr/>
        </p:nvPicPr>
        <p:blipFill>
          <a:blip r:embed="rId4">
            <a:alphaModFix/>
          </a:blip>
          <a:stretch>
            <a:fillRect/>
          </a:stretch>
        </p:blipFill>
        <p:spPr>
          <a:xfrm>
            <a:off x="8231575" y="4316473"/>
            <a:ext cx="723450" cy="7234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pic>
        <p:nvPicPr>
          <p:cNvPr id="151" name="Google Shape;151;p23"/>
          <p:cNvPicPr preferRelativeResize="0"/>
          <p:nvPr/>
        </p:nvPicPr>
        <p:blipFill rotWithShape="1">
          <a:blip r:embed="rId3">
            <a:alphaModFix/>
          </a:blip>
          <a:srcRect b="0" l="0" r="0" t="0"/>
          <a:stretch/>
        </p:blipFill>
        <p:spPr>
          <a:xfrm>
            <a:off x="0" y="1446586"/>
            <a:ext cx="9144004" cy="3311540"/>
          </a:xfrm>
          <a:prstGeom prst="rect">
            <a:avLst/>
          </a:prstGeom>
          <a:noFill/>
          <a:ln>
            <a:noFill/>
          </a:ln>
        </p:spPr>
      </p:pic>
      <p:pic>
        <p:nvPicPr>
          <p:cNvPr descr="A close up of a logo&#10;&#10;Description automatically generated" id="152" name="Google Shape;152;p23"/>
          <p:cNvPicPr preferRelativeResize="0"/>
          <p:nvPr/>
        </p:nvPicPr>
        <p:blipFill rotWithShape="1">
          <a:blip r:embed="rId4">
            <a:alphaModFix/>
          </a:blip>
          <a:srcRect b="0" l="0" r="0" t="0"/>
          <a:stretch/>
        </p:blipFill>
        <p:spPr>
          <a:xfrm>
            <a:off x="6227940" y="3653935"/>
            <a:ext cx="1866900" cy="774700"/>
          </a:xfrm>
          <a:prstGeom prst="rect">
            <a:avLst/>
          </a:prstGeom>
          <a:noFill/>
          <a:ln>
            <a:noFill/>
          </a:ln>
        </p:spPr>
      </p:pic>
      <p:pic>
        <p:nvPicPr>
          <p:cNvPr id="153" name="Google Shape;153;p23"/>
          <p:cNvPicPr preferRelativeResize="0"/>
          <p:nvPr/>
        </p:nvPicPr>
        <p:blipFill rotWithShape="1">
          <a:blip r:embed="rId5">
            <a:alphaModFix/>
          </a:blip>
          <a:srcRect b="0" l="0" r="0" t="0"/>
          <a:stretch/>
        </p:blipFill>
        <p:spPr>
          <a:xfrm>
            <a:off x="-535573" y="234724"/>
            <a:ext cx="6114250" cy="779401"/>
          </a:xfrm>
          <a:prstGeom prst="rect">
            <a:avLst/>
          </a:prstGeom>
          <a:noFill/>
          <a:ln>
            <a:noFill/>
          </a:ln>
        </p:spPr>
      </p:pic>
      <p:sp>
        <p:nvSpPr>
          <p:cNvPr id="154" name="Google Shape;154;p23"/>
          <p:cNvSpPr txBox="1"/>
          <p:nvPr/>
        </p:nvSpPr>
        <p:spPr>
          <a:xfrm>
            <a:off x="246773" y="334100"/>
            <a:ext cx="5331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Why plastic ends up in the ocean</a:t>
            </a:r>
            <a:endParaRPr b="1" i="0" sz="2800" u="none" cap="none" strike="noStrike">
              <a:solidFill>
                <a:srgbClr val="000000"/>
              </a:solidFill>
              <a:latin typeface="Calibri"/>
              <a:ea typeface="Calibri"/>
              <a:cs typeface="Calibri"/>
              <a:sym typeface="Calibri"/>
            </a:endParaRPr>
          </a:p>
        </p:txBody>
      </p:sp>
      <p:pic>
        <p:nvPicPr>
          <p:cNvPr descr="A close up of a logo&#10;&#10;Description automatically generated" id="155" name="Google Shape;155;p23"/>
          <p:cNvPicPr preferRelativeResize="0"/>
          <p:nvPr/>
        </p:nvPicPr>
        <p:blipFill rotWithShape="1">
          <a:blip r:embed="rId6">
            <a:alphaModFix/>
          </a:blip>
          <a:srcRect b="0" l="0" r="0" t="0"/>
          <a:stretch/>
        </p:blipFill>
        <p:spPr>
          <a:xfrm>
            <a:off x="634650" y="1346861"/>
            <a:ext cx="2603500" cy="1041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pic>
        <p:nvPicPr>
          <p:cNvPr id="160" name="Google Shape;160;p24"/>
          <p:cNvPicPr preferRelativeResize="0"/>
          <p:nvPr/>
        </p:nvPicPr>
        <p:blipFill>
          <a:blip r:embed="rId3">
            <a:alphaModFix/>
          </a:blip>
          <a:stretch>
            <a:fillRect/>
          </a:stretch>
        </p:blipFill>
        <p:spPr>
          <a:xfrm rot="-146891">
            <a:off x="3050543" y="685441"/>
            <a:ext cx="5299342" cy="4096095"/>
          </a:xfrm>
          <a:prstGeom prst="rect">
            <a:avLst/>
          </a:prstGeom>
          <a:noFill/>
          <a:ln>
            <a:noFill/>
          </a:ln>
          <a:effectLst>
            <a:outerShdw blurRad="57150" rotWithShape="0" algn="bl" dir="5400000" dist="19050">
              <a:srgbClr val="000000">
                <a:alpha val="50000"/>
              </a:srgbClr>
            </a:outerShdw>
          </a:effectLst>
        </p:spPr>
      </p:pic>
      <p:pic>
        <p:nvPicPr>
          <p:cNvPr id="161" name="Google Shape;161;p24"/>
          <p:cNvPicPr preferRelativeResize="0"/>
          <p:nvPr/>
        </p:nvPicPr>
        <p:blipFill rotWithShape="1">
          <a:blip r:embed="rId4">
            <a:alphaModFix/>
          </a:blip>
          <a:srcRect b="0" l="0" r="0" t="0"/>
          <a:stretch/>
        </p:blipFill>
        <p:spPr>
          <a:xfrm>
            <a:off x="-173200" y="284300"/>
            <a:ext cx="3629634" cy="679800"/>
          </a:xfrm>
          <a:prstGeom prst="rect">
            <a:avLst/>
          </a:prstGeom>
          <a:noFill/>
          <a:ln>
            <a:noFill/>
          </a:ln>
        </p:spPr>
      </p:pic>
      <p:sp>
        <p:nvSpPr>
          <p:cNvPr id="162" name="Google Shape;162;p24"/>
          <p:cNvSpPr txBox="1"/>
          <p:nvPr/>
        </p:nvSpPr>
        <p:spPr>
          <a:xfrm>
            <a:off x="171425" y="334100"/>
            <a:ext cx="35685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400">
                <a:latin typeface="Calibri"/>
                <a:ea typeface="Calibri"/>
                <a:cs typeface="Calibri"/>
                <a:sym typeface="Calibri"/>
              </a:rPr>
              <a:t>Plastic, not so fantastic</a:t>
            </a:r>
            <a:endParaRPr b="1" sz="2400">
              <a:latin typeface="Calibri"/>
              <a:ea typeface="Calibri"/>
              <a:cs typeface="Calibri"/>
              <a:sym typeface="Calibri"/>
            </a:endParaRPr>
          </a:p>
        </p:txBody>
      </p:sp>
      <p:sp>
        <p:nvSpPr>
          <p:cNvPr id="163" name="Google Shape;163;p24"/>
          <p:cNvSpPr txBox="1"/>
          <p:nvPr/>
        </p:nvSpPr>
        <p:spPr>
          <a:xfrm>
            <a:off x="348550" y="1139850"/>
            <a:ext cx="1987800" cy="104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Become a plastic detective! </a:t>
            </a:r>
            <a:r>
              <a:rPr lang="en" sz="1800">
                <a:solidFill>
                  <a:schemeClr val="dk1"/>
                </a:solidFill>
              </a:rPr>
              <a:t>Think</a:t>
            </a:r>
            <a:r>
              <a:rPr lang="en" sz="1800">
                <a:solidFill>
                  <a:schemeClr val="dk1"/>
                </a:solidFill>
              </a:rPr>
              <a:t> about your day in plastic… </a:t>
            </a:r>
            <a:endParaRPr sz="1800">
              <a:solidFill>
                <a:schemeClr val="dk1"/>
              </a:solidFill>
            </a:endParaRPr>
          </a:p>
        </p:txBody>
      </p:sp>
      <p:pic>
        <p:nvPicPr>
          <p:cNvPr id="164" name="Google Shape;164;p24"/>
          <p:cNvPicPr preferRelativeResize="0"/>
          <p:nvPr/>
        </p:nvPicPr>
        <p:blipFill>
          <a:blip r:embed="rId5">
            <a:alphaModFix/>
          </a:blip>
          <a:stretch>
            <a:fillRect/>
          </a:stretch>
        </p:blipFill>
        <p:spPr>
          <a:xfrm>
            <a:off x="952999" y="2745150"/>
            <a:ext cx="1872925" cy="19616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pic>
        <p:nvPicPr>
          <p:cNvPr id="169" name="Google Shape;169;p25"/>
          <p:cNvPicPr preferRelativeResize="0"/>
          <p:nvPr/>
        </p:nvPicPr>
        <p:blipFill rotWithShape="1">
          <a:blip r:embed="rId3">
            <a:alphaModFix/>
          </a:blip>
          <a:srcRect b="0" l="0" r="0" t="0"/>
          <a:stretch/>
        </p:blipFill>
        <p:spPr>
          <a:xfrm>
            <a:off x="0" y="857250"/>
            <a:ext cx="9211448" cy="4225077"/>
          </a:xfrm>
          <a:prstGeom prst="rect">
            <a:avLst/>
          </a:prstGeom>
          <a:noFill/>
          <a:ln>
            <a:noFill/>
          </a:ln>
        </p:spPr>
      </p:pic>
      <p:pic>
        <p:nvPicPr>
          <p:cNvPr id="170" name="Google Shape;170;p25"/>
          <p:cNvPicPr preferRelativeResize="0"/>
          <p:nvPr/>
        </p:nvPicPr>
        <p:blipFill rotWithShape="1">
          <a:blip r:embed="rId4">
            <a:alphaModFix/>
          </a:blip>
          <a:srcRect b="0" l="0" r="0" t="0"/>
          <a:stretch/>
        </p:blipFill>
        <p:spPr>
          <a:xfrm>
            <a:off x="-535570" y="234724"/>
            <a:ext cx="2760882" cy="779401"/>
          </a:xfrm>
          <a:prstGeom prst="rect">
            <a:avLst/>
          </a:prstGeom>
          <a:noFill/>
          <a:ln>
            <a:noFill/>
          </a:ln>
        </p:spPr>
      </p:pic>
      <p:sp>
        <p:nvSpPr>
          <p:cNvPr id="171" name="Google Shape;171;p25"/>
          <p:cNvSpPr txBox="1"/>
          <p:nvPr/>
        </p:nvSpPr>
        <p:spPr>
          <a:xfrm>
            <a:off x="246776" y="334100"/>
            <a:ext cx="2151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Oil pollution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p26"/>
          <p:cNvPicPr preferRelativeResize="0"/>
          <p:nvPr/>
        </p:nvPicPr>
        <p:blipFill rotWithShape="1">
          <a:blip r:embed="rId3">
            <a:alphaModFix/>
          </a:blip>
          <a:srcRect b="0" l="0" r="0" t="0"/>
          <a:stretch/>
        </p:blipFill>
        <p:spPr>
          <a:xfrm>
            <a:off x="1" y="899552"/>
            <a:ext cx="9144004" cy="4350958"/>
          </a:xfrm>
          <a:prstGeom prst="rect">
            <a:avLst/>
          </a:prstGeom>
          <a:noFill/>
          <a:ln>
            <a:noFill/>
          </a:ln>
        </p:spPr>
      </p:pic>
      <p:pic>
        <p:nvPicPr>
          <p:cNvPr id="177" name="Google Shape;177;p26"/>
          <p:cNvPicPr preferRelativeResize="0"/>
          <p:nvPr/>
        </p:nvPicPr>
        <p:blipFill rotWithShape="1">
          <a:blip r:embed="rId4">
            <a:alphaModFix/>
          </a:blip>
          <a:srcRect b="0" l="0" r="0" t="0"/>
          <a:stretch/>
        </p:blipFill>
        <p:spPr>
          <a:xfrm>
            <a:off x="-535571" y="234724"/>
            <a:ext cx="3456796" cy="779401"/>
          </a:xfrm>
          <a:prstGeom prst="rect">
            <a:avLst/>
          </a:prstGeom>
          <a:noFill/>
          <a:ln>
            <a:noFill/>
          </a:ln>
        </p:spPr>
      </p:pic>
      <p:sp>
        <p:nvSpPr>
          <p:cNvPr id="178" name="Google Shape;178;p26"/>
          <p:cNvSpPr txBox="1"/>
          <p:nvPr/>
        </p:nvSpPr>
        <p:spPr>
          <a:xfrm>
            <a:off x="246775" y="334100"/>
            <a:ext cx="25935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What a racket!</a:t>
            </a:r>
            <a:endParaRPr b="1" i="0" sz="2800" u="none" cap="none" strike="noStrike">
              <a:solidFill>
                <a:srgbClr val="000000"/>
              </a:solidFill>
              <a:latin typeface="Calibri"/>
              <a:ea typeface="Calibri"/>
              <a:cs typeface="Calibri"/>
              <a:sym typeface="Calibri"/>
            </a:endParaRPr>
          </a:p>
        </p:txBody>
      </p:sp>
      <p:sp>
        <p:nvSpPr>
          <p:cNvPr id="179" name="Google Shape;179;p26"/>
          <p:cNvSpPr txBox="1"/>
          <p:nvPr/>
        </p:nvSpPr>
        <p:spPr>
          <a:xfrm>
            <a:off x="3870850" y="397700"/>
            <a:ext cx="4666200" cy="88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rPr>
              <a:t>Noises under the sea can travel as far as 2,500 miles and can </a:t>
            </a:r>
            <a:r>
              <a:rPr lang="en" sz="1600">
                <a:solidFill>
                  <a:schemeClr val="dk1"/>
                </a:solidFill>
              </a:rPr>
              <a:t>disrupt</a:t>
            </a:r>
            <a:r>
              <a:rPr lang="en" sz="1600">
                <a:solidFill>
                  <a:schemeClr val="dk1"/>
                </a:solidFill>
              </a:rPr>
              <a:t> the life of underwater sea creatures </a:t>
            </a:r>
            <a:r>
              <a:rPr lang="en" sz="1600">
                <a:solidFill>
                  <a:schemeClr val="dk1"/>
                </a:solidFill>
              </a:rPr>
              <a:t>causing many harmful behaviours</a:t>
            </a:r>
            <a:endParaRPr sz="160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pic>
        <p:nvPicPr>
          <p:cNvPr id="184" name="Google Shape;184;p27"/>
          <p:cNvPicPr preferRelativeResize="0"/>
          <p:nvPr/>
        </p:nvPicPr>
        <p:blipFill rotWithShape="1">
          <a:blip r:embed="rId3">
            <a:alphaModFix/>
          </a:blip>
          <a:srcRect b="0" l="0" r="0" t="0"/>
          <a:stretch/>
        </p:blipFill>
        <p:spPr>
          <a:xfrm>
            <a:off x="-271125" y="234500"/>
            <a:ext cx="3894050" cy="779400"/>
          </a:xfrm>
          <a:prstGeom prst="rect">
            <a:avLst/>
          </a:prstGeom>
          <a:noFill/>
          <a:ln>
            <a:noFill/>
          </a:ln>
        </p:spPr>
      </p:pic>
      <p:sp>
        <p:nvSpPr>
          <p:cNvPr id="185" name="Google Shape;185;p27"/>
          <p:cNvSpPr txBox="1"/>
          <p:nvPr/>
        </p:nvSpPr>
        <p:spPr>
          <a:xfrm>
            <a:off x="246775" y="334100"/>
            <a:ext cx="36141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A sea of opportunity</a:t>
            </a:r>
            <a:endParaRPr b="1" i="0" sz="2800" u="none" cap="none" strike="noStrike">
              <a:solidFill>
                <a:srgbClr val="000000"/>
              </a:solidFill>
              <a:latin typeface="Calibri"/>
              <a:ea typeface="Calibri"/>
              <a:cs typeface="Calibri"/>
              <a:sym typeface="Calibri"/>
            </a:endParaRPr>
          </a:p>
        </p:txBody>
      </p:sp>
      <p:pic>
        <p:nvPicPr>
          <p:cNvPr id="186" name="Google Shape;186;p27"/>
          <p:cNvPicPr preferRelativeResize="0"/>
          <p:nvPr/>
        </p:nvPicPr>
        <p:blipFill rotWithShape="1">
          <a:blip r:embed="rId4">
            <a:alphaModFix/>
          </a:blip>
          <a:srcRect b="7961" l="5492" r="52900" t="47387"/>
          <a:stretch/>
        </p:blipFill>
        <p:spPr>
          <a:xfrm>
            <a:off x="246775" y="1440200"/>
            <a:ext cx="4355763" cy="2337249"/>
          </a:xfrm>
          <a:prstGeom prst="rect">
            <a:avLst/>
          </a:prstGeom>
          <a:noFill/>
          <a:ln>
            <a:noFill/>
          </a:ln>
        </p:spPr>
      </p:pic>
      <p:pic>
        <p:nvPicPr>
          <p:cNvPr id="187" name="Google Shape;187;p27"/>
          <p:cNvPicPr preferRelativeResize="0"/>
          <p:nvPr/>
        </p:nvPicPr>
        <p:blipFill rotWithShape="1">
          <a:blip r:embed="rId4">
            <a:alphaModFix/>
          </a:blip>
          <a:srcRect b="6040" l="53606" r="25189" t="47880"/>
          <a:stretch/>
        </p:blipFill>
        <p:spPr>
          <a:xfrm>
            <a:off x="4961175" y="334100"/>
            <a:ext cx="2150912" cy="2337249"/>
          </a:xfrm>
          <a:prstGeom prst="rect">
            <a:avLst/>
          </a:prstGeom>
          <a:noFill/>
          <a:ln>
            <a:noFill/>
          </a:ln>
        </p:spPr>
      </p:pic>
      <p:pic>
        <p:nvPicPr>
          <p:cNvPr id="188" name="Google Shape;188;p27"/>
          <p:cNvPicPr preferRelativeResize="0"/>
          <p:nvPr/>
        </p:nvPicPr>
        <p:blipFill rotWithShape="1">
          <a:blip r:embed="rId4">
            <a:alphaModFix/>
          </a:blip>
          <a:srcRect b="14634" l="75208" r="3587" t="39286"/>
          <a:stretch/>
        </p:blipFill>
        <p:spPr>
          <a:xfrm>
            <a:off x="6671225" y="2588036"/>
            <a:ext cx="2150902" cy="2337239"/>
          </a:xfrm>
          <a:prstGeom prst="rect">
            <a:avLst/>
          </a:prstGeom>
          <a:noFill/>
          <a:ln>
            <a:noFill/>
          </a:ln>
        </p:spPr>
      </p:pic>
      <p:sp>
        <p:nvSpPr>
          <p:cNvPr id="189" name="Google Shape;189;p27"/>
          <p:cNvSpPr txBox="1"/>
          <p:nvPr/>
        </p:nvSpPr>
        <p:spPr>
          <a:xfrm>
            <a:off x="7208125" y="490500"/>
            <a:ext cx="1720500" cy="167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rPr>
              <a:t>Mini radar detectors attached to sea birds help to spot illegal fishing boats!</a:t>
            </a:r>
            <a:endParaRPr sz="1600">
              <a:solidFill>
                <a:schemeClr val="dk1"/>
              </a:solidFill>
            </a:endParaRPr>
          </a:p>
        </p:txBody>
      </p:sp>
      <p:sp>
        <p:nvSpPr>
          <p:cNvPr id="190" name="Google Shape;190;p27"/>
          <p:cNvSpPr txBox="1"/>
          <p:nvPr/>
        </p:nvSpPr>
        <p:spPr>
          <a:xfrm>
            <a:off x="4961175" y="2921450"/>
            <a:ext cx="1720500" cy="167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rPr>
              <a:t>Lights that attract or repel certain types of fish are attached to fishing nets to help catch only fish we want.</a:t>
            </a:r>
            <a:endParaRPr sz="1600">
              <a:solidFill>
                <a:schemeClr val="dk1"/>
              </a:solidFill>
            </a:endParaRPr>
          </a:p>
        </p:txBody>
      </p:sp>
      <p:sp>
        <p:nvSpPr>
          <p:cNvPr id="191" name="Google Shape;191;p27"/>
          <p:cNvSpPr txBox="1"/>
          <p:nvPr/>
        </p:nvSpPr>
        <p:spPr>
          <a:xfrm>
            <a:off x="384425" y="3910650"/>
            <a:ext cx="3614100" cy="88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Overfishing is one of the biggest threats to our ocean health</a:t>
            </a:r>
            <a:endParaRPr sz="180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id="196" name="Google Shape;196;p28"/>
          <p:cNvPicPr preferRelativeResize="0"/>
          <p:nvPr/>
        </p:nvPicPr>
        <p:blipFill rotWithShape="1">
          <a:blip r:embed="rId3">
            <a:alphaModFix/>
          </a:blip>
          <a:srcRect b="0" l="0" r="0" t="0"/>
          <a:stretch/>
        </p:blipFill>
        <p:spPr>
          <a:xfrm>
            <a:off x="-1144700" y="284300"/>
            <a:ext cx="3629634" cy="679800"/>
          </a:xfrm>
          <a:prstGeom prst="rect">
            <a:avLst/>
          </a:prstGeom>
          <a:noFill/>
          <a:ln>
            <a:noFill/>
          </a:ln>
        </p:spPr>
      </p:pic>
      <p:sp>
        <p:nvSpPr>
          <p:cNvPr id="197" name="Google Shape;197;p28"/>
          <p:cNvSpPr txBox="1"/>
          <p:nvPr/>
        </p:nvSpPr>
        <p:spPr>
          <a:xfrm>
            <a:off x="171425" y="334100"/>
            <a:ext cx="35685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400">
                <a:latin typeface="Calibri"/>
                <a:ea typeface="Calibri"/>
                <a:cs typeface="Calibri"/>
                <a:sym typeface="Calibri"/>
              </a:rPr>
              <a:t>Jump right in </a:t>
            </a:r>
            <a:endParaRPr b="1" sz="2400">
              <a:latin typeface="Calibri"/>
              <a:ea typeface="Calibri"/>
              <a:cs typeface="Calibri"/>
              <a:sym typeface="Calibri"/>
            </a:endParaRPr>
          </a:p>
        </p:txBody>
      </p:sp>
      <p:sp>
        <p:nvSpPr>
          <p:cNvPr id="198" name="Google Shape;198;p28"/>
          <p:cNvSpPr txBox="1"/>
          <p:nvPr/>
        </p:nvSpPr>
        <p:spPr>
          <a:xfrm>
            <a:off x="348550" y="1139850"/>
            <a:ext cx="1987800" cy="104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Explore ideas around the ocean and </a:t>
            </a:r>
            <a:r>
              <a:rPr lang="en" sz="1800">
                <a:solidFill>
                  <a:schemeClr val="dk1"/>
                </a:solidFill>
              </a:rPr>
              <a:t>what</a:t>
            </a:r>
            <a:r>
              <a:rPr lang="en" sz="1800">
                <a:solidFill>
                  <a:schemeClr val="dk1"/>
                </a:solidFill>
              </a:rPr>
              <a:t> you can do to help with this activity. </a:t>
            </a:r>
            <a:endParaRPr sz="1800">
              <a:solidFill>
                <a:schemeClr val="dk1"/>
              </a:solidFill>
            </a:endParaRPr>
          </a:p>
        </p:txBody>
      </p:sp>
      <p:pic>
        <p:nvPicPr>
          <p:cNvPr id="199" name="Google Shape;199;p28"/>
          <p:cNvPicPr preferRelativeResize="0"/>
          <p:nvPr/>
        </p:nvPicPr>
        <p:blipFill>
          <a:blip r:embed="rId4">
            <a:alphaModFix/>
          </a:blip>
          <a:stretch>
            <a:fillRect/>
          </a:stretch>
        </p:blipFill>
        <p:spPr>
          <a:xfrm rot="127037">
            <a:off x="2890542" y="414725"/>
            <a:ext cx="5743892" cy="4114399"/>
          </a:xfrm>
          <a:prstGeom prst="rect">
            <a:avLst/>
          </a:prstGeom>
          <a:noFill/>
          <a:ln>
            <a:noFill/>
          </a:ln>
          <a:effectLst>
            <a:outerShdw blurRad="57150" rotWithShape="0" algn="bl" dir="5400000" dist="19050">
              <a:srgbClr val="000000">
                <a:alpha val="50000"/>
              </a:srgbClr>
            </a:outerShdw>
          </a:effectLst>
        </p:spPr>
      </p:pic>
      <p:pic>
        <p:nvPicPr>
          <p:cNvPr id="200" name="Google Shape;200;p28"/>
          <p:cNvPicPr preferRelativeResize="0"/>
          <p:nvPr/>
        </p:nvPicPr>
        <p:blipFill rotWithShape="1">
          <a:blip r:embed="rId5">
            <a:alphaModFix/>
          </a:blip>
          <a:srcRect b="23822" l="76644" r="0" t="11669"/>
          <a:stretch/>
        </p:blipFill>
        <p:spPr>
          <a:xfrm>
            <a:off x="1669725" y="2359301"/>
            <a:ext cx="1987799" cy="27451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pic>
        <p:nvPicPr>
          <p:cNvPr id="206" name="Google Shape;206;p29"/>
          <p:cNvPicPr preferRelativeResize="0"/>
          <p:nvPr/>
        </p:nvPicPr>
        <p:blipFill rotWithShape="1">
          <a:blip r:embed="rId3">
            <a:alphaModFix/>
          </a:blip>
          <a:srcRect b="0" l="0" r="0" t="0"/>
          <a:stretch/>
        </p:blipFill>
        <p:spPr>
          <a:xfrm>
            <a:off x="-852917" y="220317"/>
            <a:ext cx="7259786" cy="950094"/>
          </a:xfrm>
          <a:prstGeom prst="rect">
            <a:avLst/>
          </a:prstGeom>
          <a:noFill/>
          <a:ln>
            <a:noFill/>
          </a:ln>
        </p:spPr>
      </p:pic>
      <p:pic>
        <p:nvPicPr>
          <p:cNvPr descr="A picture containing shirt  Description automatically generated" id="207" name="Google Shape;207;p29"/>
          <p:cNvPicPr preferRelativeResize="0"/>
          <p:nvPr/>
        </p:nvPicPr>
        <p:blipFill rotWithShape="1">
          <a:blip r:embed="rId4">
            <a:alphaModFix/>
          </a:blip>
          <a:srcRect b="0" l="0" r="0" t="0"/>
          <a:stretch/>
        </p:blipFill>
        <p:spPr>
          <a:xfrm>
            <a:off x="381302" y="560278"/>
            <a:ext cx="8711505" cy="4052814"/>
          </a:xfrm>
          <a:prstGeom prst="rect">
            <a:avLst/>
          </a:prstGeom>
          <a:noFill/>
          <a:ln>
            <a:noFill/>
          </a:ln>
        </p:spPr>
      </p:pic>
      <p:sp>
        <p:nvSpPr>
          <p:cNvPr id="208" name="Google Shape;208;p29"/>
          <p:cNvSpPr txBox="1"/>
          <p:nvPr/>
        </p:nvSpPr>
        <p:spPr>
          <a:xfrm rot="-60010">
            <a:off x="310065" y="484134"/>
            <a:ext cx="6066924" cy="43866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dk1"/>
                </a:solidFill>
                <a:latin typeface="Calibri"/>
                <a:ea typeface="Calibri"/>
                <a:cs typeface="Calibri"/>
                <a:sym typeface="Calibri"/>
              </a:rPr>
              <a:t>The future we want for the ocean we need</a:t>
            </a:r>
            <a:endParaRPr b="0" i="0" sz="1100" u="none" cap="none" strike="noStrike">
              <a:solidFill>
                <a:srgbClr val="000000"/>
              </a:solidFill>
              <a:latin typeface="Arial"/>
              <a:ea typeface="Arial"/>
              <a:cs typeface="Arial"/>
              <a:sym typeface="Arial"/>
            </a:endParaRPr>
          </a:p>
        </p:txBody>
      </p:sp>
      <p:pic>
        <p:nvPicPr>
          <p:cNvPr descr="A close up of a logo&#10;&#10;Description automatically generated" id="209" name="Google Shape;209;p29"/>
          <p:cNvPicPr preferRelativeResize="0"/>
          <p:nvPr/>
        </p:nvPicPr>
        <p:blipFill rotWithShape="1">
          <a:blip r:embed="rId5">
            <a:alphaModFix/>
          </a:blip>
          <a:srcRect b="0" l="0" r="0" t="0"/>
          <a:stretch/>
        </p:blipFill>
        <p:spPr>
          <a:xfrm>
            <a:off x="705369" y="1446722"/>
            <a:ext cx="7419975" cy="3429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pic>
        <p:nvPicPr>
          <p:cNvPr id="214" name="Google Shape;214;p30"/>
          <p:cNvPicPr preferRelativeResize="0"/>
          <p:nvPr/>
        </p:nvPicPr>
        <p:blipFill rotWithShape="1">
          <a:blip r:embed="rId3">
            <a:alphaModFix/>
          </a:blip>
          <a:srcRect b="23662" l="0" r="0" t="2624"/>
          <a:stretch/>
        </p:blipFill>
        <p:spPr>
          <a:xfrm>
            <a:off x="311700" y="521225"/>
            <a:ext cx="8520604" cy="4439429"/>
          </a:xfrm>
          <a:prstGeom prst="rect">
            <a:avLst/>
          </a:prstGeom>
          <a:noFill/>
          <a:ln>
            <a:noFill/>
          </a:ln>
        </p:spPr>
      </p:pic>
      <p:pic>
        <p:nvPicPr>
          <p:cNvPr id="215" name="Google Shape;215;p30"/>
          <p:cNvPicPr preferRelativeResize="0"/>
          <p:nvPr/>
        </p:nvPicPr>
        <p:blipFill rotWithShape="1">
          <a:blip r:embed="rId4">
            <a:alphaModFix/>
          </a:blip>
          <a:srcRect b="0" l="0" r="0" t="0"/>
          <a:stretch/>
        </p:blipFill>
        <p:spPr>
          <a:xfrm>
            <a:off x="-535571" y="234724"/>
            <a:ext cx="3060110" cy="779401"/>
          </a:xfrm>
          <a:prstGeom prst="rect">
            <a:avLst/>
          </a:prstGeom>
          <a:noFill/>
          <a:ln>
            <a:noFill/>
          </a:ln>
        </p:spPr>
      </p:pic>
      <p:sp>
        <p:nvSpPr>
          <p:cNvPr id="216" name="Google Shape;216;p30"/>
          <p:cNvSpPr txBox="1"/>
          <p:nvPr/>
        </p:nvSpPr>
        <p:spPr>
          <a:xfrm>
            <a:off x="246776" y="334100"/>
            <a:ext cx="2151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A new hope</a:t>
            </a:r>
            <a:endParaRPr b="1" i="0" sz="2800" u="none" cap="none" strike="noStrike">
              <a:solidFill>
                <a:srgbClr val="000000"/>
              </a:solidFill>
              <a:latin typeface="Calibri"/>
              <a:ea typeface="Calibri"/>
              <a:cs typeface="Calibri"/>
              <a:sym typeface="Calibri"/>
            </a:endParaRPr>
          </a:p>
        </p:txBody>
      </p:sp>
      <p:pic>
        <p:nvPicPr>
          <p:cNvPr descr="A close up of a logo&#10;&#10;Description automatically generated" id="217" name="Google Shape;217;p30"/>
          <p:cNvPicPr preferRelativeResize="0"/>
          <p:nvPr/>
        </p:nvPicPr>
        <p:blipFill rotWithShape="1">
          <a:blip r:embed="rId5">
            <a:alphaModFix/>
          </a:blip>
          <a:srcRect b="0" l="0" r="0" t="0"/>
          <a:stretch/>
        </p:blipFill>
        <p:spPr>
          <a:xfrm>
            <a:off x="6063700" y="1771650"/>
            <a:ext cx="2768601" cy="520700"/>
          </a:xfrm>
          <a:prstGeom prst="rect">
            <a:avLst/>
          </a:prstGeom>
          <a:noFill/>
          <a:ln>
            <a:noFill/>
          </a:ln>
        </p:spPr>
      </p:pic>
      <p:pic>
        <p:nvPicPr>
          <p:cNvPr descr="A close up of a logo&#10;&#10;Description automatically generated" id="218" name="Google Shape;218;p30"/>
          <p:cNvPicPr preferRelativeResize="0"/>
          <p:nvPr/>
        </p:nvPicPr>
        <p:blipFill rotWithShape="1">
          <a:blip r:embed="rId6">
            <a:alphaModFix/>
          </a:blip>
          <a:srcRect b="0" l="0" r="0" t="0"/>
          <a:stretch/>
        </p:blipFill>
        <p:spPr>
          <a:xfrm>
            <a:off x="2879113" y="1482459"/>
            <a:ext cx="2768601" cy="520700"/>
          </a:xfrm>
          <a:prstGeom prst="rect">
            <a:avLst/>
          </a:prstGeom>
          <a:noFill/>
          <a:ln>
            <a:noFill/>
          </a:ln>
        </p:spPr>
      </p:pic>
      <p:pic>
        <p:nvPicPr>
          <p:cNvPr descr="A close up of a logo&#10;&#10;Description automatically generated" id="219" name="Google Shape;219;p30"/>
          <p:cNvPicPr preferRelativeResize="0"/>
          <p:nvPr/>
        </p:nvPicPr>
        <p:blipFill rotWithShape="1">
          <a:blip r:embed="rId7">
            <a:alphaModFix/>
          </a:blip>
          <a:srcRect b="0" l="0" r="0" t="0"/>
          <a:stretch/>
        </p:blipFill>
        <p:spPr>
          <a:xfrm>
            <a:off x="367626" y="2003159"/>
            <a:ext cx="2095500" cy="5588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pic>
        <p:nvPicPr>
          <p:cNvPr id="224" name="Google Shape;224;p31"/>
          <p:cNvPicPr preferRelativeResize="0"/>
          <p:nvPr/>
        </p:nvPicPr>
        <p:blipFill rotWithShape="1">
          <a:blip r:embed="rId3">
            <a:alphaModFix/>
          </a:blip>
          <a:srcRect b="0" l="0" r="0" t="0"/>
          <a:stretch/>
        </p:blipFill>
        <p:spPr>
          <a:xfrm>
            <a:off x="196566" y="450839"/>
            <a:ext cx="5511800" cy="4673601"/>
          </a:xfrm>
          <a:prstGeom prst="rect">
            <a:avLst/>
          </a:prstGeom>
          <a:noFill/>
          <a:ln>
            <a:noFill/>
          </a:ln>
        </p:spPr>
      </p:pic>
      <p:pic>
        <p:nvPicPr>
          <p:cNvPr id="225" name="Google Shape;225;p31"/>
          <p:cNvPicPr preferRelativeResize="0"/>
          <p:nvPr/>
        </p:nvPicPr>
        <p:blipFill rotWithShape="1">
          <a:blip r:embed="rId4">
            <a:alphaModFix/>
          </a:blip>
          <a:srcRect b="0" l="0" r="0" t="0"/>
          <a:stretch/>
        </p:blipFill>
        <p:spPr>
          <a:xfrm>
            <a:off x="5317350" y="1285228"/>
            <a:ext cx="3146175" cy="3004823"/>
          </a:xfrm>
          <a:prstGeom prst="rect">
            <a:avLst/>
          </a:prstGeom>
          <a:noFill/>
          <a:ln>
            <a:noFill/>
          </a:ln>
        </p:spPr>
      </p:pic>
      <p:pic>
        <p:nvPicPr>
          <p:cNvPr id="226" name="Google Shape;226;p31"/>
          <p:cNvPicPr preferRelativeResize="0"/>
          <p:nvPr/>
        </p:nvPicPr>
        <p:blipFill rotWithShape="1">
          <a:blip r:embed="rId5">
            <a:alphaModFix/>
          </a:blip>
          <a:srcRect b="0" l="0" r="0" t="0"/>
          <a:stretch/>
        </p:blipFill>
        <p:spPr>
          <a:xfrm>
            <a:off x="-535573" y="234724"/>
            <a:ext cx="4688124" cy="779401"/>
          </a:xfrm>
          <a:prstGeom prst="rect">
            <a:avLst/>
          </a:prstGeom>
          <a:noFill/>
          <a:ln>
            <a:noFill/>
          </a:ln>
        </p:spPr>
      </p:pic>
      <p:sp>
        <p:nvSpPr>
          <p:cNvPr id="227" name="Google Shape;227;p31"/>
          <p:cNvSpPr txBox="1"/>
          <p:nvPr/>
        </p:nvSpPr>
        <p:spPr>
          <a:xfrm>
            <a:off x="246773" y="334100"/>
            <a:ext cx="5331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Inventing to the rescue!</a:t>
            </a:r>
            <a:endParaRPr b="1" i="0" sz="2800" u="none" cap="none" strike="noStrike">
              <a:solidFill>
                <a:srgbClr val="000000"/>
              </a:solidFill>
              <a:latin typeface="Calibri"/>
              <a:ea typeface="Calibri"/>
              <a:cs typeface="Calibri"/>
              <a:sym typeface="Calibri"/>
            </a:endParaRPr>
          </a:p>
        </p:txBody>
      </p:sp>
      <p:pic>
        <p:nvPicPr>
          <p:cNvPr descr="A close up of a logo&#10;&#10;Description automatically generated" id="228" name="Google Shape;228;p31"/>
          <p:cNvPicPr preferRelativeResize="0"/>
          <p:nvPr/>
        </p:nvPicPr>
        <p:blipFill rotWithShape="1">
          <a:blip r:embed="rId6">
            <a:alphaModFix/>
          </a:blip>
          <a:srcRect b="0" l="0" r="0" t="0"/>
          <a:stretch/>
        </p:blipFill>
        <p:spPr>
          <a:xfrm>
            <a:off x="5758573" y="760450"/>
            <a:ext cx="2654300" cy="1016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pic>
        <p:nvPicPr>
          <p:cNvPr id="233" name="Google Shape;233;p32"/>
          <p:cNvPicPr preferRelativeResize="0"/>
          <p:nvPr/>
        </p:nvPicPr>
        <p:blipFill>
          <a:blip r:embed="rId3">
            <a:alphaModFix/>
          </a:blip>
          <a:stretch>
            <a:fillRect/>
          </a:stretch>
        </p:blipFill>
        <p:spPr>
          <a:xfrm>
            <a:off x="0" y="0"/>
            <a:ext cx="9144018" cy="51435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pic>
        <p:nvPicPr>
          <p:cNvPr id="69" name="Google Shape;69;p15"/>
          <p:cNvPicPr preferRelativeResize="0"/>
          <p:nvPr/>
        </p:nvPicPr>
        <p:blipFill rotWithShape="1">
          <a:blip r:embed="rId3">
            <a:alphaModFix/>
          </a:blip>
          <a:srcRect b="9566" l="22307" r="424" t="1107"/>
          <a:stretch/>
        </p:blipFill>
        <p:spPr>
          <a:xfrm>
            <a:off x="874175" y="504475"/>
            <a:ext cx="8077852" cy="4436000"/>
          </a:xfrm>
          <a:prstGeom prst="rect">
            <a:avLst/>
          </a:prstGeom>
          <a:noFill/>
          <a:ln>
            <a:noFill/>
          </a:ln>
        </p:spPr>
      </p:pic>
      <p:pic>
        <p:nvPicPr>
          <p:cNvPr id="70" name="Google Shape;70;p15"/>
          <p:cNvPicPr preferRelativeResize="0"/>
          <p:nvPr/>
        </p:nvPicPr>
        <p:blipFill rotWithShape="1">
          <a:blip r:embed="rId4">
            <a:alphaModFix/>
          </a:blip>
          <a:srcRect b="0" l="0" r="0" t="0"/>
          <a:stretch/>
        </p:blipFill>
        <p:spPr>
          <a:xfrm>
            <a:off x="-734820" y="250619"/>
            <a:ext cx="4731377" cy="950094"/>
          </a:xfrm>
          <a:prstGeom prst="rect">
            <a:avLst/>
          </a:prstGeom>
          <a:noFill/>
          <a:ln>
            <a:noFill/>
          </a:ln>
        </p:spPr>
      </p:pic>
      <p:sp>
        <p:nvSpPr>
          <p:cNvPr id="71" name="Google Shape;71;p15"/>
          <p:cNvSpPr txBox="1"/>
          <p:nvPr/>
        </p:nvSpPr>
        <p:spPr>
          <a:xfrm rot="-59758">
            <a:off x="310259" y="506335"/>
            <a:ext cx="3538135"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Welcome to water-world!</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id="238" name="Google Shape;238;p33"/>
          <p:cNvPicPr preferRelativeResize="0"/>
          <p:nvPr/>
        </p:nvPicPr>
        <p:blipFill>
          <a:blip r:embed="rId3">
            <a:alphaModFix/>
          </a:blip>
          <a:stretch>
            <a:fillRect/>
          </a:stretch>
        </p:blipFill>
        <p:spPr>
          <a:xfrm rot="22">
            <a:off x="1064050" y="1515282"/>
            <a:ext cx="2276601" cy="2596212"/>
          </a:xfrm>
          <a:prstGeom prst="rect">
            <a:avLst/>
          </a:prstGeom>
          <a:noFill/>
          <a:ln>
            <a:noFill/>
          </a:ln>
        </p:spPr>
      </p:pic>
      <p:pic>
        <p:nvPicPr>
          <p:cNvPr id="239" name="Google Shape;239;p33"/>
          <p:cNvPicPr preferRelativeResize="0"/>
          <p:nvPr/>
        </p:nvPicPr>
        <p:blipFill rotWithShape="1">
          <a:blip r:embed="rId4">
            <a:alphaModFix/>
          </a:blip>
          <a:srcRect b="0" l="0" r="0" t="0"/>
          <a:stretch/>
        </p:blipFill>
        <p:spPr>
          <a:xfrm>
            <a:off x="-343175" y="276350"/>
            <a:ext cx="3811301" cy="984925"/>
          </a:xfrm>
          <a:prstGeom prst="rect">
            <a:avLst/>
          </a:prstGeom>
          <a:noFill/>
          <a:ln>
            <a:noFill/>
          </a:ln>
        </p:spPr>
      </p:pic>
      <p:sp>
        <p:nvSpPr>
          <p:cNvPr id="240" name="Google Shape;240;p33"/>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rgbClr val="000000"/>
              </a:buClr>
              <a:buSzPts val="800"/>
              <a:buFont typeface="Arial"/>
              <a:buNone/>
            </a:pPr>
            <a:r>
              <a:rPr b="1" lang="en" sz="3000">
                <a:latin typeface="Calibri"/>
                <a:ea typeface="Calibri"/>
                <a:cs typeface="Calibri"/>
                <a:sym typeface="Calibri"/>
              </a:rPr>
              <a:t>Share your idea!</a:t>
            </a:r>
            <a:endParaRPr b="1" sz="3000">
              <a:solidFill>
                <a:srgbClr val="000000"/>
              </a:solidFill>
              <a:latin typeface="Calibri"/>
              <a:ea typeface="Calibri"/>
              <a:cs typeface="Calibri"/>
              <a:sym typeface="Calibri"/>
            </a:endParaRPr>
          </a:p>
          <a:p>
            <a:pPr indent="0" lvl="0" marL="0" rtl="0" algn="l">
              <a:lnSpc>
                <a:spcPct val="90000"/>
              </a:lnSpc>
              <a:spcBef>
                <a:spcPts val="0"/>
              </a:spcBef>
              <a:spcAft>
                <a:spcPts val="0"/>
              </a:spcAft>
              <a:buClr>
                <a:srgbClr val="000000"/>
              </a:buClr>
              <a:buSzPts val="800"/>
              <a:buFont typeface="Arial"/>
              <a:buNone/>
            </a:pPr>
            <a:r>
              <a:t/>
            </a:r>
            <a:endParaRPr b="1" sz="3000">
              <a:solidFill>
                <a:srgbClr val="000000"/>
              </a:solidFill>
              <a:latin typeface="Calibri"/>
              <a:ea typeface="Calibri"/>
              <a:cs typeface="Calibri"/>
              <a:sym typeface="Calibri"/>
            </a:endParaRPr>
          </a:p>
          <a:p>
            <a:pPr indent="0" lvl="0" marL="0" rtl="0" algn="l">
              <a:lnSpc>
                <a:spcPct val="90000"/>
              </a:lnSpc>
              <a:spcBef>
                <a:spcPts val="0"/>
              </a:spcBef>
              <a:spcAft>
                <a:spcPts val="0"/>
              </a:spcAft>
              <a:buClr>
                <a:srgbClr val="000000"/>
              </a:buClr>
              <a:buSzPts val="800"/>
              <a:buFont typeface="Arial"/>
              <a:buNone/>
            </a:pPr>
            <a:r>
              <a:t/>
            </a:r>
            <a:endParaRPr b="1" sz="3000">
              <a:solidFill>
                <a:srgbClr val="000000"/>
              </a:solidFill>
              <a:latin typeface="Calibri"/>
              <a:ea typeface="Calibri"/>
              <a:cs typeface="Calibri"/>
              <a:sym typeface="Calibri"/>
            </a:endParaRPr>
          </a:p>
        </p:txBody>
      </p:sp>
      <p:sp>
        <p:nvSpPr>
          <p:cNvPr id="241" name="Google Shape;241;p33"/>
          <p:cNvSpPr txBox="1"/>
          <p:nvPr/>
        </p:nvSpPr>
        <p:spPr>
          <a:xfrm>
            <a:off x="701650" y="4308100"/>
            <a:ext cx="85305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Draw up your best invention </a:t>
            </a:r>
            <a:r>
              <a:rPr lang="en" sz="1600">
                <a:solidFill>
                  <a:schemeClr val="dk1"/>
                </a:solidFill>
                <a:latin typeface="Calibri"/>
                <a:ea typeface="Calibri"/>
                <a:cs typeface="Calibri"/>
                <a:sym typeface="Calibri"/>
              </a:rPr>
              <a:t>for a chance for your idea to be brought to life! </a:t>
            </a:r>
            <a:endParaRPr sz="1600">
              <a:solidFill>
                <a:schemeClr val="dk1"/>
              </a:solidFill>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pic>
        <p:nvPicPr>
          <p:cNvPr id="242" name="Google Shape;242;p33"/>
          <p:cNvPicPr preferRelativeResize="0"/>
          <p:nvPr/>
        </p:nvPicPr>
        <p:blipFill>
          <a:blip r:embed="rId5">
            <a:alphaModFix/>
          </a:blip>
          <a:stretch>
            <a:fillRect/>
          </a:stretch>
        </p:blipFill>
        <p:spPr>
          <a:xfrm rot="177819">
            <a:off x="3969825" y="713851"/>
            <a:ext cx="4434746" cy="3135175"/>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pic>
        <p:nvPicPr>
          <p:cNvPr descr="A picture containing food  Description automatically generated" id="248" name="Google Shape;248;p34"/>
          <p:cNvPicPr preferRelativeResize="0"/>
          <p:nvPr/>
        </p:nvPicPr>
        <p:blipFill rotWithShape="1">
          <a:blip r:embed="rId3">
            <a:alphaModFix/>
          </a:blip>
          <a:srcRect b="0" l="0" r="0" t="0"/>
          <a:stretch/>
        </p:blipFill>
        <p:spPr>
          <a:xfrm>
            <a:off x="157298" y="275291"/>
            <a:ext cx="8854816" cy="4747980"/>
          </a:xfrm>
          <a:prstGeom prst="rect">
            <a:avLst/>
          </a:prstGeom>
          <a:noFill/>
          <a:ln>
            <a:noFill/>
          </a:ln>
        </p:spPr>
      </p:pic>
      <p:pic>
        <p:nvPicPr>
          <p:cNvPr id="249" name="Google Shape;249;p34"/>
          <p:cNvPicPr preferRelativeResize="0"/>
          <p:nvPr/>
        </p:nvPicPr>
        <p:blipFill rotWithShape="1">
          <a:blip r:embed="rId4">
            <a:alphaModFix/>
          </a:blip>
          <a:srcRect b="0" l="0" r="0" t="0"/>
          <a:stretch/>
        </p:blipFill>
        <p:spPr>
          <a:xfrm>
            <a:off x="-789843" y="276512"/>
            <a:ext cx="3254704" cy="950094"/>
          </a:xfrm>
          <a:prstGeom prst="rect">
            <a:avLst/>
          </a:prstGeom>
          <a:noFill/>
          <a:ln>
            <a:noFill/>
          </a:ln>
        </p:spPr>
      </p:pic>
      <p:sp>
        <p:nvSpPr>
          <p:cNvPr id="250" name="Google Shape;250;p34"/>
          <p:cNvSpPr txBox="1"/>
          <p:nvPr/>
        </p:nvSpPr>
        <p:spPr>
          <a:xfrm rot="-59943">
            <a:off x="310364" y="518334"/>
            <a:ext cx="215072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Finding ideas</a:t>
            </a:r>
            <a:endParaRPr sz="1100"/>
          </a:p>
        </p:txBody>
      </p:sp>
      <p:pic>
        <p:nvPicPr>
          <p:cNvPr descr="A close up of a logo&#10;&#10;Description automatically generated" id="251" name="Google Shape;251;p34"/>
          <p:cNvPicPr preferRelativeResize="0"/>
          <p:nvPr/>
        </p:nvPicPr>
        <p:blipFill rotWithShape="1">
          <a:blip r:embed="rId5">
            <a:alphaModFix/>
          </a:blip>
          <a:srcRect b="0" l="0" r="0" t="0"/>
          <a:stretch/>
        </p:blipFill>
        <p:spPr>
          <a:xfrm>
            <a:off x="747980" y="442805"/>
            <a:ext cx="7524752" cy="45815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pic>
        <p:nvPicPr>
          <p:cNvPr id="76" name="Google Shape;76;p16"/>
          <p:cNvPicPr preferRelativeResize="0"/>
          <p:nvPr/>
        </p:nvPicPr>
        <p:blipFill>
          <a:blip r:embed="rId3">
            <a:alphaModFix/>
          </a:blip>
          <a:stretch>
            <a:fillRect/>
          </a:stretch>
        </p:blipFill>
        <p:spPr>
          <a:xfrm>
            <a:off x="1744888" y="614025"/>
            <a:ext cx="5654231" cy="4284824"/>
          </a:xfrm>
          <a:prstGeom prst="rect">
            <a:avLst/>
          </a:prstGeom>
          <a:noFill/>
          <a:ln>
            <a:noFill/>
          </a:ln>
        </p:spPr>
      </p:pic>
      <p:pic>
        <p:nvPicPr>
          <p:cNvPr id="77" name="Google Shape;77;p16"/>
          <p:cNvPicPr preferRelativeResize="0"/>
          <p:nvPr/>
        </p:nvPicPr>
        <p:blipFill rotWithShape="1">
          <a:blip r:embed="rId4">
            <a:alphaModFix/>
          </a:blip>
          <a:srcRect b="0" l="0" r="0" t="0"/>
          <a:stretch/>
        </p:blipFill>
        <p:spPr>
          <a:xfrm>
            <a:off x="-546995" y="250619"/>
            <a:ext cx="4731377" cy="950094"/>
          </a:xfrm>
          <a:prstGeom prst="rect">
            <a:avLst/>
          </a:prstGeom>
          <a:noFill/>
          <a:ln>
            <a:noFill/>
          </a:ln>
        </p:spPr>
      </p:pic>
      <p:sp>
        <p:nvSpPr>
          <p:cNvPr id="78" name="Google Shape;78;p16"/>
          <p:cNvSpPr txBox="1"/>
          <p:nvPr/>
        </p:nvSpPr>
        <p:spPr>
          <a:xfrm rot="-59758">
            <a:off x="310259" y="506335"/>
            <a:ext cx="3538135"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Who invented the ocean?</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7"/>
          <p:cNvPicPr preferRelativeResize="0"/>
          <p:nvPr/>
        </p:nvPicPr>
        <p:blipFill>
          <a:blip r:embed="rId3">
            <a:alphaModFix/>
          </a:blip>
          <a:stretch>
            <a:fillRect/>
          </a:stretch>
        </p:blipFill>
        <p:spPr>
          <a:xfrm>
            <a:off x="0" y="120551"/>
            <a:ext cx="9144003" cy="4902400"/>
          </a:xfrm>
          <a:prstGeom prst="rect">
            <a:avLst/>
          </a:prstGeom>
          <a:noFill/>
          <a:ln>
            <a:noFill/>
          </a:ln>
        </p:spPr>
      </p:pic>
      <p:pic>
        <p:nvPicPr>
          <p:cNvPr descr="A close up of a logo  Description automatically generated" id="85" name="Google Shape;85;p17"/>
          <p:cNvPicPr preferRelativeResize="0"/>
          <p:nvPr/>
        </p:nvPicPr>
        <p:blipFill rotWithShape="1">
          <a:blip r:embed="rId4">
            <a:alphaModFix/>
          </a:blip>
          <a:srcRect b="0" l="0" r="0" t="0"/>
          <a:stretch/>
        </p:blipFill>
        <p:spPr>
          <a:xfrm>
            <a:off x="647711" y="1149513"/>
            <a:ext cx="8496299" cy="3286125"/>
          </a:xfrm>
          <a:prstGeom prst="rect">
            <a:avLst/>
          </a:prstGeom>
          <a:noFill/>
          <a:ln>
            <a:noFill/>
          </a:ln>
        </p:spPr>
      </p:pic>
      <p:pic>
        <p:nvPicPr>
          <p:cNvPr id="86" name="Google Shape;86;p17"/>
          <p:cNvPicPr preferRelativeResize="0"/>
          <p:nvPr/>
        </p:nvPicPr>
        <p:blipFill rotWithShape="1">
          <a:blip r:embed="rId5">
            <a:alphaModFix/>
          </a:blip>
          <a:srcRect b="0" l="0" r="0" t="0"/>
          <a:stretch/>
        </p:blipFill>
        <p:spPr>
          <a:xfrm>
            <a:off x="-879500" y="301812"/>
            <a:ext cx="4731374" cy="847725"/>
          </a:xfrm>
          <a:prstGeom prst="rect">
            <a:avLst/>
          </a:prstGeom>
          <a:noFill/>
          <a:ln>
            <a:noFill/>
          </a:ln>
        </p:spPr>
      </p:pic>
      <p:sp>
        <p:nvSpPr>
          <p:cNvPr id="87" name="Google Shape;87;p17"/>
          <p:cNvSpPr txBox="1"/>
          <p:nvPr/>
        </p:nvSpPr>
        <p:spPr>
          <a:xfrm rot="-59758">
            <a:off x="310259" y="506335"/>
            <a:ext cx="3538135"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The vastness of oceans</a:t>
            </a:r>
            <a:endParaRPr sz="1100"/>
          </a:p>
        </p:txBody>
      </p:sp>
      <p:pic>
        <p:nvPicPr>
          <p:cNvPr descr="A close up of a logo  Description automatically generated" id="88" name="Google Shape;88;p17"/>
          <p:cNvPicPr preferRelativeResize="0"/>
          <p:nvPr/>
        </p:nvPicPr>
        <p:blipFill rotWithShape="1">
          <a:blip r:embed="rId6">
            <a:alphaModFix/>
          </a:blip>
          <a:srcRect b="0" l="0" r="0" t="0"/>
          <a:stretch/>
        </p:blipFill>
        <p:spPr>
          <a:xfrm>
            <a:off x="1717283" y="3800737"/>
            <a:ext cx="1524000" cy="847725"/>
          </a:xfrm>
          <a:prstGeom prst="rect">
            <a:avLst/>
          </a:prstGeom>
          <a:noFill/>
          <a:ln>
            <a:noFill/>
          </a:ln>
        </p:spPr>
      </p:pic>
      <p:pic>
        <p:nvPicPr>
          <p:cNvPr descr="A close up of a logo  Description automatically generated" id="89" name="Google Shape;89;p17"/>
          <p:cNvPicPr preferRelativeResize="0"/>
          <p:nvPr/>
        </p:nvPicPr>
        <p:blipFill rotWithShape="1">
          <a:blip r:embed="rId7">
            <a:alphaModFix/>
          </a:blip>
          <a:srcRect b="0" l="0" r="0" t="0"/>
          <a:stretch/>
        </p:blipFill>
        <p:spPr>
          <a:xfrm>
            <a:off x="7239803" y="4441586"/>
            <a:ext cx="1152525" cy="552450"/>
          </a:xfrm>
          <a:prstGeom prst="rect">
            <a:avLst/>
          </a:prstGeom>
          <a:noFill/>
          <a:ln>
            <a:noFill/>
          </a:ln>
        </p:spPr>
      </p:pic>
      <p:sp>
        <p:nvSpPr>
          <p:cNvPr id="90" name="Google Shape;90;p17"/>
          <p:cNvSpPr/>
          <p:nvPr/>
        </p:nvSpPr>
        <p:spPr>
          <a:xfrm>
            <a:off x="7256275" y="1529925"/>
            <a:ext cx="1355100" cy="3498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91" name="Google Shape;91;p17"/>
          <p:cNvPicPr preferRelativeResize="0"/>
          <p:nvPr/>
        </p:nvPicPr>
        <p:blipFill>
          <a:blip r:embed="rId8">
            <a:alphaModFix/>
          </a:blip>
          <a:stretch>
            <a:fillRect/>
          </a:stretch>
        </p:blipFill>
        <p:spPr>
          <a:xfrm>
            <a:off x="6779075" y="2884425"/>
            <a:ext cx="1009413" cy="5524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pic>
        <p:nvPicPr>
          <p:cNvPr descr="A screenshot of a video game  Description automatically generated" id="97" name="Google Shape;97;p18"/>
          <p:cNvPicPr preferRelativeResize="0"/>
          <p:nvPr/>
        </p:nvPicPr>
        <p:blipFill rotWithShape="1">
          <a:blip r:embed="rId3">
            <a:alphaModFix/>
          </a:blip>
          <a:srcRect b="0" l="0" r="0" t="0"/>
          <a:stretch/>
        </p:blipFill>
        <p:spPr>
          <a:xfrm>
            <a:off x="435219" y="358464"/>
            <a:ext cx="8282357" cy="4639346"/>
          </a:xfrm>
          <a:prstGeom prst="rect">
            <a:avLst/>
          </a:prstGeom>
          <a:noFill/>
          <a:ln>
            <a:noFill/>
          </a:ln>
        </p:spPr>
      </p:pic>
      <p:pic>
        <p:nvPicPr>
          <p:cNvPr id="98" name="Google Shape;98;p18"/>
          <p:cNvPicPr preferRelativeResize="0"/>
          <p:nvPr/>
        </p:nvPicPr>
        <p:blipFill rotWithShape="1">
          <a:blip r:embed="rId4">
            <a:alphaModFix/>
          </a:blip>
          <a:srcRect b="0" l="0" r="0" t="0"/>
          <a:stretch/>
        </p:blipFill>
        <p:spPr>
          <a:xfrm>
            <a:off x="-879295" y="246694"/>
            <a:ext cx="7126039" cy="950094"/>
          </a:xfrm>
          <a:prstGeom prst="rect">
            <a:avLst/>
          </a:prstGeom>
          <a:noFill/>
          <a:ln>
            <a:noFill/>
          </a:ln>
        </p:spPr>
      </p:pic>
      <p:sp>
        <p:nvSpPr>
          <p:cNvPr id="99" name="Google Shape;99;p18"/>
          <p:cNvSpPr txBox="1"/>
          <p:nvPr/>
        </p:nvSpPr>
        <p:spPr>
          <a:xfrm rot="-59929">
            <a:off x="310085" y="486385"/>
            <a:ext cx="5816984"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Why we depend so much on the oceans</a:t>
            </a:r>
            <a:endParaRPr sz="1100"/>
          </a:p>
        </p:txBody>
      </p:sp>
      <p:pic>
        <p:nvPicPr>
          <p:cNvPr descr="A close up of a logo  Description automatically generated" id="100" name="Google Shape;100;p18"/>
          <p:cNvPicPr preferRelativeResize="0"/>
          <p:nvPr/>
        </p:nvPicPr>
        <p:blipFill rotWithShape="1">
          <a:blip r:embed="rId5">
            <a:alphaModFix/>
          </a:blip>
          <a:srcRect b="0" l="0" r="0" t="0"/>
          <a:stretch/>
        </p:blipFill>
        <p:spPr>
          <a:xfrm>
            <a:off x="768689" y="2267906"/>
            <a:ext cx="7267577" cy="2628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descr="A picture containing shirt, room  Description automatically generated" id="106" name="Google Shape;106;p19"/>
          <p:cNvPicPr preferRelativeResize="0"/>
          <p:nvPr/>
        </p:nvPicPr>
        <p:blipFill rotWithShape="1">
          <a:blip r:embed="rId3">
            <a:alphaModFix/>
          </a:blip>
          <a:srcRect b="0" l="0" r="0" t="0"/>
          <a:stretch/>
        </p:blipFill>
        <p:spPr>
          <a:xfrm>
            <a:off x="190516" y="357637"/>
            <a:ext cx="8725839" cy="4678821"/>
          </a:xfrm>
          <a:prstGeom prst="rect">
            <a:avLst/>
          </a:prstGeom>
          <a:noFill/>
          <a:ln>
            <a:noFill/>
          </a:ln>
        </p:spPr>
      </p:pic>
      <p:pic>
        <p:nvPicPr>
          <p:cNvPr id="107" name="Google Shape;107;p19"/>
          <p:cNvPicPr preferRelativeResize="0"/>
          <p:nvPr/>
        </p:nvPicPr>
        <p:blipFill rotWithShape="1">
          <a:blip r:embed="rId4">
            <a:alphaModFix/>
          </a:blip>
          <a:srcRect b="0" l="0" r="0" t="0"/>
          <a:stretch/>
        </p:blipFill>
        <p:spPr>
          <a:xfrm>
            <a:off x="-879295" y="246694"/>
            <a:ext cx="5058394" cy="950094"/>
          </a:xfrm>
          <a:prstGeom prst="rect">
            <a:avLst/>
          </a:prstGeom>
          <a:noFill/>
          <a:ln>
            <a:noFill/>
          </a:ln>
        </p:spPr>
      </p:pic>
      <p:sp>
        <p:nvSpPr>
          <p:cNvPr id="108" name="Google Shape;108;p19"/>
          <p:cNvSpPr txBox="1"/>
          <p:nvPr/>
        </p:nvSpPr>
        <p:spPr>
          <a:xfrm rot="-60038">
            <a:off x="310233" y="503334"/>
            <a:ext cx="3865189"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The threats to our oceans</a:t>
            </a:r>
            <a:endParaRPr sz="1100"/>
          </a:p>
        </p:txBody>
      </p:sp>
      <p:pic>
        <p:nvPicPr>
          <p:cNvPr descr="A close up of a logo  Description automatically generated" id="109" name="Google Shape;109;p19"/>
          <p:cNvPicPr preferRelativeResize="0"/>
          <p:nvPr/>
        </p:nvPicPr>
        <p:blipFill rotWithShape="1">
          <a:blip r:embed="rId5">
            <a:alphaModFix/>
          </a:blip>
          <a:srcRect b="0" l="0" r="0" t="0"/>
          <a:stretch/>
        </p:blipFill>
        <p:spPr>
          <a:xfrm>
            <a:off x="426806" y="1483513"/>
            <a:ext cx="8305801" cy="33432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pic>
        <p:nvPicPr>
          <p:cNvPr descr="A picture containing table, coffee, sitting, black  Description automatically generated" id="115" name="Google Shape;115;p20"/>
          <p:cNvPicPr preferRelativeResize="0"/>
          <p:nvPr/>
        </p:nvPicPr>
        <p:blipFill rotWithShape="1">
          <a:blip r:embed="rId3">
            <a:alphaModFix/>
          </a:blip>
          <a:srcRect b="0" l="0" r="0" t="0"/>
          <a:stretch/>
        </p:blipFill>
        <p:spPr>
          <a:xfrm>
            <a:off x="139993" y="680525"/>
            <a:ext cx="8906317" cy="4227200"/>
          </a:xfrm>
          <a:prstGeom prst="rect">
            <a:avLst/>
          </a:prstGeom>
          <a:noFill/>
          <a:ln>
            <a:noFill/>
          </a:ln>
        </p:spPr>
      </p:pic>
      <p:pic>
        <p:nvPicPr>
          <p:cNvPr id="116" name="Google Shape;116;p20"/>
          <p:cNvPicPr preferRelativeResize="0"/>
          <p:nvPr/>
        </p:nvPicPr>
        <p:blipFill rotWithShape="1">
          <a:blip r:embed="rId4">
            <a:alphaModFix/>
          </a:blip>
          <a:srcRect b="0" l="0" r="0" t="0"/>
          <a:stretch/>
        </p:blipFill>
        <p:spPr>
          <a:xfrm>
            <a:off x="-879295" y="246694"/>
            <a:ext cx="4133037" cy="950094"/>
          </a:xfrm>
          <a:prstGeom prst="rect">
            <a:avLst/>
          </a:prstGeom>
          <a:noFill/>
          <a:ln>
            <a:noFill/>
          </a:ln>
        </p:spPr>
      </p:pic>
      <p:sp>
        <p:nvSpPr>
          <p:cNvPr id="117" name="Google Shape;117;p20"/>
          <p:cNvSpPr txBox="1"/>
          <p:nvPr/>
        </p:nvSpPr>
        <p:spPr>
          <a:xfrm rot="-59991">
            <a:off x="310304" y="511434"/>
            <a:ext cx="293984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…and their impact</a:t>
            </a:r>
            <a:endParaRPr sz="1100"/>
          </a:p>
        </p:txBody>
      </p:sp>
      <p:pic>
        <p:nvPicPr>
          <p:cNvPr descr="A close up of a logo  Description automatically generated" id="118" name="Google Shape;118;p20"/>
          <p:cNvPicPr preferRelativeResize="0"/>
          <p:nvPr/>
        </p:nvPicPr>
        <p:blipFill rotWithShape="1">
          <a:blip r:embed="rId5">
            <a:alphaModFix/>
          </a:blip>
          <a:srcRect b="0" l="0" r="0" t="0"/>
          <a:stretch/>
        </p:blipFill>
        <p:spPr>
          <a:xfrm>
            <a:off x="650321" y="1435904"/>
            <a:ext cx="7458074" cy="2305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pic>
        <p:nvPicPr>
          <p:cNvPr id="124" name="Google Shape;124;p21"/>
          <p:cNvPicPr preferRelativeResize="0"/>
          <p:nvPr/>
        </p:nvPicPr>
        <p:blipFill rotWithShape="1">
          <a:blip r:embed="rId3">
            <a:alphaModFix/>
          </a:blip>
          <a:srcRect b="0" l="0" r="0" t="0"/>
          <a:stretch/>
        </p:blipFill>
        <p:spPr>
          <a:xfrm>
            <a:off x="729826" y="92076"/>
            <a:ext cx="7716778" cy="5455998"/>
          </a:xfrm>
          <a:prstGeom prst="rect">
            <a:avLst/>
          </a:prstGeom>
          <a:noFill/>
          <a:ln>
            <a:noFill/>
          </a:ln>
        </p:spPr>
      </p:pic>
      <p:pic>
        <p:nvPicPr>
          <p:cNvPr id="125" name="Google Shape;125;p21"/>
          <p:cNvPicPr preferRelativeResize="0"/>
          <p:nvPr/>
        </p:nvPicPr>
        <p:blipFill rotWithShape="1">
          <a:blip r:embed="rId4">
            <a:alphaModFix/>
          </a:blip>
          <a:srcRect b="0" l="0" r="0" t="0"/>
          <a:stretch/>
        </p:blipFill>
        <p:spPr>
          <a:xfrm>
            <a:off x="-463853" y="252654"/>
            <a:ext cx="3060110" cy="779401"/>
          </a:xfrm>
          <a:prstGeom prst="rect">
            <a:avLst/>
          </a:prstGeom>
          <a:noFill/>
          <a:ln>
            <a:noFill/>
          </a:ln>
        </p:spPr>
      </p:pic>
      <p:sp>
        <p:nvSpPr>
          <p:cNvPr id="126" name="Google Shape;126;p21"/>
          <p:cNvSpPr txBox="1"/>
          <p:nvPr/>
        </p:nvSpPr>
        <p:spPr>
          <a:xfrm>
            <a:off x="246776" y="334100"/>
            <a:ext cx="2151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It’s all trash!</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id="131" name="Google Shape;131;p22"/>
          <p:cNvPicPr preferRelativeResize="0"/>
          <p:nvPr/>
        </p:nvPicPr>
        <p:blipFill rotWithShape="1">
          <a:blip r:embed="rId3">
            <a:alphaModFix/>
          </a:blip>
          <a:srcRect b="0" l="-4220" r="0" t="0"/>
          <a:stretch/>
        </p:blipFill>
        <p:spPr>
          <a:xfrm>
            <a:off x="6266627" y="4320782"/>
            <a:ext cx="1882054" cy="395128"/>
          </a:xfrm>
          <a:prstGeom prst="rect">
            <a:avLst/>
          </a:prstGeom>
          <a:noFill/>
          <a:ln>
            <a:noFill/>
          </a:ln>
        </p:spPr>
      </p:pic>
      <p:pic>
        <p:nvPicPr>
          <p:cNvPr id="132" name="Google Shape;132;p22"/>
          <p:cNvPicPr preferRelativeResize="0"/>
          <p:nvPr/>
        </p:nvPicPr>
        <p:blipFill rotWithShape="1">
          <a:blip r:embed="rId4">
            <a:alphaModFix/>
          </a:blip>
          <a:srcRect b="0" l="0" r="0" t="0"/>
          <a:stretch/>
        </p:blipFill>
        <p:spPr>
          <a:xfrm>
            <a:off x="6251030" y="2191029"/>
            <a:ext cx="1913248" cy="395128"/>
          </a:xfrm>
          <a:prstGeom prst="rect">
            <a:avLst/>
          </a:prstGeom>
          <a:noFill/>
          <a:ln>
            <a:noFill/>
          </a:ln>
        </p:spPr>
      </p:pic>
      <p:pic>
        <p:nvPicPr>
          <p:cNvPr id="133" name="Google Shape;133;p22"/>
          <p:cNvPicPr preferRelativeResize="0"/>
          <p:nvPr/>
        </p:nvPicPr>
        <p:blipFill rotWithShape="1">
          <a:blip r:embed="rId5">
            <a:alphaModFix/>
          </a:blip>
          <a:srcRect b="0" l="0" r="0" t="0"/>
          <a:stretch/>
        </p:blipFill>
        <p:spPr>
          <a:xfrm>
            <a:off x="3793100" y="3780826"/>
            <a:ext cx="1658400" cy="395125"/>
          </a:xfrm>
          <a:prstGeom prst="rect">
            <a:avLst/>
          </a:prstGeom>
          <a:noFill/>
          <a:ln>
            <a:noFill/>
          </a:ln>
        </p:spPr>
      </p:pic>
      <p:pic>
        <p:nvPicPr>
          <p:cNvPr descr="A close up of a logo&#10;&#10;Description automatically generated" id="134" name="Google Shape;134;p22"/>
          <p:cNvPicPr preferRelativeResize="0"/>
          <p:nvPr/>
        </p:nvPicPr>
        <p:blipFill rotWithShape="1">
          <a:blip r:embed="rId6">
            <a:alphaModFix/>
          </a:blip>
          <a:srcRect b="0" l="0" r="0" t="0"/>
          <a:stretch/>
        </p:blipFill>
        <p:spPr>
          <a:xfrm>
            <a:off x="3339575" y="1421377"/>
            <a:ext cx="2391575" cy="424673"/>
          </a:xfrm>
          <a:prstGeom prst="rect">
            <a:avLst/>
          </a:prstGeom>
          <a:noFill/>
          <a:ln>
            <a:noFill/>
          </a:ln>
        </p:spPr>
      </p:pic>
      <p:pic>
        <p:nvPicPr>
          <p:cNvPr id="135" name="Google Shape;135;p22"/>
          <p:cNvPicPr preferRelativeResize="0"/>
          <p:nvPr/>
        </p:nvPicPr>
        <p:blipFill rotWithShape="1">
          <a:blip r:embed="rId7">
            <a:alphaModFix/>
          </a:blip>
          <a:srcRect b="0" l="0" r="0" t="0"/>
          <a:stretch/>
        </p:blipFill>
        <p:spPr>
          <a:xfrm>
            <a:off x="962282" y="4394217"/>
            <a:ext cx="2391561" cy="395128"/>
          </a:xfrm>
          <a:prstGeom prst="rect">
            <a:avLst/>
          </a:prstGeom>
          <a:noFill/>
          <a:ln>
            <a:noFill/>
          </a:ln>
        </p:spPr>
      </p:pic>
      <p:pic>
        <p:nvPicPr>
          <p:cNvPr id="136" name="Google Shape;136;p22"/>
          <p:cNvPicPr preferRelativeResize="0"/>
          <p:nvPr/>
        </p:nvPicPr>
        <p:blipFill rotWithShape="1">
          <a:blip r:embed="rId8">
            <a:alphaModFix/>
          </a:blip>
          <a:srcRect b="0" l="0" r="0" t="0"/>
          <a:stretch/>
        </p:blipFill>
        <p:spPr>
          <a:xfrm>
            <a:off x="761972" y="2725137"/>
            <a:ext cx="2308373" cy="405526"/>
          </a:xfrm>
          <a:prstGeom prst="rect">
            <a:avLst/>
          </a:prstGeom>
          <a:noFill/>
          <a:ln>
            <a:noFill/>
          </a:ln>
        </p:spPr>
      </p:pic>
      <p:grpSp>
        <p:nvGrpSpPr>
          <p:cNvPr id="137" name="Google Shape;137;p22"/>
          <p:cNvGrpSpPr/>
          <p:nvPr/>
        </p:nvGrpSpPr>
        <p:grpSpPr>
          <a:xfrm>
            <a:off x="735450" y="-16474"/>
            <a:ext cx="7643821" cy="4717975"/>
            <a:chOff x="735450" y="-16474"/>
            <a:chExt cx="7643821" cy="4717975"/>
          </a:xfrm>
        </p:grpSpPr>
        <p:pic>
          <p:nvPicPr>
            <p:cNvPr id="138" name="Google Shape;138;p22"/>
            <p:cNvPicPr preferRelativeResize="0"/>
            <p:nvPr/>
          </p:nvPicPr>
          <p:blipFill rotWithShape="1">
            <a:blip r:embed="rId9">
              <a:alphaModFix/>
            </a:blip>
            <a:srcRect b="0" l="0" r="0" t="0"/>
            <a:stretch/>
          </p:blipFill>
          <p:spPr>
            <a:xfrm>
              <a:off x="735450" y="-16474"/>
              <a:ext cx="7643821" cy="4717975"/>
            </a:xfrm>
            <a:prstGeom prst="rect">
              <a:avLst/>
            </a:prstGeom>
            <a:noFill/>
            <a:ln>
              <a:noFill/>
            </a:ln>
          </p:spPr>
        </p:pic>
        <p:sp>
          <p:nvSpPr>
            <p:cNvPr id="139" name="Google Shape;139;p22"/>
            <p:cNvSpPr/>
            <p:nvPr/>
          </p:nvSpPr>
          <p:spPr>
            <a:xfrm>
              <a:off x="3793100" y="3875425"/>
              <a:ext cx="1749300" cy="3153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140" name="Google Shape;140;p22"/>
          <p:cNvPicPr preferRelativeResize="0"/>
          <p:nvPr/>
        </p:nvPicPr>
        <p:blipFill rotWithShape="1">
          <a:blip r:embed="rId10">
            <a:alphaModFix/>
          </a:blip>
          <a:srcRect b="0" l="0" r="0" t="0"/>
          <a:stretch/>
        </p:blipFill>
        <p:spPr>
          <a:xfrm>
            <a:off x="-535571" y="234724"/>
            <a:ext cx="3060110" cy="779401"/>
          </a:xfrm>
          <a:prstGeom prst="rect">
            <a:avLst/>
          </a:prstGeom>
          <a:noFill/>
          <a:ln>
            <a:noFill/>
          </a:ln>
        </p:spPr>
      </p:pic>
      <p:sp>
        <p:nvSpPr>
          <p:cNvPr id="141" name="Google Shape;141;p22"/>
          <p:cNvSpPr txBox="1"/>
          <p:nvPr/>
        </p:nvSpPr>
        <p:spPr>
          <a:xfrm>
            <a:off x="246776" y="334100"/>
            <a:ext cx="2151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Waste away</a:t>
            </a:r>
            <a:endParaRPr b="1" i="0" sz="2800" u="none" cap="none" strike="noStrike">
              <a:solidFill>
                <a:srgbClr val="000000"/>
              </a:solidFill>
              <a:latin typeface="Calibri"/>
              <a:ea typeface="Calibri"/>
              <a:cs typeface="Calibri"/>
              <a:sym typeface="Calibri"/>
            </a:endParaRPr>
          </a:p>
        </p:txBody>
      </p:sp>
      <p:sp>
        <p:nvSpPr>
          <p:cNvPr id="142" name="Google Shape;142;p22"/>
          <p:cNvSpPr txBox="1"/>
          <p:nvPr/>
        </p:nvSpPr>
        <p:spPr>
          <a:xfrm>
            <a:off x="1095950" y="2781175"/>
            <a:ext cx="1658400" cy="42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rPr>
              <a:t>Chemical </a:t>
            </a:r>
            <a:r>
              <a:rPr lang="en" sz="1300">
                <a:solidFill>
                  <a:schemeClr val="dk1"/>
                </a:solidFill>
              </a:rPr>
              <a:t>pollution</a:t>
            </a:r>
            <a:endParaRPr sz="1300">
              <a:solidFill>
                <a:schemeClr val="dk1"/>
              </a:solidFill>
            </a:endParaRPr>
          </a:p>
        </p:txBody>
      </p:sp>
      <p:sp>
        <p:nvSpPr>
          <p:cNvPr id="143" name="Google Shape;143;p22"/>
          <p:cNvSpPr txBox="1"/>
          <p:nvPr/>
        </p:nvSpPr>
        <p:spPr>
          <a:xfrm>
            <a:off x="761975" y="4379400"/>
            <a:ext cx="2931900" cy="42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rPr>
              <a:t>Agricultural</a:t>
            </a:r>
            <a:r>
              <a:rPr lang="en" sz="1300">
                <a:solidFill>
                  <a:schemeClr val="dk1"/>
                </a:solidFill>
              </a:rPr>
              <a:t> pesticides and fertilizers</a:t>
            </a:r>
            <a:endParaRPr sz="1300">
              <a:solidFill>
                <a:schemeClr val="dk1"/>
              </a:solidFill>
            </a:endParaRPr>
          </a:p>
        </p:txBody>
      </p:sp>
      <p:sp>
        <p:nvSpPr>
          <p:cNvPr id="144" name="Google Shape;144;p22"/>
          <p:cNvSpPr txBox="1"/>
          <p:nvPr/>
        </p:nvSpPr>
        <p:spPr>
          <a:xfrm>
            <a:off x="4022900" y="3765988"/>
            <a:ext cx="1428600" cy="42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rPr>
              <a:t>Waste islands</a:t>
            </a:r>
            <a:endParaRPr sz="1300">
              <a:solidFill>
                <a:schemeClr val="dk1"/>
              </a:solidFill>
            </a:endParaRPr>
          </a:p>
        </p:txBody>
      </p:sp>
      <p:sp>
        <p:nvSpPr>
          <p:cNvPr id="145" name="Google Shape;145;p22"/>
          <p:cNvSpPr txBox="1"/>
          <p:nvPr/>
        </p:nvSpPr>
        <p:spPr>
          <a:xfrm>
            <a:off x="6430275" y="2191013"/>
            <a:ext cx="1428600" cy="42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rPr>
              <a:t>Factory waste</a:t>
            </a:r>
            <a:endParaRPr sz="1300">
              <a:solidFill>
                <a:schemeClr val="dk1"/>
              </a:solidFill>
            </a:endParaRPr>
          </a:p>
        </p:txBody>
      </p:sp>
      <p:sp>
        <p:nvSpPr>
          <p:cNvPr id="146" name="Google Shape;146;p22"/>
          <p:cNvSpPr txBox="1"/>
          <p:nvPr/>
        </p:nvSpPr>
        <p:spPr>
          <a:xfrm>
            <a:off x="6593425" y="4379375"/>
            <a:ext cx="1785900" cy="42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rPr>
              <a:t>Food and packaging</a:t>
            </a:r>
            <a:endParaRPr sz="13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