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olarsystem.nasa.gov/moons/earths-moon/by-the-numbers/" TargetMode="External"/><Relationship Id="rId3" Type="http://schemas.openxmlformats.org/officeDocument/2006/relationships/hyperlink" Target="https://solarsystem.nasa.gov/moons/earths-moon/by-the-numbers/" TargetMode="External"/><Relationship Id="rId4" Type="http://schemas.openxmlformats.org/officeDocument/2006/relationships/hyperlink" Target="https://solarsystem.nasa.gov/moons/earths-moon/by-the-numbers/" TargetMode="External"/><Relationship Id="rId5" Type="http://schemas.openxmlformats.org/officeDocument/2006/relationships/hyperlink" Target="https://solarsystem.nasa.gov/moons/earths-moon/by-the-numbers/" TargetMode="External"/><Relationship Id="rId6" Type="http://schemas.openxmlformats.org/officeDocument/2006/relationships/hyperlink" Target="https://solarsystem.nasa.gov/moons/earths-moon/by-the-numbers/" TargetMode="External"/><Relationship Id="rId7" Type="http://schemas.openxmlformats.org/officeDocument/2006/relationships/hyperlink" Target="https://solarsystem.nasa.gov/moons/earths-moon/by-the-numbers/" TargetMode="External"/><Relationship Id="rId8" Type="http://schemas.openxmlformats.org/officeDocument/2006/relationships/hyperlink" Target="https://solarsystem.nasa.gov/moons/earths-moon/by-the-numbers/"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oon.nasa.gov/inside-and-out/overview/" TargetMode="External"/><Relationship Id="rId3" Type="http://schemas.openxmlformats.org/officeDocument/2006/relationships/hyperlink" Target="https://moon.nasa.gov/inside-and-out/overview/" TargetMode="External"/><Relationship Id="rId4" Type="http://schemas.openxmlformats.org/officeDocument/2006/relationships/hyperlink" Target="https://moon.nasa.gov/inside-and-out/overview/"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12c88c68e6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12c88c68e6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highlight>
                  <a:schemeClr val="lt1"/>
                </a:highlight>
              </a:rPr>
              <a:t>We’ve made it to the </a:t>
            </a:r>
            <a:r>
              <a:rPr lang="en" sz="900">
                <a:highlight>
                  <a:schemeClr val="lt1"/>
                </a:highlight>
              </a:rPr>
              <a:t>Moon</a:t>
            </a:r>
            <a:r>
              <a:rPr lang="en" sz="900">
                <a:highlight>
                  <a:schemeClr val="lt1"/>
                </a:highlight>
              </a:rPr>
              <a:t>! Now it’s time to learn a little more about life on the </a:t>
            </a:r>
            <a:r>
              <a:rPr lang="en" sz="900">
                <a:highlight>
                  <a:schemeClr val="lt1"/>
                </a:highlight>
              </a:rPr>
              <a:t>Moon</a:t>
            </a:r>
            <a:r>
              <a:rPr lang="en" sz="900">
                <a:highlight>
                  <a:schemeClr val="lt1"/>
                </a:highlight>
              </a:rPr>
              <a:t>.</a:t>
            </a:r>
            <a:endParaRPr sz="900">
              <a:highlight>
                <a:schemeClr val="lt1"/>
              </a:highlight>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17f8ee22b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117f8ee22b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Calibri"/>
                <a:ea typeface="Calibri"/>
                <a:cs typeface="Calibri"/>
                <a:sym typeface="Calibri"/>
              </a:rPr>
              <a:t>It’s invention time again. The students should lots of information and ideas to play with now!</a:t>
            </a:r>
            <a:endParaRPr sz="1000">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112c88c68e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112c88c68e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Calibri"/>
                <a:ea typeface="Calibri"/>
                <a:cs typeface="Calibri"/>
                <a:sym typeface="Calibri"/>
              </a:rPr>
              <a:t>It is part of our everyday lives: we can see it in all its different phases, and it causes the movement of the oceans, or tides. It is also still, to this day, the only place in space that humans have landed in over 50 years of space exploration. The Artemis missions will take humans back to the </a:t>
            </a:r>
            <a:r>
              <a:rPr lang="en" sz="1000">
                <a:latin typeface="Calibri"/>
                <a:ea typeface="Calibri"/>
                <a:cs typeface="Calibri"/>
                <a:sym typeface="Calibri"/>
              </a:rPr>
              <a:t>Moon</a:t>
            </a:r>
            <a:r>
              <a:rPr lang="en" sz="1000">
                <a:latin typeface="Calibri"/>
                <a:ea typeface="Calibri"/>
                <a:cs typeface="Calibri"/>
                <a:sym typeface="Calibri"/>
              </a:rPr>
              <a:t>.</a:t>
            </a:r>
            <a:endParaRPr sz="1000">
              <a:latin typeface="Calibri"/>
              <a:ea typeface="Calibri"/>
              <a:cs typeface="Calibri"/>
              <a:sym typeface="Calibri"/>
            </a:endParaRPr>
          </a:p>
          <a:p>
            <a:pPr indent="0" lvl="0" marL="0" rtl="0" algn="l">
              <a:spcBef>
                <a:spcPts val="0"/>
              </a:spcBef>
              <a:spcAft>
                <a:spcPts val="0"/>
              </a:spcAft>
              <a:buNone/>
            </a:pPr>
            <a:r>
              <a:t/>
            </a:r>
            <a:endParaRPr sz="1000">
              <a:latin typeface="Calibri"/>
              <a:ea typeface="Calibri"/>
              <a:cs typeface="Calibri"/>
              <a:sym typeface="Calibri"/>
            </a:endParaRPr>
          </a:p>
          <a:p>
            <a:pPr indent="-292100" lvl="0" marL="457200" rtl="0" algn="l">
              <a:spcBef>
                <a:spcPts val="0"/>
              </a:spcBef>
              <a:spcAft>
                <a:spcPts val="0"/>
              </a:spcAft>
              <a:buSzPts val="1000"/>
              <a:buFont typeface="Calibri"/>
              <a:buChar char="●"/>
            </a:pPr>
            <a:r>
              <a:rPr lang="en" sz="1000">
                <a:latin typeface="Calibri"/>
                <a:ea typeface="Calibri"/>
                <a:cs typeface="Calibri"/>
                <a:sym typeface="Calibri"/>
              </a:rPr>
              <a:t>There are many myths about the </a:t>
            </a:r>
            <a:r>
              <a:rPr lang="en" sz="1000">
                <a:latin typeface="Calibri"/>
                <a:ea typeface="Calibri"/>
                <a:cs typeface="Calibri"/>
                <a:sym typeface="Calibri"/>
              </a:rPr>
              <a:t>Moon</a:t>
            </a:r>
            <a:r>
              <a:rPr lang="en" sz="1000">
                <a:latin typeface="Calibri"/>
                <a:ea typeface="Calibri"/>
                <a:cs typeface="Calibri"/>
                <a:sym typeface="Calibri"/>
              </a:rPr>
              <a:t> - ask your students if they know any.</a:t>
            </a:r>
            <a:endParaRPr sz="1000">
              <a:latin typeface="Calibri"/>
              <a:ea typeface="Calibri"/>
              <a:cs typeface="Calibri"/>
              <a:sym typeface="Calibri"/>
            </a:endParaRPr>
          </a:p>
          <a:p>
            <a:pPr indent="-292100" lvl="0" marL="457200" rtl="0" algn="l">
              <a:spcBef>
                <a:spcPts val="0"/>
              </a:spcBef>
              <a:spcAft>
                <a:spcPts val="0"/>
              </a:spcAft>
              <a:buSzPts val="1000"/>
              <a:buFont typeface="Calibri"/>
              <a:buChar char="●"/>
            </a:pPr>
            <a:r>
              <a:rPr lang="en" sz="1000">
                <a:latin typeface="Calibri"/>
                <a:ea typeface="Calibri"/>
                <a:cs typeface="Calibri"/>
                <a:sym typeface="Calibri"/>
              </a:rPr>
              <a:t> They might talk about “the man in the </a:t>
            </a:r>
            <a:r>
              <a:rPr lang="en" sz="1000">
                <a:latin typeface="Calibri"/>
                <a:ea typeface="Calibri"/>
                <a:cs typeface="Calibri"/>
                <a:sym typeface="Calibri"/>
              </a:rPr>
              <a:t>Moon</a:t>
            </a:r>
            <a:r>
              <a:rPr lang="en" sz="1000">
                <a:latin typeface="Calibri"/>
                <a:ea typeface="Calibri"/>
                <a:cs typeface="Calibri"/>
                <a:sym typeface="Calibri"/>
              </a:rPr>
              <a:t>” </a:t>
            </a:r>
            <a:endParaRPr sz="1000">
              <a:latin typeface="Calibri"/>
              <a:ea typeface="Calibri"/>
              <a:cs typeface="Calibri"/>
              <a:sym typeface="Calibri"/>
            </a:endParaRPr>
          </a:p>
          <a:p>
            <a:pPr indent="-292100" lvl="1" marL="914400" rtl="0" algn="l">
              <a:spcBef>
                <a:spcPts val="0"/>
              </a:spcBef>
              <a:spcAft>
                <a:spcPts val="0"/>
              </a:spcAft>
              <a:buSzPts val="1000"/>
              <a:buFont typeface="Calibri"/>
              <a:buChar char="○"/>
            </a:pPr>
            <a:r>
              <a:rPr lang="en" sz="1000">
                <a:latin typeface="Calibri"/>
                <a:ea typeface="Calibri"/>
                <a:cs typeface="Calibri"/>
                <a:sym typeface="Calibri"/>
              </a:rPr>
              <a:t>In the northern hemisphere people have often </a:t>
            </a:r>
            <a:r>
              <a:rPr lang="en" sz="1000">
                <a:latin typeface="Calibri"/>
                <a:ea typeface="Calibri"/>
                <a:cs typeface="Calibri"/>
                <a:sym typeface="Calibri"/>
              </a:rPr>
              <a:t>thought</a:t>
            </a:r>
            <a:r>
              <a:rPr lang="en" sz="1000">
                <a:latin typeface="Calibri"/>
                <a:ea typeface="Calibri"/>
                <a:cs typeface="Calibri"/>
                <a:sym typeface="Calibri"/>
              </a:rPr>
              <a:t> they can see a face on the </a:t>
            </a:r>
            <a:r>
              <a:rPr lang="en" sz="1000">
                <a:latin typeface="Calibri"/>
                <a:ea typeface="Calibri"/>
                <a:cs typeface="Calibri"/>
                <a:sym typeface="Calibri"/>
              </a:rPr>
              <a:t>Moon</a:t>
            </a:r>
            <a:r>
              <a:rPr lang="en" sz="1000">
                <a:latin typeface="Calibri"/>
                <a:ea typeface="Calibri"/>
                <a:cs typeface="Calibri"/>
                <a:sym typeface="Calibri"/>
              </a:rPr>
              <a:t>. In fact the features of the face are caused by lava on the surface of the </a:t>
            </a:r>
            <a:r>
              <a:rPr lang="en" sz="1000">
                <a:latin typeface="Calibri"/>
                <a:ea typeface="Calibri"/>
                <a:cs typeface="Calibri"/>
                <a:sym typeface="Calibri"/>
              </a:rPr>
              <a:t>Moon</a:t>
            </a:r>
            <a:r>
              <a:rPr lang="en" sz="1000">
                <a:latin typeface="Calibri"/>
                <a:ea typeface="Calibri"/>
                <a:cs typeface="Calibri"/>
                <a:sym typeface="Calibri"/>
              </a:rPr>
              <a:t> from ancient </a:t>
            </a:r>
            <a:r>
              <a:rPr lang="en" sz="1000">
                <a:latin typeface="Calibri"/>
                <a:ea typeface="Calibri"/>
                <a:cs typeface="Calibri"/>
                <a:sym typeface="Calibri"/>
              </a:rPr>
              <a:t>volcanic eruptions and</a:t>
            </a:r>
            <a:r>
              <a:rPr lang="en" sz="1000">
                <a:latin typeface="Calibri"/>
                <a:ea typeface="Calibri"/>
                <a:cs typeface="Calibri"/>
                <a:sym typeface="Calibri"/>
              </a:rPr>
              <a:t> </a:t>
            </a:r>
            <a:r>
              <a:rPr lang="en" sz="1000">
                <a:latin typeface="Calibri"/>
                <a:ea typeface="Calibri"/>
                <a:cs typeface="Calibri"/>
                <a:sym typeface="Calibri"/>
              </a:rPr>
              <a:t>Moon</a:t>
            </a:r>
            <a:r>
              <a:rPr lang="en" sz="1000">
                <a:latin typeface="Calibri"/>
                <a:ea typeface="Calibri"/>
                <a:cs typeface="Calibri"/>
                <a:sym typeface="Calibri"/>
              </a:rPr>
              <a:t> craters caused by asteroid, meteor and comet collisions.</a:t>
            </a:r>
            <a:endParaRPr sz="1000">
              <a:latin typeface="Calibri"/>
              <a:ea typeface="Calibri"/>
              <a:cs typeface="Calibri"/>
              <a:sym typeface="Calibri"/>
            </a:endParaRPr>
          </a:p>
          <a:p>
            <a:pPr indent="-292100" lvl="0" marL="457200" rtl="0" algn="l">
              <a:spcBef>
                <a:spcPts val="0"/>
              </a:spcBef>
              <a:spcAft>
                <a:spcPts val="0"/>
              </a:spcAft>
              <a:buSzPts val="1000"/>
              <a:buFont typeface="Calibri"/>
              <a:buChar char="●"/>
            </a:pPr>
            <a:r>
              <a:rPr lang="en" sz="1000">
                <a:latin typeface="Calibri"/>
                <a:ea typeface="Calibri"/>
                <a:cs typeface="Calibri"/>
                <a:sym typeface="Calibri"/>
              </a:rPr>
              <a:t>The </a:t>
            </a:r>
            <a:r>
              <a:rPr lang="en" sz="1000">
                <a:latin typeface="Calibri"/>
                <a:ea typeface="Calibri"/>
                <a:cs typeface="Calibri"/>
                <a:sym typeface="Calibri"/>
              </a:rPr>
              <a:t>Moon</a:t>
            </a:r>
            <a:r>
              <a:rPr lang="en" sz="1000">
                <a:latin typeface="Calibri"/>
                <a:ea typeface="Calibri"/>
                <a:cs typeface="Calibri"/>
                <a:sym typeface="Calibri"/>
              </a:rPr>
              <a:t> is made of green cheese</a:t>
            </a:r>
            <a:endParaRPr sz="1000">
              <a:latin typeface="Calibri"/>
              <a:ea typeface="Calibri"/>
              <a:cs typeface="Calibri"/>
              <a:sym typeface="Calibri"/>
            </a:endParaRPr>
          </a:p>
          <a:p>
            <a:pPr indent="-292100" lvl="1" marL="914400" rtl="0" algn="l">
              <a:spcBef>
                <a:spcPts val="0"/>
              </a:spcBef>
              <a:spcAft>
                <a:spcPts val="0"/>
              </a:spcAft>
              <a:buSzPts val="1000"/>
              <a:buFont typeface="Calibri"/>
              <a:buChar char="○"/>
            </a:pPr>
            <a:r>
              <a:rPr lang="en" sz="1000">
                <a:latin typeface="Calibri"/>
                <a:ea typeface="Calibri"/>
                <a:cs typeface="Calibri"/>
                <a:sym typeface="Calibri"/>
              </a:rPr>
              <a:t>This old saying is usually used to </a:t>
            </a:r>
            <a:r>
              <a:rPr lang="en" sz="1000">
                <a:latin typeface="Calibri"/>
                <a:ea typeface="Calibri"/>
                <a:cs typeface="Calibri"/>
                <a:sym typeface="Calibri"/>
              </a:rPr>
              <a:t>describe</a:t>
            </a:r>
            <a:r>
              <a:rPr lang="en" sz="1000">
                <a:latin typeface="Calibri"/>
                <a:ea typeface="Calibri"/>
                <a:cs typeface="Calibri"/>
                <a:sym typeface="Calibri"/>
              </a:rPr>
              <a:t> someone that will </a:t>
            </a:r>
            <a:r>
              <a:rPr lang="en" sz="1000">
                <a:latin typeface="Calibri"/>
                <a:ea typeface="Calibri"/>
                <a:cs typeface="Calibri"/>
                <a:sym typeface="Calibri"/>
              </a:rPr>
              <a:t>believe</a:t>
            </a:r>
            <a:r>
              <a:rPr lang="en" sz="1000">
                <a:latin typeface="Calibri"/>
                <a:ea typeface="Calibri"/>
                <a:cs typeface="Calibri"/>
                <a:sym typeface="Calibri"/>
              </a:rPr>
              <a:t> anything - even that the </a:t>
            </a:r>
            <a:r>
              <a:rPr lang="en" sz="1000">
                <a:latin typeface="Calibri"/>
                <a:ea typeface="Calibri"/>
                <a:cs typeface="Calibri"/>
                <a:sym typeface="Calibri"/>
              </a:rPr>
              <a:t>Moon</a:t>
            </a:r>
            <a:r>
              <a:rPr lang="en" sz="1000">
                <a:latin typeface="Calibri"/>
                <a:ea typeface="Calibri"/>
                <a:cs typeface="Calibri"/>
                <a:sym typeface="Calibri"/>
              </a:rPr>
              <a:t> is made of green cheese! </a:t>
            </a:r>
            <a:endParaRPr sz="1000">
              <a:latin typeface="Calibri"/>
              <a:ea typeface="Calibri"/>
              <a:cs typeface="Calibri"/>
              <a:sym typeface="Calibri"/>
            </a:endParaRPr>
          </a:p>
          <a:p>
            <a:pPr indent="-292100" lvl="1" marL="914400" rtl="0" algn="l">
              <a:spcBef>
                <a:spcPts val="0"/>
              </a:spcBef>
              <a:spcAft>
                <a:spcPts val="0"/>
              </a:spcAft>
              <a:buSzPts val="1000"/>
              <a:buFont typeface="Calibri"/>
              <a:buChar char="○"/>
            </a:pPr>
            <a:r>
              <a:rPr lang="en" sz="1000">
                <a:latin typeface="Calibri"/>
                <a:ea typeface="Calibri"/>
                <a:cs typeface="Calibri"/>
                <a:sym typeface="Calibri"/>
              </a:rPr>
              <a:t>In 2002 Nasa played an April Fool’s joke pretending to have found proof that the </a:t>
            </a:r>
            <a:r>
              <a:rPr lang="en" sz="1000">
                <a:latin typeface="Calibri"/>
                <a:ea typeface="Calibri"/>
                <a:cs typeface="Calibri"/>
                <a:sym typeface="Calibri"/>
              </a:rPr>
              <a:t>Moon</a:t>
            </a:r>
            <a:r>
              <a:rPr lang="en" sz="1000">
                <a:latin typeface="Calibri"/>
                <a:ea typeface="Calibri"/>
                <a:cs typeface="Calibri"/>
                <a:sym typeface="Calibri"/>
              </a:rPr>
              <a:t> was made of cheese</a:t>
            </a:r>
            <a:endParaRPr sz="1000">
              <a:latin typeface="Calibri"/>
              <a:ea typeface="Calibri"/>
              <a:cs typeface="Calibri"/>
              <a:sym typeface="Calibri"/>
            </a:endParaRPr>
          </a:p>
          <a:p>
            <a:pPr indent="-292100" lvl="0" marL="457200" rtl="0" algn="l">
              <a:spcBef>
                <a:spcPts val="0"/>
              </a:spcBef>
              <a:spcAft>
                <a:spcPts val="0"/>
              </a:spcAft>
              <a:buSzPts val="1000"/>
              <a:buFont typeface="Calibri"/>
              <a:buChar char="●"/>
            </a:pPr>
            <a:r>
              <a:rPr lang="en" sz="1000">
                <a:latin typeface="Calibri"/>
                <a:ea typeface="Calibri"/>
                <a:cs typeface="Calibri"/>
                <a:sym typeface="Calibri"/>
              </a:rPr>
              <a:t>That there are bunnies on the </a:t>
            </a:r>
            <a:r>
              <a:rPr lang="en" sz="1000">
                <a:latin typeface="Calibri"/>
                <a:ea typeface="Calibri"/>
                <a:cs typeface="Calibri"/>
                <a:sym typeface="Calibri"/>
              </a:rPr>
              <a:t>Moon</a:t>
            </a:r>
            <a:endParaRPr sz="1000">
              <a:latin typeface="Calibri"/>
              <a:ea typeface="Calibri"/>
              <a:cs typeface="Calibri"/>
              <a:sym typeface="Calibri"/>
            </a:endParaRPr>
          </a:p>
          <a:p>
            <a:pPr indent="-292100" lvl="1" marL="914400" rtl="0" algn="l">
              <a:spcBef>
                <a:spcPts val="0"/>
              </a:spcBef>
              <a:spcAft>
                <a:spcPts val="0"/>
              </a:spcAft>
              <a:buSzPts val="1000"/>
              <a:buFont typeface="Calibri"/>
              <a:buChar char="○"/>
            </a:pPr>
            <a:r>
              <a:rPr lang="en" sz="1000">
                <a:latin typeface="Calibri"/>
                <a:ea typeface="Calibri"/>
                <a:cs typeface="Calibri"/>
                <a:sym typeface="Calibri"/>
              </a:rPr>
              <a:t>In east asian folklore many believed that there was a rabbit on the </a:t>
            </a:r>
            <a:r>
              <a:rPr lang="en" sz="1000">
                <a:latin typeface="Calibri"/>
                <a:ea typeface="Calibri"/>
                <a:cs typeface="Calibri"/>
                <a:sym typeface="Calibri"/>
              </a:rPr>
              <a:t>Moon</a:t>
            </a:r>
            <a:r>
              <a:rPr lang="en" sz="1000">
                <a:latin typeface="Calibri"/>
                <a:ea typeface="Calibri"/>
                <a:cs typeface="Calibri"/>
                <a:sym typeface="Calibri"/>
              </a:rPr>
              <a:t> - may believed you could make out the shape of a rabbit in the dark markings on the near side of the </a:t>
            </a:r>
            <a:r>
              <a:rPr lang="en" sz="1000">
                <a:latin typeface="Calibri"/>
                <a:ea typeface="Calibri"/>
                <a:cs typeface="Calibri"/>
                <a:sym typeface="Calibri"/>
              </a:rPr>
              <a:t>Moon</a:t>
            </a:r>
            <a:endParaRPr sz="1000">
              <a:latin typeface="Calibri"/>
              <a:ea typeface="Calibri"/>
              <a:cs typeface="Calibri"/>
              <a:sym typeface="Calibri"/>
            </a:endParaRPr>
          </a:p>
          <a:p>
            <a:pPr indent="0" lvl="0" marL="0" rtl="0" algn="l">
              <a:spcBef>
                <a:spcPts val="0"/>
              </a:spcBef>
              <a:spcAft>
                <a:spcPts val="0"/>
              </a:spcAft>
              <a:buNone/>
            </a:pPr>
            <a:r>
              <a:rPr lang="en" sz="1000">
                <a:latin typeface="Calibri"/>
                <a:ea typeface="Calibri"/>
                <a:cs typeface="Calibri"/>
                <a:sym typeface="Calibri"/>
              </a:rPr>
              <a:t>Once in a blue </a:t>
            </a:r>
            <a:r>
              <a:rPr lang="en" sz="1000">
                <a:latin typeface="Calibri"/>
                <a:ea typeface="Calibri"/>
                <a:cs typeface="Calibri"/>
                <a:sym typeface="Calibri"/>
              </a:rPr>
              <a:t>Moon</a:t>
            </a:r>
            <a:r>
              <a:rPr lang="en" sz="1000">
                <a:latin typeface="Calibri"/>
                <a:ea typeface="Calibri"/>
                <a:cs typeface="Calibri"/>
                <a:sym typeface="Calibri"/>
              </a:rPr>
              <a:t>. Going on honey</a:t>
            </a:r>
            <a:r>
              <a:rPr lang="en" sz="1000">
                <a:latin typeface="Calibri"/>
                <a:ea typeface="Calibri"/>
                <a:cs typeface="Calibri"/>
                <a:sym typeface="Calibri"/>
              </a:rPr>
              <a:t>Moon</a:t>
            </a:r>
            <a:r>
              <a:rPr lang="en" sz="1000">
                <a:latin typeface="Calibri"/>
                <a:ea typeface="Calibri"/>
                <a:cs typeface="Calibri"/>
                <a:sym typeface="Calibri"/>
              </a:rPr>
              <a:t>, over the </a:t>
            </a:r>
            <a:r>
              <a:rPr lang="en" sz="1000">
                <a:latin typeface="Calibri"/>
                <a:ea typeface="Calibri"/>
                <a:cs typeface="Calibri"/>
                <a:sym typeface="Calibri"/>
              </a:rPr>
              <a:t>Moon</a:t>
            </a:r>
            <a:r>
              <a:rPr lang="en" sz="1000">
                <a:latin typeface="Calibri"/>
                <a:ea typeface="Calibri"/>
                <a:cs typeface="Calibri"/>
                <a:sym typeface="Calibri"/>
              </a:rPr>
              <a:t>…there are many everyday expressions involving the Moon. These show how much it has captured the imagination for centuries in songs, stories and films too! It’s really easy to look up at this familiar ‘face’ in the sky and start dreaming. But is really likely that within just a few years, going to the Moon with be part of our human reality. </a:t>
            </a:r>
            <a:endParaRPr sz="1000">
              <a:latin typeface="Calibri"/>
              <a:ea typeface="Calibri"/>
              <a:cs typeface="Calibri"/>
              <a:sym typeface="Calibri"/>
            </a:endParaRPr>
          </a:p>
          <a:p>
            <a:pPr indent="0" lvl="0" marL="0" rtl="0" algn="l">
              <a:spcBef>
                <a:spcPts val="0"/>
              </a:spcBef>
              <a:spcAft>
                <a:spcPts val="0"/>
              </a:spcAft>
              <a:buNone/>
            </a:pPr>
            <a:r>
              <a:t/>
            </a:r>
            <a:endParaRPr sz="1000">
              <a:latin typeface="Calibri"/>
              <a:ea typeface="Calibri"/>
              <a:cs typeface="Calibri"/>
              <a:sym typeface="Calibri"/>
            </a:endParaRPr>
          </a:p>
          <a:p>
            <a:pPr indent="0" lvl="0" marL="0" rtl="0" algn="l">
              <a:spcBef>
                <a:spcPts val="0"/>
              </a:spcBef>
              <a:spcAft>
                <a:spcPts val="0"/>
              </a:spcAft>
              <a:buNone/>
            </a:pPr>
            <a:r>
              <a:rPr lang="en" sz="1000">
                <a:latin typeface="Calibri"/>
                <a:ea typeface="Calibri"/>
                <a:cs typeface="Calibri"/>
                <a:sym typeface="Calibri"/>
              </a:rPr>
              <a:t>The big questions is, can we learn from our experience on Earth and respect the Moon’s environment and preserve its beauty and magic? Can we become responsible space dwellers before taking on the rest of the universe?</a:t>
            </a:r>
            <a:endParaRPr sz="1000">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113e473a991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113e473a99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solidFill>
                  <a:schemeClr val="dk1"/>
                </a:solidFill>
              </a:rPr>
              <a:t>Check out this awesome NASA website where you can compare Earth to lots of planets and </a:t>
            </a:r>
            <a:r>
              <a:rPr lang="en" sz="900">
                <a:solidFill>
                  <a:schemeClr val="dk1"/>
                </a:solidFill>
              </a:rPr>
              <a:t>Moon</a:t>
            </a:r>
            <a:r>
              <a:rPr lang="en" sz="900">
                <a:solidFill>
                  <a:schemeClr val="dk1"/>
                </a:solidFill>
              </a:rPr>
              <a:t>s </a:t>
            </a:r>
            <a:r>
              <a:rPr lang="en" sz="900" u="sng">
                <a:solidFill>
                  <a:schemeClr val="dk1"/>
                </a:solidFill>
                <a:hlinkClick r:id="rId2">
                  <a:extLst>
                    <a:ext uri="{A12FA001-AC4F-418D-AE19-62706E023703}">
                      <ahyp:hlinkClr val="tx"/>
                    </a:ext>
                  </a:extLst>
                </a:hlinkClick>
              </a:rPr>
              <a:t>https://solarsystem.nasa.gov/</a:t>
            </a:r>
            <a:r>
              <a:rPr lang="en" sz="900" u="sng">
                <a:solidFill>
                  <a:schemeClr val="dk1"/>
                </a:solidFill>
                <a:hlinkClick r:id="rId3">
                  <a:extLst>
                    <a:ext uri="{A12FA001-AC4F-418D-AE19-62706E023703}">
                      <ahyp:hlinkClr val="tx"/>
                    </a:ext>
                  </a:extLst>
                </a:hlinkClick>
              </a:rPr>
              <a:t>Moon</a:t>
            </a:r>
            <a:r>
              <a:rPr lang="en" sz="900" u="sng">
                <a:solidFill>
                  <a:schemeClr val="dk1"/>
                </a:solidFill>
                <a:hlinkClick r:id="rId4">
                  <a:extLst>
                    <a:ext uri="{A12FA001-AC4F-418D-AE19-62706E023703}">
                      <ahyp:hlinkClr val="tx"/>
                    </a:ext>
                  </a:extLst>
                </a:hlinkClick>
              </a:rPr>
              <a:t>s/e</a:t>
            </a:r>
            <a:r>
              <a:rPr lang="en" sz="900" u="sng">
                <a:solidFill>
                  <a:schemeClr val="dk1"/>
                </a:solidFill>
                <a:hlinkClick r:id="rId5">
                  <a:extLst>
                    <a:ext uri="{A12FA001-AC4F-418D-AE19-62706E023703}">
                      <ahyp:hlinkClr val="tx"/>
                    </a:ext>
                  </a:extLst>
                </a:hlinkClick>
              </a:rPr>
              <a:t>arth</a:t>
            </a:r>
            <a:r>
              <a:rPr lang="en" sz="900" u="sng">
                <a:solidFill>
                  <a:schemeClr val="dk1"/>
                </a:solidFill>
                <a:hlinkClick r:id="rId6">
                  <a:extLst>
                    <a:ext uri="{A12FA001-AC4F-418D-AE19-62706E023703}">
                      <ahyp:hlinkClr val="tx"/>
                    </a:ext>
                  </a:extLst>
                </a:hlinkClick>
              </a:rPr>
              <a:t>s-</a:t>
            </a:r>
            <a:r>
              <a:rPr lang="en" sz="900" u="sng">
                <a:solidFill>
                  <a:schemeClr val="dk1"/>
                </a:solidFill>
                <a:hlinkClick r:id="rId7">
                  <a:extLst>
                    <a:ext uri="{A12FA001-AC4F-418D-AE19-62706E023703}">
                      <ahyp:hlinkClr val="tx"/>
                    </a:ext>
                  </a:extLst>
                </a:hlinkClick>
              </a:rPr>
              <a:t>Moon</a:t>
            </a:r>
            <a:r>
              <a:rPr lang="en" sz="900" u="sng">
                <a:solidFill>
                  <a:schemeClr val="dk1"/>
                </a:solidFill>
                <a:hlinkClick r:id="rId8">
                  <a:extLst>
                    <a:ext uri="{A12FA001-AC4F-418D-AE19-62706E023703}">
                      <ahyp:hlinkClr val="tx"/>
                    </a:ext>
                  </a:extLst>
                </a:hlinkClick>
              </a:rPr>
              <a:t>/by-the-numbers/</a:t>
            </a:r>
            <a:endParaRPr sz="900">
              <a:solidFill>
                <a:schemeClr val="dk1"/>
              </a:solidFill>
            </a:endParaRPr>
          </a:p>
          <a:p>
            <a:pPr indent="0" lvl="0" marL="0" rtl="0" algn="l">
              <a:spcBef>
                <a:spcPts val="0"/>
              </a:spcBef>
              <a:spcAft>
                <a:spcPts val="0"/>
              </a:spcAft>
              <a:buNone/>
            </a:pPr>
            <a:r>
              <a:t/>
            </a:r>
            <a:endParaRPr sz="900">
              <a:solidFill>
                <a:schemeClr val="dk1"/>
              </a:solidFill>
            </a:endParaRPr>
          </a:p>
          <a:p>
            <a:pPr indent="0" lvl="0" marL="0" rtl="0" algn="l">
              <a:spcBef>
                <a:spcPts val="0"/>
              </a:spcBef>
              <a:spcAft>
                <a:spcPts val="0"/>
              </a:spcAft>
              <a:buNone/>
            </a:pPr>
            <a:r>
              <a:rPr lang="en" sz="900">
                <a:solidFill>
                  <a:schemeClr val="dk1"/>
                </a:solidFill>
              </a:rPr>
              <a:t>Although you might think that the </a:t>
            </a:r>
            <a:r>
              <a:rPr lang="en" sz="900">
                <a:solidFill>
                  <a:schemeClr val="dk1"/>
                </a:solidFill>
              </a:rPr>
              <a:t>Earth</a:t>
            </a:r>
            <a:r>
              <a:rPr lang="en" sz="900">
                <a:solidFill>
                  <a:schemeClr val="dk1"/>
                </a:solidFill>
              </a:rPr>
              <a:t> and </a:t>
            </a:r>
            <a:r>
              <a:rPr lang="en" sz="900">
                <a:solidFill>
                  <a:schemeClr val="dk1"/>
                </a:solidFill>
              </a:rPr>
              <a:t>Moon</a:t>
            </a:r>
            <a:r>
              <a:rPr lang="en" sz="900">
                <a:solidFill>
                  <a:schemeClr val="dk1"/>
                </a:solidFill>
              </a:rPr>
              <a:t> have lots in common they are VERY different places. For a start Earth is a planet and the </a:t>
            </a:r>
            <a:r>
              <a:rPr lang="en" sz="900">
                <a:solidFill>
                  <a:schemeClr val="dk1"/>
                </a:solidFill>
              </a:rPr>
              <a:t>Moon</a:t>
            </a:r>
            <a:r>
              <a:rPr lang="en" sz="900">
                <a:solidFill>
                  <a:schemeClr val="dk1"/>
                </a:solidFill>
              </a:rPr>
              <a:t>….is our </a:t>
            </a:r>
            <a:r>
              <a:rPr lang="en" sz="900">
                <a:solidFill>
                  <a:schemeClr val="dk1"/>
                </a:solidFill>
              </a:rPr>
              <a:t>Moon</a:t>
            </a:r>
            <a:r>
              <a:rPr lang="en" sz="900">
                <a:solidFill>
                  <a:schemeClr val="dk1"/>
                </a:solidFill>
              </a:rPr>
              <a:t>!</a:t>
            </a:r>
            <a:endParaRPr sz="900">
              <a:solidFill>
                <a:schemeClr val="dk1"/>
              </a:solidFill>
            </a:endParaRPr>
          </a:p>
          <a:p>
            <a:pPr indent="0" lvl="0" marL="0" rtl="0" algn="l">
              <a:spcBef>
                <a:spcPts val="0"/>
              </a:spcBef>
              <a:spcAft>
                <a:spcPts val="0"/>
              </a:spcAft>
              <a:buNone/>
            </a:pPr>
            <a:r>
              <a:t/>
            </a:r>
            <a:endParaRPr sz="900">
              <a:solidFill>
                <a:schemeClr val="dk1"/>
              </a:solidFill>
            </a:endParaRPr>
          </a:p>
          <a:p>
            <a:pPr indent="-285750" lvl="0" marL="457200" rtl="0" algn="l">
              <a:spcBef>
                <a:spcPts val="0"/>
              </a:spcBef>
              <a:spcAft>
                <a:spcPts val="0"/>
              </a:spcAft>
              <a:buClr>
                <a:schemeClr val="dk1"/>
              </a:buClr>
              <a:buSzPts val="900"/>
              <a:buAutoNum type="arabicParenR"/>
            </a:pPr>
            <a:r>
              <a:rPr lang="en" sz="900">
                <a:solidFill>
                  <a:schemeClr val="dk1"/>
                </a:solidFill>
              </a:rPr>
              <a:t>The </a:t>
            </a:r>
            <a:r>
              <a:rPr lang="en" sz="900">
                <a:solidFill>
                  <a:schemeClr val="dk1"/>
                </a:solidFill>
              </a:rPr>
              <a:t>Earth</a:t>
            </a:r>
            <a:r>
              <a:rPr lang="en" sz="900">
                <a:solidFill>
                  <a:schemeClr val="dk1"/>
                </a:solidFill>
              </a:rPr>
              <a:t> is around four times the size of the </a:t>
            </a:r>
            <a:r>
              <a:rPr lang="en" sz="900">
                <a:solidFill>
                  <a:schemeClr val="dk1"/>
                </a:solidFill>
              </a:rPr>
              <a:t>Moon</a:t>
            </a:r>
            <a:endParaRPr sz="900">
              <a:solidFill>
                <a:schemeClr val="dk1"/>
              </a:solidFill>
            </a:endParaRPr>
          </a:p>
          <a:p>
            <a:pPr indent="-285750" lvl="0" marL="457200" rtl="0" algn="l">
              <a:lnSpc>
                <a:spcPct val="115000"/>
              </a:lnSpc>
              <a:spcBef>
                <a:spcPts val="0"/>
              </a:spcBef>
              <a:spcAft>
                <a:spcPts val="0"/>
              </a:spcAft>
              <a:buClr>
                <a:schemeClr val="dk1"/>
              </a:buClr>
              <a:buSzPts val="900"/>
              <a:buAutoNum type="arabicParenR"/>
            </a:pPr>
            <a:r>
              <a:rPr lang="en" sz="900">
                <a:solidFill>
                  <a:schemeClr val="dk1"/>
                </a:solidFill>
              </a:rPr>
              <a:t>The surface area of the Moon is 14.6 million square miles. Earth’s surface area  is </a:t>
            </a:r>
            <a:r>
              <a:rPr lang="en" sz="900">
                <a:solidFill>
                  <a:schemeClr val="dk1"/>
                </a:solidFill>
                <a:highlight>
                  <a:srgbClr val="FFFFFF"/>
                </a:highlight>
              </a:rPr>
              <a:t>57,308,738 square miles</a:t>
            </a:r>
            <a:r>
              <a:rPr lang="en" sz="900">
                <a:solidFill>
                  <a:schemeClr val="dk1"/>
                </a:solidFill>
              </a:rPr>
              <a:t>, so the area of the Moon compared to Earth is only 7.4%. North America’s surface area is </a:t>
            </a:r>
            <a:r>
              <a:rPr lang="en" sz="900">
                <a:solidFill>
                  <a:schemeClr val="dk1"/>
                </a:solidFill>
                <a:highlight>
                  <a:srgbClr val="FFFFFF"/>
                </a:highlight>
              </a:rPr>
              <a:t>9,365,000 square miles…so the moon is quite small in comparison to Earth!</a:t>
            </a:r>
            <a:endParaRPr sz="900">
              <a:solidFill>
                <a:schemeClr val="dk1"/>
              </a:solidFill>
              <a:highlight>
                <a:srgbClr val="FFFFFF"/>
              </a:highlight>
            </a:endParaRPr>
          </a:p>
          <a:p>
            <a:pPr indent="-285750" lvl="0" marL="457200" rtl="0" algn="l">
              <a:lnSpc>
                <a:spcPct val="115000"/>
              </a:lnSpc>
              <a:spcBef>
                <a:spcPts val="0"/>
              </a:spcBef>
              <a:spcAft>
                <a:spcPts val="0"/>
              </a:spcAft>
              <a:buClr>
                <a:schemeClr val="dk1"/>
              </a:buClr>
              <a:buSzPts val="900"/>
              <a:buAutoNum type="arabicParenR"/>
            </a:pPr>
            <a:r>
              <a:rPr lang="en" sz="900">
                <a:solidFill>
                  <a:schemeClr val="dk1"/>
                </a:solidFill>
                <a:highlight>
                  <a:srgbClr val="FFFFFF"/>
                </a:highlight>
              </a:rPr>
              <a:t>A day lasts a lot longer on the Moon. On Earth </a:t>
            </a:r>
            <a:r>
              <a:rPr lang="en" sz="900">
                <a:solidFill>
                  <a:schemeClr val="dk1"/>
                </a:solidFill>
                <a:highlight>
                  <a:schemeClr val="lt1"/>
                </a:highlight>
              </a:rPr>
              <a:t>1 rotation=24 hours=day On the Moon 1 rotation = around 30 earth days! … this roughly means that a lunar night lasts around 14 days and then there is 14 earth days of sunlight</a:t>
            </a:r>
            <a:endParaRPr sz="900">
              <a:solidFill>
                <a:schemeClr val="dk1"/>
              </a:solidFill>
              <a:highlight>
                <a:srgbClr val="FFFFFF"/>
              </a:highlight>
            </a:endParaRPr>
          </a:p>
          <a:p>
            <a:pPr indent="-285750" lvl="0" marL="457200" rtl="0" algn="l">
              <a:spcBef>
                <a:spcPts val="0"/>
              </a:spcBef>
              <a:spcAft>
                <a:spcPts val="0"/>
              </a:spcAft>
              <a:buClr>
                <a:schemeClr val="dk1"/>
              </a:buClr>
              <a:buSzPts val="900"/>
              <a:buAutoNum type="arabicParenR"/>
            </a:pPr>
            <a:r>
              <a:rPr lang="en" sz="900">
                <a:solidFill>
                  <a:schemeClr val="dk1"/>
                </a:solidFill>
              </a:rPr>
              <a:t>The </a:t>
            </a:r>
            <a:r>
              <a:rPr lang="en" sz="900">
                <a:solidFill>
                  <a:schemeClr val="dk1"/>
                </a:solidFill>
              </a:rPr>
              <a:t>Moon</a:t>
            </a:r>
            <a:r>
              <a:rPr lang="en" sz="900">
                <a:solidFill>
                  <a:schemeClr val="dk1"/>
                </a:solidFill>
              </a:rPr>
              <a:t>’s distance from the </a:t>
            </a:r>
            <a:r>
              <a:rPr lang="en" sz="900">
                <a:solidFill>
                  <a:schemeClr val="dk1"/>
                </a:solidFill>
              </a:rPr>
              <a:t>Earth</a:t>
            </a:r>
            <a:r>
              <a:rPr lang="en" sz="900">
                <a:solidFill>
                  <a:schemeClr val="dk1"/>
                </a:solidFill>
              </a:rPr>
              <a:t> varies because the lunar orbit isn’t circular (this means at times the </a:t>
            </a:r>
            <a:r>
              <a:rPr lang="en" sz="900">
                <a:solidFill>
                  <a:schemeClr val="dk1"/>
                </a:solidFill>
              </a:rPr>
              <a:t>Moon</a:t>
            </a:r>
            <a:r>
              <a:rPr lang="en" sz="900">
                <a:solidFill>
                  <a:schemeClr val="dk1"/>
                </a:solidFill>
              </a:rPr>
              <a:t> is further away from us than at others) on average you could fit our planet in between the Earth and </a:t>
            </a:r>
            <a:r>
              <a:rPr lang="en" sz="900">
                <a:solidFill>
                  <a:schemeClr val="dk1"/>
                </a:solidFill>
              </a:rPr>
              <a:t>Moon</a:t>
            </a:r>
            <a:r>
              <a:rPr lang="en" sz="900">
                <a:solidFill>
                  <a:schemeClr val="dk1"/>
                </a:solidFill>
              </a:rPr>
              <a:t> 30 times!</a:t>
            </a:r>
            <a:endParaRPr sz="900">
              <a:solidFill>
                <a:schemeClr val="dk1"/>
              </a:solidFill>
            </a:endParaRPr>
          </a:p>
          <a:p>
            <a:pPr indent="-285750" lvl="0" marL="457200" rtl="0" algn="l">
              <a:spcBef>
                <a:spcPts val="0"/>
              </a:spcBef>
              <a:spcAft>
                <a:spcPts val="0"/>
              </a:spcAft>
              <a:buClr>
                <a:schemeClr val="dk1"/>
              </a:buClr>
              <a:buSzPts val="900"/>
              <a:buAutoNum type="arabicParenR"/>
            </a:pPr>
            <a:r>
              <a:rPr lang="en" sz="900">
                <a:solidFill>
                  <a:schemeClr val="dk1"/>
                </a:solidFill>
              </a:rPr>
              <a:t>On the </a:t>
            </a:r>
            <a:r>
              <a:rPr lang="en" sz="900">
                <a:solidFill>
                  <a:schemeClr val="dk1"/>
                </a:solidFill>
              </a:rPr>
              <a:t>Moon</a:t>
            </a:r>
            <a:r>
              <a:rPr lang="en" sz="900">
                <a:solidFill>
                  <a:schemeClr val="dk1"/>
                </a:solidFill>
              </a:rPr>
              <a:t> a person would weigh 6 times less than on Earth. As gravity is less on the Moon we weigh less - our mass, however, stays the same.</a:t>
            </a:r>
            <a:endParaRPr sz="900">
              <a:solidFill>
                <a:schemeClr val="dk1"/>
              </a:solidFill>
            </a:endParaRPr>
          </a:p>
          <a:p>
            <a:pPr indent="-285750" lvl="0" marL="457200" rtl="0" algn="l">
              <a:spcBef>
                <a:spcPts val="0"/>
              </a:spcBef>
              <a:spcAft>
                <a:spcPts val="0"/>
              </a:spcAft>
              <a:buClr>
                <a:schemeClr val="dk1"/>
              </a:buClr>
              <a:buSzPts val="900"/>
              <a:buAutoNum type="arabicParenR"/>
            </a:pPr>
            <a:r>
              <a:rPr lang="en" sz="900">
                <a:solidFill>
                  <a:schemeClr val="dk1"/>
                </a:solidFill>
              </a:rPr>
              <a:t>The Moon has a very thin atmosphere called an exosphere, it is not breathable!</a:t>
            </a:r>
            <a:endParaRPr sz="900">
              <a:solidFill>
                <a:schemeClr val="dk1"/>
              </a:solidFill>
            </a:endParaRPr>
          </a:p>
          <a:p>
            <a:pPr indent="-285750" lvl="0" marL="457200" rtl="0" algn="l">
              <a:spcBef>
                <a:spcPts val="0"/>
              </a:spcBef>
              <a:spcAft>
                <a:spcPts val="0"/>
              </a:spcAft>
              <a:buClr>
                <a:schemeClr val="dk1"/>
              </a:buClr>
              <a:buSzPts val="900"/>
              <a:buAutoNum type="arabicParenR"/>
            </a:pPr>
            <a:r>
              <a:rPr lang="en" sz="900">
                <a:solidFill>
                  <a:schemeClr val="dk1"/>
                </a:solidFill>
              </a:rPr>
              <a:t>Every few hours the Moon is hit by meteorites. These collisions send out bright flashes of light known as lunar flashes</a:t>
            </a:r>
            <a:endParaRPr sz="900">
              <a:solidFill>
                <a:schemeClr val="dk1"/>
              </a:solidFill>
            </a:endParaRPr>
          </a:p>
          <a:p>
            <a:pPr indent="-285750" lvl="0" marL="457200" rtl="0" algn="l">
              <a:spcBef>
                <a:spcPts val="0"/>
              </a:spcBef>
              <a:spcAft>
                <a:spcPts val="0"/>
              </a:spcAft>
              <a:buClr>
                <a:schemeClr val="dk1"/>
              </a:buClr>
              <a:buSzPts val="900"/>
              <a:buAutoNum type="arabicParenR"/>
            </a:pPr>
            <a:r>
              <a:rPr lang="en" sz="900">
                <a:solidFill>
                  <a:schemeClr val="dk1"/>
                </a:solidFill>
              </a:rPr>
              <a:t>Moon dust is very much like sand but it has sharp edges!</a:t>
            </a:r>
            <a:endParaRPr sz="90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112c88c68e6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112c88c68e6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Calibri"/>
                <a:ea typeface="Calibri"/>
                <a:cs typeface="Calibri"/>
                <a:sym typeface="Calibri"/>
              </a:rPr>
              <a:t>Artemis will return humans to the Moon! </a:t>
            </a:r>
            <a:r>
              <a:rPr lang="en" sz="900">
                <a:solidFill>
                  <a:schemeClr val="dk1"/>
                </a:solidFill>
                <a:latin typeface="Calibri"/>
                <a:ea typeface="Calibri"/>
                <a:cs typeface="Calibri"/>
                <a:sym typeface="Calibri"/>
              </a:rPr>
              <a:t>Students are likely to be 12 or 13 when this happens.</a:t>
            </a:r>
            <a:endParaRPr sz="900">
              <a:solidFill>
                <a:schemeClr val="dk1"/>
              </a:solidFill>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The low gravity levels on the Moon offer lots of possibilities to support further exploration of Space.</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Because of gravity, rockets need an enormous amount of fuel to gather enough speed to reach orbit - and the further we want to go in space, the more fuel and materials we will need.</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Setting up a base on the Moon would  make it much easier to plan space missions because it is in what is called </a:t>
            </a:r>
            <a:r>
              <a:rPr b="1" lang="en" sz="900">
                <a:latin typeface="Calibri"/>
                <a:ea typeface="Calibri"/>
                <a:cs typeface="Calibri"/>
                <a:sym typeface="Calibri"/>
              </a:rPr>
              <a:t>low Earth orbit </a:t>
            </a:r>
            <a:r>
              <a:rPr lang="en" sz="900">
                <a:latin typeface="Calibri"/>
                <a:ea typeface="Calibri"/>
                <a:cs typeface="Calibri"/>
                <a:sym typeface="Calibri"/>
              </a:rPr>
              <a:t>(LEO) and doesn’t have as much gravity to fight against. Very simply, rockets wouldn’t need as much energy to launch!</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The Moon won’t just serve as a usual launchpad, </a:t>
            </a:r>
            <a:r>
              <a:rPr lang="en" sz="900">
                <a:solidFill>
                  <a:schemeClr val="dk1"/>
                </a:solidFill>
                <a:latin typeface="Calibri"/>
                <a:ea typeface="Calibri"/>
                <a:cs typeface="Calibri"/>
                <a:sym typeface="Calibri"/>
              </a:rPr>
              <a:t>scientists are still hoping to discover how the Moon and the Earth came to be, and more Moon exploration could help provide some answers!</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The Moon itself is made of many of the same elements as Earth, and it could be mined for fuel and for metals or other materials. One big challenge with the lack of atmosphere is how to </a:t>
            </a:r>
            <a:r>
              <a:rPr lang="en" sz="900">
                <a:latin typeface="Calibri"/>
                <a:ea typeface="Calibri"/>
                <a:cs typeface="Calibri"/>
                <a:sym typeface="Calibri"/>
              </a:rPr>
              <a:t>protect</a:t>
            </a:r>
            <a:r>
              <a:rPr lang="en" sz="900">
                <a:latin typeface="Calibri"/>
                <a:ea typeface="Calibri"/>
                <a:cs typeface="Calibri"/>
                <a:sym typeface="Calibri"/>
              </a:rPr>
              <a:t> a lunar base </a:t>
            </a:r>
            <a:r>
              <a:rPr lang="en" sz="900">
                <a:latin typeface="Calibri"/>
                <a:ea typeface="Calibri"/>
                <a:cs typeface="Calibri"/>
                <a:sym typeface="Calibri"/>
              </a:rPr>
              <a:t>from</a:t>
            </a:r>
            <a:r>
              <a:rPr lang="en" sz="900">
                <a:latin typeface="Calibri"/>
                <a:ea typeface="Calibri"/>
                <a:cs typeface="Calibri"/>
                <a:sym typeface="Calibri"/>
              </a:rPr>
              <a:t> a possible </a:t>
            </a:r>
            <a:r>
              <a:rPr lang="en" sz="900">
                <a:latin typeface="Calibri"/>
                <a:ea typeface="Calibri"/>
                <a:cs typeface="Calibri"/>
                <a:sym typeface="Calibri"/>
              </a:rPr>
              <a:t>meteorite</a:t>
            </a:r>
            <a:r>
              <a:rPr lang="en" sz="900">
                <a:latin typeface="Calibri"/>
                <a:ea typeface="Calibri"/>
                <a:cs typeface="Calibri"/>
                <a:sym typeface="Calibri"/>
              </a:rPr>
              <a:t> impact</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12c88c68e6_0_1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12c88c68e6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Calibri"/>
                <a:ea typeface="Calibri"/>
                <a:cs typeface="Calibri"/>
                <a:sym typeface="Calibri"/>
              </a:rPr>
              <a:t>There are lots of benefits to spending time in this area, did you know  that has it has never been explored by astronauts before? </a:t>
            </a:r>
            <a:endParaRPr sz="900">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The South Pole contains lots of high ground that is exposed to the sun for long periods of time, this means solar power can be generated.</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The South Pole also has areas that are constantly in shadow with incredibly low temperatures - these areas may frozen clues  into the beginnings of the Earth and the Moon.  </a:t>
            </a:r>
            <a:r>
              <a:rPr lang="en" sz="900">
                <a:solidFill>
                  <a:schemeClr val="dk1"/>
                </a:solidFill>
                <a:latin typeface="Calibri"/>
                <a:ea typeface="Calibri"/>
                <a:cs typeface="Calibri"/>
                <a:sym typeface="Calibri"/>
              </a:rPr>
              <a:t>Scientists have also discovered that water, in the form of ice, exists in the shadowed craters on the south pole of the Moon - this could be really useful! </a:t>
            </a:r>
            <a:r>
              <a:rPr b="1" lang="en" sz="900">
                <a:solidFill>
                  <a:schemeClr val="dk1"/>
                </a:solidFill>
                <a:latin typeface="Calibri"/>
                <a:ea typeface="Calibri"/>
                <a:cs typeface="Calibri"/>
                <a:sym typeface="Calibri"/>
              </a:rPr>
              <a:t>Ask your students if they can think why the ice could be useful. </a:t>
            </a:r>
            <a:endParaRPr b="1" sz="900">
              <a:solidFill>
                <a:schemeClr val="dk1"/>
              </a:solidFill>
              <a:latin typeface="Calibri"/>
              <a:ea typeface="Calibri"/>
              <a:cs typeface="Calibri"/>
              <a:sym typeface="Calibri"/>
            </a:endParaRPr>
          </a:p>
          <a:p>
            <a:pPr indent="-285750" lvl="0" marL="457200" rtl="0" algn="l">
              <a:spcBef>
                <a:spcPts val="0"/>
              </a:spcBef>
              <a:spcAft>
                <a:spcPts val="0"/>
              </a:spcAft>
              <a:buClr>
                <a:schemeClr val="dk1"/>
              </a:buClr>
              <a:buSzPts val="900"/>
              <a:buFont typeface="Calibri"/>
              <a:buAutoNum type="arabicParenR"/>
            </a:pPr>
            <a:r>
              <a:rPr lang="en" sz="900">
                <a:solidFill>
                  <a:schemeClr val="dk1"/>
                </a:solidFill>
                <a:latin typeface="Calibri"/>
                <a:ea typeface="Calibri"/>
                <a:cs typeface="Calibri"/>
                <a:sym typeface="Calibri"/>
              </a:rPr>
              <a:t>Ice can be processed into water </a:t>
            </a:r>
            <a:endParaRPr sz="900">
              <a:solidFill>
                <a:schemeClr val="dk1"/>
              </a:solidFill>
              <a:latin typeface="Calibri"/>
              <a:ea typeface="Calibri"/>
              <a:cs typeface="Calibri"/>
              <a:sym typeface="Calibri"/>
            </a:endParaRPr>
          </a:p>
          <a:p>
            <a:pPr indent="-285750" lvl="0" marL="457200" rtl="0" algn="l">
              <a:spcBef>
                <a:spcPts val="0"/>
              </a:spcBef>
              <a:spcAft>
                <a:spcPts val="0"/>
              </a:spcAft>
              <a:buClr>
                <a:schemeClr val="dk1"/>
              </a:buClr>
              <a:buSzPts val="900"/>
              <a:buFont typeface="Calibri"/>
              <a:buAutoNum type="arabicParenR"/>
            </a:pPr>
            <a:r>
              <a:rPr lang="en" sz="900">
                <a:solidFill>
                  <a:schemeClr val="dk1"/>
                </a:solidFill>
                <a:latin typeface="Calibri"/>
                <a:ea typeface="Calibri"/>
                <a:cs typeface="Calibri"/>
                <a:sym typeface="Calibri"/>
              </a:rPr>
              <a:t>If you split the components of water - hydrogen and oxygen (this is quite a simple process)  - you can make rocket fuel. Hydrogen burns at an intense 5005 degrees Fahrenheit and makes a great fuel.</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It’s important to remember that there are huge </a:t>
            </a:r>
            <a:r>
              <a:rPr lang="en" sz="900">
                <a:latin typeface="Calibri"/>
                <a:ea typeface="Calibri"/>
                <a:cs typeface="Calibri"/>
                <a:sym typeface="Calibri"/>
              </a:rPr>
              <a:t>contrasts in the landscape of the Moon. </a:t>
            </a:r>
            <a:r>
              <a:rPr lang="en" sz="900">
                <a:latin typeface="Calibri"/>
                <a:ea typeface="Calibri"/>
                <a:cs typeface="Calibri"/>
                <a:sym typeface="Calibri"/>
              </a:rPr>
              <a:t>These contrasts will pose some challenges for mobility of astronauts - this sounds like something an inventor could help with!</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t/>
            </a:r>
            <a:endParaRPr sz="900">
              <a:solidFill>
                <a:srgbClr val="FF0000"/>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112c88c68e6_0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112c88c68e6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The geological south pole of the Moon is located on the rim of the Shackleton crater and it is though that NASA will look to establish a lunar base near here. </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Scientists are interested to learn more about  this crater ,it is just under 3 miles deep - The Grand Canyon is less than a mile deep in </a:t>
            </a:r>
            <a:r>
              <a:rPr lang="en" sz="900">
                <a:latin typeface="Calibri"/>
                <a:ea typeface="Calibri"/>
                <a:cs typeface="Calibri"/>
                <a:sym typeface="Calibri"/>
              </a:rPr>
              <a:t>comparison</a:t>
            </a:r>
            <a:r>
              <a:rPr lang="en" sz="900">
                <a:latin typeface="Calibri"/>
                <a:ea typeface="Calibri"/>
                <a:cs typeface="Calibri"/>
                <a:sym typeface="Calibri"/>
              </a:rPr>
              <a:t>!</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The view back to Earth from here will be pretty </a:t>
            </a:r>
            <a:r>
              <a:rPr lang="en" sz="900">
                <a:latin typeface="Calibri"/>
                <a:ea typeface="Calibri"/>
                <a:cs typeface="Calibri"/>
                <a:sym typeface="Calibri"/>
              </a:rPr>
              <a:t>unique</a:t>
            </a:r>
            <a:r>
              <a:rPr lang="en" sz="900">
                <a:latin typeface="Calibri"/>
                <a:ea typeface="Calibri"/>
                <a:cs typeface="Calibri"/>
                <a:sym typeface="Calibri"/>
              </a:rPr>
              <a:t>! Earth will appear to be rotating backwards and look upside down.</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The sun will travel around the horizon never gaining much height through the lunar day like it does on Earth. This results in lots of long shadows - this could look pretty cool…very dramatic! But it also means there are lots of cold spots on the geological </a:t>
            </a:r>
            <a:r>
              <a:rPr lang="en" sz="900">
                <a:latin typeface="Calibri"/>
                <a:ea typeface="Calibri"/>
                <a:cs typeface="Calibri"/>
                <a:sym typeface="Calibri"/>
              </a:rPr>
              <a:t>south</a:t>
            </a:r>
            <a:r>
              <a:rPr lang="en" sz="900">
                <a:latin typeface="Calibri"/>
                <a:ea typeface="Calibri"/>
                <a:cs typeface="Calibri"/>
                <a:sym typeface="Calibri"/>
              </a:rPr>
              <a:t> pole.</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Sunrise to sunset on the </a:t>
            </a:r>
            <a:r>
              <a:rPr lang="en" sz="900">
                <a:latin typeface="Calibri"/>
                <a:ea typeface="Calibri"/>
                <a:cs typeface="Calibri"/>
                <a:sym typeface="Calibri"/>
              </a:rPr>
              <a:t>Moon</a:t>
            </a:r>
            <a:r>
              <a:rPr lang="en" sz="900">
                <a:latin typeface="Calibri"/>
                <a:ea typeface="Calibri"/>
                <a:cs typeface="Calibri"/>
                <a:sym typeface="Calibri"/>
              </a:rPr>
              <a:t> takes much longer than on Earth, it takes around a month.</a:t>
            </a:r>
            <a:endParaRPr sz="900">
              <a:latin typeface="Calibri"/>
              <a:ea typeface="Calibri"/>
              <a:cs typeface="Calibri"/>
              <a:sym typeface="Calibri"/>
            </a:endParaRPr>
          </a:p>
          <a:p>
            <a:pPr indent="0" lvl="0" marL="0" rtl="0" algn="l">
              <a:spcBef>
                <a:spcPts val="0"/>
              </a:spcBef>
              <a:spcAft>
                <a:spcPts val="0"/>
              </a:spcAft>
              <a:buNone/>
            </a:pPr>
            <a:r>
              <a:t/>
            </a:r>
            <a:endParaRPr sz="900">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112c88c68e6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112c88c68e6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Students have had the opportunity to learn lots about life in space and on the Moon. Now it’s time to get creative and have some fun. Students can use the Invent your own lunar base to invent their ideal home on the moon. There are some ideas on the slide but encourage students to let their imaginations run wild - there are no limits! We’d have a silent disco room with a weather room where you can experience Earth’s weather to make you feel less homesick!</a:t>
            </a:r>
            <a:endParaRPr/>
          </a:p>
          <a:p>
            <a:pPr indent="-298450" lvl="0" marL="457200" rtl="0" algn="l">
              <a:spcBef>
                <a:spcPts val="0"/>
              </a:spcBef>
              <a:spcAft>
                <a:spcPts val="0"/>
              </a:spcAft>
              <a:buSzPts val="1100"/>
              <a:buChar char="●"/>
            </a:pPr>
            <a:r>
              <a:rPr lang="en"/>
              <a:t>What would their lunar base look like?</a:t>
            </a:r>
            <a:endParaRPr/>
          </a:p>
          <a:p>
            <a:pPr indent="-298450" lvl="0" marL="457200" rtl="0" algn="l">
              <a:spcBef>
                <a:spcPts val="0"/>
              </a:spcBef>
              <a:spcAft>
                <a:spcPts val="0"/>
              </a:spcAft>
              <a:buSzPts val="1100"/>
              <a:buChar char="●"/>
            </a:pPr>
            <a:r>
              <a:rPr lang="en"/>
              <a:t>How many rooms would it have?</a:t>
            </a:r>
            <a:endParaRPr/>
          </a:p>
          <a:p>
            <a:pPr indent="-298450" lvl="0" marL="457200" rtl="0" algn="l">
              <a:spcBef>
                <a:spcPts val="0"/>
              </a:spcBef>
              <a:spcAft>
                <a:spcPts val="0"/>
              </a:spcAft>
              <a:buSzPts val="1100"/>
              <a:buChar char="●"/>
            </a:pPr>
            <a:r>
              <a:rPr lang="en"/>
              <a:t>Who would come on their Moon adventure?</a:t>
            </a:r>
            <a:endParaRPr/>
          </a:p>
          <a:p>
            <a:pPr indent="-298450" lvl="0" marL="457200" rtl="0" algn="l">
              <a:spcBef>
                <a:spcPts val="0"/>
              </a:spcBef>
              <a:spcAft>
                <a:spcPts val="0"/>
              </a:spcAft>
              <a:buSzPts val="1100"/>
              <a:buChar char="●"/>
            </a:pPr>
            <a:r>
              <a:rPr lang="en"/>
              <a:t>Which of their favourite things from Earth </a:t>
            </a:r>
            <a:r>
              <a:rPr lang="en"/>
              <a:t>would</a:t>
            </a:r>
            <a:r>
              <a:rPr lang="en"/>
              <a:t> they take with them?</a:t>
            </a:r>
            <a:endParaRPr/>
          </a:p>
          <a:p>
            <a:pPr indent="-298450" lvl="0" marL="457200" rtl="0" algn="l">
              <a:spcBef>
                <a:spcPts val="0"/>
              </a:spcBef>
              <a:spcAft>
                <a:spcPts val="0"/>
              </a:spcAft>
              <a:buSzPts val="1100"/>
              <a:buChar char="●"/>
            </a:pPr>
            <a:r>
              <a:rPr lang="en"/>
              <a:t>What would they miss most from Earth?</a:t>
            </a:r>
            <a:endParaRPr/>
          </a:p>
          <a:p>
            <a:pPr indent="0" lvl="0" marL="45720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112c88c68e6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112c88c68e6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lang="en">
                <a:latin typeface="Calibri"/>
                <a:ea typeface="Calibri"/>
                <a:cs typeface="Calibri"/>
                <a:sym typeface="Calibri"/>
              </a:rPr>
              <a:t>Earth’s Moon is an open book to its history. Earth tends to erase its planetary history through tectonic shifts, volcanic activity and weather, this isn’t the case on the Moon. You can see some of the </a:t>
            </a:r>
            <a:r>
              <a:rPr lang="en">
                <a:latin typeface="Calibri"/>
                <a:ea typeface="Calibri"/>
                <a:cs typeface="Calibri"/>
                <a:sym typeface="Calibri"/>
              </a:rPr>
              <a:t>Moon</a:t>
            </a:r>
            <a:r>
              <a:rPr lang="en">
                <a:latin typeface="Calibri"/>
                <a:ea typeface="Calibri"/>
                <a:cs typeface="Calibri"/>
                <a:sym typeface="Calibri"/>
              </a:rPr>
              <a:t>’s most famous </a:t>
            </a:r>
            <a:r>
              <a:rPr lang="en">
                <a:latin typeface="Calibri"/>
                <a:ea typeface="Calibri"/>
                <a:cs typeface="Calibri"/>
                <a:sym typeface="Calibri"/>
              </a:rPr>
              <a:t>Moon</a:t>
            </a:r>
            <a:r>
              <a:rPr lang="en">
                <a:latin typeface="Calibri"/>
                <a:ea typeface="Calibri"/>
                <a:cs typeface="Calibri"/>
                <a:sym typeface="Calibri"/>
              </a:rPr>
              <a:t>marks here </a:t>
            </a:r>
            <a:r>
              <a:rPr lang="en" u="sng">
                <a:solidFill>
                  <a:schemeClr val="hlink"/>
                </a:solidFill>
                <a:latin typeface="Calibri"/>
                <a:ea typeface="Calibri"/>
                <a:cs typeface="Calibri"/>
                <a:sym typeface="Calibri"/>
                <a:hlinkClick r:id="rId2"/>
              </a:rPr>
              <a:t>https://</a:t>
            </a:r>
            <a:r>
              <a:rPr lang="en" u="sng">
                <a:solidFill>
                  <a:schemeClr val="hlink"/>
                </a:solidFill>
                <a:latin typeface="Calibri"/>
                <a:ea typeface="Calibri"/>
                <a:cs typeface="Calibri"/>
                <a:sym typeface="Calibri"/>
                <a:hlinkClick r:id="rId3"/>
              </a:rPr>
              <a:t>Moon</a:t>
            </a:r>
            <a:r>
              <a:rPr lang="en" u="sng">
                <a:solidFill>
                  <a:schemeClr val="hlink"/>
                </a:solidFill>
                <a:latin typeface="Calibri"/>
                <a:ea typeface="Calibri"/>
                <a:cs typeface="Calibri"/>
                <a:sym typeface="Calibri"/>
                <a:hlinkClick r:id="rId4"/>
              </a:rPr>
              <a:t>.nasa.gov/inside-and-out/overview/</a:t>
            </a:r>
            <a:endParaRPr>
              <a:latin typeface="Calibri"/>
              <a:ea typeface="Calibri"/>
              <a:cs typeface="Calibri"/>
              <a:sym typeface="Calibri"/>
            </a:endParaRPr>
          </a:p>
          <a:p>
            <a:pPr indent="0" lvl="0" marL="457200" rtl="0" algn="l">
              <a:spcBef>
                <a:spcPts val="0"/>
              </a:spcBef>
              <a:spcAft>
                <a:spcPts val="0"/>
              </a:spcAft>
              <a:buNone/>
            </a:pPr>
            <a:r>
              <a:t/>
            </a:r>
            <a:endParaRPr>
              <a:latin typeface="Calibri"/>
              <a:ea typeface="Calibri"/>
              <a:cs typeface="Calibri"/>
              <a:sym typeface="Calibri"/>
            </a:endParaRPr>
          </a:p>
          <a:p>
            <a:pPr indent="0" lvl="0" marL="457200" rtl="0" algn="l">
              <a:spcBef>
                <a:spcPts val="0"/>
              </a:spcBef>
              <a:spcAft>
                <a:spcPts val="0"/>
              </a:spcAft>
              <a:buNone/>
            </a:pPr>
            <a:r>
              <a:rPr lang="en">
                <a:latin typeface="Calibri"/>
                <a:ea typeface="Calibri"/>
                <a:cs typeface="Calibri"/>
                <a:sym typeface="Calibri"/>
              </a:rPr>
              <a:t>Now for some Little Inventors fun…some new marking have appeared on the surface of the </a:t>
            </a:r>
            <a:r>
              <a:rPr lang="en">
                <a:latin typeface="Calibri"/>
                <a:ea typeface="Calibri"/>
                <a:cs typeface="Calibri"/>
                <a:sym typeface="Calibri"/>
              </a:rPr>
              <a:t>Moon</a:t>
            </a:r>
            <a:r>
              <a:rPr lang="en">
                <a:latin typeface="Calibri"/>
                <a:ea typeface="Calibri"/>
                <a:cs typeface="Calibri"/>
                <a:sym typeface="Calibri"/>
              </a:rPr>
              <a:t>. Can your students guess what may have caused them? </a:t>
            </a:r>
            <a:endParaRPr>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112c88c68e6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112c88c68e6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t>It’s time for your students to use all of their knowledge about the hostile environment of the Moon and to design an experience for you! As their teacher, your students are sending you off as part of the Artemis mission. They are going to have to think deeply about how to tailor the </a:t>
            </a:r>
            <a:r>
              <a:rPr lang="en" sz="900"/>
              <a:t>experience</a:t>
            </a:r>
            <a:r>
              <a:rPr lang="en" sz="900"/>
              <a:t> to suit your needs.</a:t>
            </a:r>
            <a:endParaRPr sz="900"/>
          </a:p>
          <a:p>
            <a:pPr indent="0" lvl="0" marL="0" rtl="0" algn="l">
              <a:spcBef>
                <a:spcPts val="0"/>
              </a:spcBef>
              <a:spcAft>
                <a:spcPts val="0"/>
              </a:spcAft>
              <a:buNone/>
            </a:pPr>
            <a:r>
              <a:rPr lang="en" sz="900"/>
              <a:t>Allow your students to ask you a few questions to help them along with their task. The questions might include:</a:t>
            </a:r>
            <a:endParaRPr sz="900"/>
          </a:p>
          <a:p>
            <a:pPr indent="-285750" lvl="0" marL="457200" rtl="0" algn="l">
              <a:spcBef>
                <a:spcPts val="0"/>
              </a:spcBef>
              <a:spcAft>
                <a:spcPts val="0"/>
              </a:spcAft>
              <a:buSzPts val="900"/>
              <a:buAutoNum type="arabicParenR"/>
            </a:pPr>
            <a:r>
              <a:rPr lang="en" sz="900"/>
              <a:t>What are your skills and character traits that might make you a good fit for a particular job on the Moon?</a:t>
            </a:r>
            <a:endParaRPr sz="900"/>
          </a:p>
          <a:p>
            <a:pPr indent="-285750" lvl="0" marL="457200" rtl="0" algn="l">
              <a:spcBef>
                <a:spcPts val="0"/>
              </a:spcBef>
              <a:spcAft>
                <a:spcPts val="0"/>
              </a:spcAft>
              <a:buSzPts val="900"/>
              <a:buAutoNum type="arabicParenR"/>
            </a:pPr>
            <a:r>
              <a:rPr lang="en" sz="900"/>
              <a:t>What type of transport do you use on Earth - how could a similar experience be replicated on the Moon?</a:t>
            </a:r>
            <a:endParaRPr sz="900"/>
          </a:p>
          <a:p>
            <a:pPr indent="-285750" lvl="0" marL="457200" rtl="0" algn="l">
              <a:spcBef>
                <a:spcPts val="0"/>
              </a:spcBef>
              <a:spcAft>
                <a:spcPts val="0"/>
              </a:spcAft>
              <a:buSzPts val="900"/>
              <a:buAutoNum type="arabicParenR"/>
            </a:pPr>
            <a:r>
              <a:rPr lang="en" sz="900"/>
              <a:t>Where do you go for fun on Earth…could a bowling alley exist on the Moon!?</a:t>
            </a:r>
            <a:endParaRPr sz="900"/>
          </a:p>
          <a:p>
            <a:pPr indent="-285750" lvl="0" marL="457200" rtl="0" algn="l">
              <a:spcBef>
                <a:spcPts val="0"/>
              </a:spcBef>
              <a:spcAft>
                <a:spcPts val="0"/>
              </a:spcAft>
              <a:buSzPts val="900"/>
              <a:buAutoNum type="arabicParenR"/>
            </a:pPr>
            <a:r>
              <a:rPr lang="en" sz="900"/>
              <a:t>What might you find really challenging on the Moon…is there something you would really struggle to live without? (not including friends and family)</a:t>
            </a:r>
            <a:endParaRPr sz="900"/>
          </a:p>
          <a:p>
            <a:pPr indent="0" lvl="0" marL="0" rtl="0" algn="l">
              <a:spcBef>
                <a:spcPts val="0"/>
              </a:spcBef>
              <a:spcAft>
                <a:spcPts val="0"/>
              </a:spcAft>
              <a:buNone/>
            </a:pPr>
            <a:r>
              <a:t/>
            </a:r>
            <a:endParaRPr sz="900"/>
          </a:p>
          <a:p>
            <a:pPr indent="0" lvl="0" marL="0" rtl="0" algn="l">
              <a:spcBef>
                <a:spcPts val="0"/>
              </a:spcBef>
              <a:spcAft>
                <a:spcPts val="0"/>
              </a:spcAft>
              <a:buNone/>
            </a:pPr>
            <a:r>
              <a:rPr lang="en" sz="900"/>
              <a:t>Your students should use their Moonday worksheets to note down their answers and ideas. Encourage them to use their Inventor’s Logs to sketch any invention ideas they come up with.</a:t>
            </a:r>
            <a:endParaRPr sz="9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2.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4.jp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jp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9.jp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jp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jp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6.jp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0.jpg"/><Relationship Id="rId5"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7.jp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jpg"/><Relationship Id="rId4" Type="http://schemas.openxmlformats.org/officeDocument/2006/relationships/image" Target="../media/image2.png"/><Relationship Id="rId5"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12" y="0"/>
            <a:ext cx="9144000" cy="5143500"/>
          </a:xfrm>
          <a:prstGeom prst="rect">
            <a:avLst/>
          </a:prstGeom>
          <a:noFill/>
          <a:ln>
            <a:noFill/>
          </a:ln>
        </p:spPr>
      </p:pic>
      <p:pic>
        <p:nvPicPr>
          <p:cNvPr id="55" name="Google Shape;55;p13"/>
          <p:cNvPicPr preferRelativeResize="0"/>
          <p:nvPr/>
        </p:nvPicPr>
        <p:blipFill>
          <a:blip r:embed="rId4">
            <a:alphaModFix/>
          </a:blip>
          <a:stretch>
            <a:fillRect/>
          </a:stretch>
        </p:blipFill>
        <p:spPr>
          <a:xfrm>
            <a:off x="3265900" y="3520750"/>
            <a:ext cx="2287250" cy="807075"/>
          </a:xfrm>
          <a:prstGeom prst="rect">
            <a:avLst/>
          </a:prstGeom>
          <a:noFill/>
          <a:ln>
            <a:noFill/>
          </a:ln>
        </p:spPr>
      </p:pic>
      <p:sp>
        <p:nvSpPr>
          <p:cNvPr id="56" name="Google Shape;56;p13"/>
          <p:cNvSpPr txBox="1"/>
          <p:nvPr/>
        </p:nvSpPr>
        <p:spPr>
          <a:xfrm>
            <a:off x="3536650" y="3608675"/>
            <a:ext cx="1959600" cy="63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900">
                <a:solidFill>
                  <a:schemeClr val="dk1"/>
                </a:solidFill>
                <a:latin typeface="Calibri"/>
                <a:ea typeface="Calibri"/>
                <a:cs typeface="Calibri"/>
                <a:sym typeface="Calibri"/>
              </a:rPr>
              <a:t>The Moon</a:t>
            </a:r>
            <a:endParaRPr b="1" sz="1900">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2"/>
          <p:cNvSpPr txBox="1"/>
          <p:nvPr/>
        </p:nvSpPr>
        <p:spPr>
          <a:xfrm>
            <a:off x="332475" y="1278375"/>
            <a:ext cx="3903600" cy="354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2100">
                <a:solidFill>
                  <a:schemeClr val="dk1"/>
                </a:solidFill>
                <a:latin typeface="Calibri"/>
                <a:ea typeface="Calibri"/>
                <a:cs typeface="Calibri"/>
                <a:sym typeface="Calibri"/>
              </a:rPr>
              <a:t>Use what you’ve just learnt to come up with an invention idea! </a:t>
            </a:r>
            <a:endParaRPr sz="21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2100">
              <a:solidFill>
                <a:schemeClr val="dk1"/>
              </a:solidFill>
              <a:latin typeface="Calibri"/>
              <a:ea typeface="Calibri"/>
              <a:cs typeface="Calibri"/>
              <a:sym typeface="Calibri"/>
            </a:endParaRPr>
          </a:p>
          <a:p>
            <a:pPr indent="-361950" lvl="0" marL="457200" rtl="0" algn="l">
              <a:lnSpc>
                <a:spcPct val="115000"/>
              </a:lnSpc>
              <a:spcBef>
                <a:spcPts val="0"/>
              </a:spcBef>
              <a:spcAft>
                <a:spcPts val="0"/>
              </a:spcAft>
              <a:buClr>
                <a:schemeClr val="dk1"/>
              </a:buClr>
              <a:buSzPts val="2100"/>
              <a:buFont typeface="Calibri"/>
              <a:buChar char="●"/>
            </a:pPr>
            <a:r>
              <a:rPr lang="en" sz="2100">
                <a:solidFill>
                  <a:schemeClr val="dk1"/>
                </a:solidFill>
                <a:latin typeface="Calibri"/>
                <a:ea typeface="Calibri"/>
                <a:cs typeface="Calibri"/>
                <a:sym typeface="Calibri"/>
              </a:rPr>
              <a:t>Think up and draw</a:t>
            </a:r>
            <a:endParaRPr sz="210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rPr lang="en" sz="2100">
                <a:solidFill>
                  <a:schemeClr val="dk1"/>
                </a:solidFill>
                <a:latin typeface="Calibri"/>
                <a:ea typeface="Calibri"/>
                <a:cs typeface="Calibri"/>
                <a:sym typeface="Calibri"/>
              </a:rPr>
              <a:t>an invention </a:t>
            </a:r>
            <a:endParaRPr sz="210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t/>
            </a:r>
            <a:endParaRPr sz="2100">
              <a:solidFill>
                <a:schemeClr val="dk1"/>
              </a:solidFill>
              <a:latin typeface="Calibri"/>
              <a:ea typeface="Calibri"/>
              <a:cs typeface="Calibri"/>
              <a:sym typeface="Calibri"/>
            </a:endParaRPr>
          </a:p>
          <a:p>
            <a:pPr indent="-361950" lvl="0" marL="457200" rtl="0" algn="l">
              <a:lnSpc>
                <a:spcPct val="115000"/>
              </a:lnSpc>
              <a:spcBef>
                <a:spcPts val="0"/>
              </a:spcBef>
              <a:spcAft>
                <a:spcPts val="0"/>
              </a:spcAft>
              <a:buClr>
                <a:schemeClr val="dk1"/>
              </a:buClr>
              <a:buSzPts val="2100"/>
              <a:buFont typeface="Calibri"/>
              <a:buChar char="●"/>
            </a:pPr>
            <a:r>
              <a:rPr lang="en" sz="2100">
                <a:solidFill>
                  <a:schemeClr val="dk1"/>
                </a:solidFill>
                <a:latin typeface="Calibri"/>
                <a:ea typeface="Calibri"/>
                <a:cs typeface="Calibri"/>
                <a:sym typeface="Calibri"/>
              </a:rPr>
              <a:t>Draw BIG, add labels and color. </a:t>
            </a:r>
            <a:endParaRPr sz="21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2500">
              <a:solidFill>
                <a:schemeClr val="dk1"/>
              </a:solidFill>
              <a:highlight>
                <a:srgbClr val="00FFFF"/>
              </a:highlight>
              <a:latin typeface="Calibri"/>
              <a:ea typeface="Calibri"/>
              <a:cs typeface="Calibri"/>
              <a:sym typeface="Calibri"/>
            </a:endParaRPr>
          </a:p>
        </p:txBody>
      </p:sp>
      <p:pic>
        <p:nvPicPr>
          <p:cNvPr id="127" name="Google Shape;127;p22"/>
          <p:cNvPicPr preferRelativeResize="0"/>
          <p:nvPr/>
        </p:nvPicPr>
        <p:blipFill>
          <a:blip r:embed="rId3">
            <a:alphaModFix/>
          </a:blip>
          <a:stretch>
            <a:fillRect/>
          </a:stretch>
        </p:blipFill>
        <p:spPr>
          <a:xfrm>
            <a:off x="4314900" y="1278375"/>
            <a:ext cx="4403661" cy="3113526"/>
          </a:xfrm>
          <a:prstGeom prst="rect">
            <a:avLst/>
          </a:prstGeom>
          <a:noFill/>
          <a:ln>
            <a:noFill/>
          </a:ln>
          <a:effectLst>
            <a:outerShdw blurRad="57150" rotWithShape="0" algn="bl" dir="5400000" dist="19050">
              <a:srgbClr val="000000">
                <a:alpha val="50000"/>
              </a:srgbClr>
            </a:outerShdw>
          </a:effectLst>
        </p:spPr>
      </p:pic>
      <p:pic>
        <p:nvPicPr>
          <p:cNvPr id="128" name="Google Shape;128;p22"/>
          <p:cNvPicPr preferRelativeResize="0"/>
          <p:nvPr/>
        </p:nvPicPr>
        <p:blipFill>
          <a:blip r:embed="rId4">
            <a:alphaModFix/>
          </a:blip>
          <a:stretch>
            <a:fillRect/>
          </a:stretch>
        </p:blipFill>
        <p:spPr>
          <a:xfrm>
            <a:off x="-176850" y="205000"/>
            <a:ext cx="3903651" cy="965750"/>
          </a:xfrm>
          <a:prstGeom prst="rect">
            <a:avLst/>
          </a:prstGeom>
          <a:noFill/>
          <a:ln>
            <a:noFill/>
          </a:ln>
        </p:spPr>
      </p:pic>
      <p:sp>
        <p:nvSpPr>
          <p:cNvPr id="129" name="Google Shape;129;p22"/>
          <p:cNvSpPr txBox="1"/>
          <p:nvPr/>
        </p:nvSpPr>
        <p:spPr>
          <a:xfrm>
            <a:off x="147900" y="410825"/>
            <a:ext cx="4167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400">
                <a:latin typeface="Calibri"/>
                <a:ea typeface="Calibri"/>
                <a:cs typeface="Calibri"/>
                <a:sym typeface="Calibri"/>
              </a:rPr>
              <a:t>What’s your invention?</a:t>
            </a:r>
            <a:endParaRPr b="1" sz="2400">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pic>
        <p:nvPicPr>
          <p:cNvPr id="61" name="Google Shape;61;p14"/>
          <p:cNvPicPr preferRelativeResize="0"/>
          <p:nvPr/>
        </p:nvPicPr>
        <p:blipFill>
          <a:blip r:embed="rId3">
            <a:alphaModFix/>
          </a:blip>
          <a:stretch>
            <a:fillRect/>
          </a:stretch>
        </p:blipFill>
        <p:spPr>
          <a:xfrm>
            <a:off x="3" y="0"/>
            <a:ext cx="9143997" cy="5143499"/>
          </a:xfrm>
          <a:prstGeom prst="rect">
            <a:avLst/>
          </a:prstGeom>
          <a:noFill/>
          <a:ln>
            <a:noFill/>
          </a:ln>
        </p:spPr>
      </p:pic>
      <p:pic>
        <p:nvPicPr>
          <p:cNvPr id="62" name="Google Shape;62;p14"/>
          <p:cNvPicPr preferRelativeResize="0"/>
          <p:nvPr/>
        </p:nvPicPr>
        <p:blipFill>
          <a:blip r:embed="rId4">
            <a:alphaModFix/>
          </a:blip>
          <a:stretch>
            <a:fillRect/>
          </a:stretch>
        </p:blipFill>
        <p:spPr>
          <a:xfrm>
            <a:off x="-147650" y="338875"/>
            <a:ext cx="3479850" cy="990600"/>
          </a:xfrm>
          <a:prstGeom prst="rect">
            <a:avLst/>
          </a:prstGeom>
          <a:noFill/>
          <a:ln>
            <a:noFill/>
          </a:ln>
        </p:spPr>
      </p:pic>
      <p:sp>
        <p:nvSpPr>
          <p:cNvPr id="63" name="Google Shape;63;p14"/>
          <p:cNvSpPr txBox="1"/>
          <p:nvPr/>
        </p:nvSpPr>
        <p:spPr>
          <a:xfrm>
            <a:off x="311925" y="541675"/>
            <a:ext cx="35595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Good Moon rising!</a:t>
            </a:r>
            <a:endParaRPr b="1" sz="2600">
              <a:latin typeface="Calibri"/>
              <a:ea typeface="Calibri"/>
              <a:cs typeface="Calibri"/>
              <a:sym typeface="Calibri"/>
            </a:endParaRPr>
          </a:p>
        </p:txBody>
      </p:sp>
      <p:sp>
        <p:nvSpPr>
          <p:cNvPr id="64" name="Google Shape;64;p14"/>
          <p:cNvSpPr txBox="1"/>
          <p:nvPr/>
        </p:nvSpPr>
        <p:spPr>
          <a:xfrm>
            <a:off x="406075" y="1624275"/>
            <a:ext cx="3777600" cy="1800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2100">
                <a:solidFill>
                  <a:schemeClr val="lt1"/>
                </a:solidFill>
                <a:latin typeface="Calibri"/>
                <a:ea typeface="Calibri"/>
                <a:cs typeface="Calibri"/>
                <a:sym typeface="Calibri"/>
              </a:rPr>
              <a:t>As the brightest and largest object in our night sky, the Moon is maybe our most familiar link to space. But what do we know about it? </a:t>
            </a:r>
            <a:endParaRPr sz="210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pic>
        <p:nvPicPr>
          <p:cNvPr id="69" name="Google Shape;69;p15"/>
          <p:cNvPicPr preferRelativeResize="0"/>
          <p:nvPr/>
        </p:nvPicPr>
        <p:blipFill>
          <a:blip r:embed="rId3">
            <a:alphaModFix/>
          </a:blip>
          <a:stretch>
            <a:fillRect/>
          </a:stretch>
        </p:blipFill>
        <p:spPr>
          <a:xfrm>
            <a:off x="1498275" y="1169525"/>
            <a:ext cx="6820418" cy="3686225"/>
          </a:xfrm>
          <a:prstGeom prst="rect">
            <a:avLst/>
          </a:prstGeom>
          <a:noFill/>
          <a:ln>
            <a:noFill/>
          </a:ln>
        </p:spPr>
      </p:pic>
      <p:pic>
        <p:nvPicPr>
          <p:cNvPr id="70" name="Google Shape;70;p15"/>
          <p:cNvPicPr preferRelativeResize="0"/>
          <p:nvPr/>
        </p:nvPicPr>
        <p:blipFill>
          <a:blip r:embed="rId4">
            <a:alphaModFix/>
          </a:blip>
          <a:stretch>
            <a:fillRect/>
          </a:stretch>
        </p:blipFill>
        <p:spPr>
          <a:xfrm>
            <a:off x="-581150" y="314275"/>
            <a:ext cx="3332199" cy="990600"/>
          </a:xfrm>
          <a:prstGeom prst="rect">
            <a:avLst/>
          </a:prstGeom>
          <a:noFill/>
          <a:ln>
            <a:noFill/>
          </a:ln>
        </p:spPr>
      </p:pic>
      <p:sp>
        <p:nvSpPr>
          <p:cNvPr id="71" name="Google Shape;71;p15"/>
          <p:cNvSpPr txBox="1"/>
          <p:nvPr/>
        </p:nvSpPr>
        <p:spPr>
          <a:xfrm>
            <a:off x="368025" y="517075"/>
            <a:ext cx="35595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Mini</a:t>
            </a:r>
            <a:r>
              <a:rPr b="1" lang="en" sz="2600">
                <a:latin typeface="Calibri"/>
                <a:ea typeface="Calibri"/>
                <a:cs typeface="Calibri"/>
                <a:sym typeface="Calibri"/>
              </a:rPr>
              <a:t> </a:t>
            </a:r>
            <a:r>
              <a:rPr b="1" lang="en" sz="2600">
                <a:latin typeface="Calibri"/>
                <a:ea typeface="Calibri"/>
                <a:cs typeface="Calibri"/>
                <a:sym typeface="Calibri"/>
              </a:rPr>
              <a:t>Moon</a:t>
            </a:r>
            <a:r>
              <a:rPr b="1" lang="en" sz="2600">
                <a:latin typeface="Calibri"/>
                <a:ea typeface="Calibri"/>
                <a:cs typeface="Calibri"/>
                <a:sym typeface="Calibri"/>
              </a:rPr>
              <a:t>!</a:t>
            </a:r>
            <a:endParaRPr b="1" sz="2600">
              <a:latin typeface="Calibri"/>
              <a:ea typeface="Calibri"/>
              <a:cs typeface="Calibri"/>
              <a:sym typeface="Calibri"/>
            </a:endParaRPr>
          </a:p>
        </p:txBody>
      </p:sp>
      <p:sp>
        <p:nvSpPr>
          <p:cNvPr id="72" name="Google Shape;72;p15"/>
          <p:cNvSpPr txBox="1"/>
          <p:nvPr/>
        </p:nvSpPr>
        <p:spPr>
          <a:xfrm>
            <a:off x="481300" y="1752525"/>
            <a:ext cx="3150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pic>
        <p:nvPicPr>
          <p:cNvPr id="77" name="Google Shape;77;p16"/>
          <p:cNvPicPr preferRelativeResize="0"/>
          <p:nvPr/>
        </p:nvPicPr>
        <p:blipFill>
          <a:blip r:embed="rId3">
            <a:alphaModFix/>
          </a:blip>
          <a:stretch>
            <a:fillRect/>
          </a:stretch>
        </p:blipFill>
        <p:spPr>
          <a:xfrm>
            <a:off x="0" y="0"/>
            <a:ext cx="9144003" cy="5143501"/>
          </a:xfrm>
          <a:prstGeom prst="rect">
            <a:avLst/>
          </a:prstGeom>
          <a:noFill/>
          <a:ln>
            <a:noFill/>
          </a:ln>
        </p:spPr>
      </p:pic>
      <p:sp>
        <p:nvSpPr>
          <p:cNvPr id="78" name="Google Shape;78;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t/>
            </a:r>
            <a:endParaRPr/>
          </a:p>
        </p:txBody>
      </p:sp>
      <p:pic>
        <p:nvPicPr>
          <p:cNvPr id="79" name="Google Shape;79;p16"/>
          <p:cNvPicPr preferRelativeResize="0"/>
          <p:nvPr/>
        </p:nvPicPr>
        <p:blipFill>
          <a:blip r:embed="rId4">
            <a:alphaModFix/>
          </a:blip>
          <a:stretch>
            <a:fillRect/>
          </a:stretch>
        </p:blipFill>
        <p:spPr>
          <a:xfrm>
            <a:off x="-240345" y="314275"/>
            <a:ext cx="6822925" cy="990600"/>
          </a:xfrm>
          <a:prstGeom prst="rect">
            <a:avLst/>
          </a:prstGeom>
          <a:noFill/>
          <a:ln>
            <a:noFill/>
          </a:ln>
        </p:spPr>
      </p:pic>
      <p:sp>
        <p:nvSpPr>
          <p:cNvPr id="80" name="Google Shape;80;p16"/>
          <p:cNvSpPr txBox="1"/>
          <p:nvPr/>
        </p:nvSpPr>
        <p:spPr>
          <a:xfrm>
            <a:off x="374700" y="517075"/>
            <a:ext cx="59601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Welcome to the new frontier</a:t>
            </a:r>
            <a:endParaRPr b="1" sz="2600">
              <a:latin typeface="Calibri"/>
              <a:ea typeface="Calibri"/>
              <a:cs typeface="Calibri"/>
              <a:sym typeface="Calibri"/>
            </a:endParaRPr>
          </a:p>
        </p:txBody>
      </p:sp>
      <p:sp>
        <p:nvSpPr>
          <p:cNvPr id="81" name="Google Shape;81;p16"/>
          <p:cNvSpPr txBox="1"/>
          <p:nvPr/>
        </p:nvSpPr>
        <p:spPr>
          <a:xfrm>
            <a:off x="235575" y="1478925"/>
            <a:ext cx="3311100" cy="1369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lang="en" sz="1800">
                <a:solidFill>
                  <a:schemeClr val="lt1"/>
                </a:solidFill>
                <a:latin typeface="Calibri"/>
                <a:ea typeface="Calibri"/>
                <a:cs typeface="Calibri"/>
                <a:sym typeface="Calibri"/>
              </a:rPr>
              <a:t>It has been a while since we have stepped on the Moon - but that’s all about to change.</a:t>
            </a:r>
            <a:endParaRPr sz="1800">
              <a:solidFill>
                <a:schemeClr val="lt1"/>
              </a:solidFill>
              <a:latin typeface="Calibri"/>
              <a:ea typeface="Calibri"/>
              <a:cs typeface="Calibri"/>
              <a:sym typeface="Calibri"/>
            </a:endParaRPr>
          </a:p>
          <a:p>
            <a:pPr indent="0" lvl="0" marL="0" rtl="0" algn="l">
              <a:spcBef>
                <a:spcPts val="0"/>
              </a:spcBef>
              <a:spcAft>
                <a:spcPts val="0"/>
              </a:spcAft>
              <a:buNone/>
            </a:pPr>
            <a:r>
              <a:t/>
            </a:r>
            <a:endParaRPr sz="2300">
              <a:solidFill>
                <a:schemeClr val="lt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pic>
        <p:nvPicPr>
          <p:cNvPr id="86" name="Google Shape;86;p17"/>
          <p:cNvPicPr preferRelativeResize="0"/>
          <p:nvPr/>
        </p:nvPicPr>
        <p:blipFill>
          <a:blip r:embed="rId3">
            <a:alphaModFix/>
          </a:blip>
          <a:stretch>
            <a:fillRect/>
          </a:stretch>
        </p:blipFill>
        <p:spPr>
          <a:xfrm>
            <a:off x="0" y="0"/>
            <a:ext cx="9144003" cy="5143501"/>
          </a:xfrm>
          <a:prstGeom prst="rect">
            <a:avLst/>
          </a:prstGeom>
          <a:noFill/>
          <a:ln>
            <a:noFill/>
          </a:ln>
        </p:spPr>
      </p:pic>
      <p:pic>
        <p:nvPicPr>
          <p:cNvPr id="87" name="Google Shape;87;p17"/>
          <p:cNvPicPr preferRelativeResize="0"/>
          <p:nvPr/>
        </p:nvPicPr>
        <p:blipFill>
          <a:blip r:embed="rId4">
            <a:alphaModFix/>
          </a:blip>
          <a:stretch>
            <a:fillRect/>
          </a:stretch>
        </p:blipFill>
        <p:spPr>
          <a:xfrm>
            <a:off x="-284820" y="314275"/>
            <a:ext cx="6822925" cy="990600"/>
          </a:xfrm>
          <a:prstGeom prst="rect">
            <a:avLst/>
          </a:prstGeom>
          <a:noFill/>
          <a:ln>
            <a:noFill/>
          </a:ln>
        </p:spPr>
      </p:pic>
      <p:sp>
        <p:nvSpPr>
          <p:cNvPr id="88" name="Google Shape;88;p17"/>
          <p:cNvSpPr txBox="1"/>
          <p:nvPr/>
        </p:nvSpPr>
        <p:spPr>
          <a:xfrm>
            <a:off x="320775" y="517075"/>
            <a:ext cx="59601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Life on the south pole of the Moon</a:t>
            </a:r>
            <a:endParaRPr b="1" sz="2600">
              <a:latin typeface="Calibri"/>
              <a:ea typeface="Calibri"/>
              <a:cs typeface="Calibri"/>
              <a:sym typeface="Calibri"/>
            </a:endParaRPr>
          </a:p>
        </p:txBody>
      </p:sp>
      <p:sp>
        <p:nvSpPr>
          <p:cNvPr id="89" name="Google Shape;89;p17"/>
          <p:cNvSpPr txBox="1"/>
          <p:nvPr/>
        </p:nvSpPr>
        <p:spPr>
          <a:xfrm>
            <a:off x="5482825" y="3657875"/>
            <a:ext cx="3311100" cy="1108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Clr>
                <a:schemeClr val="dk1"/>
              </a:buClr>
              <a:buSzPts val="1100"/>
              <a:buFont typeface="Arial"/>
              <a:buNone/>
            </a:pPr>
            <a:r>
              <a:rPr lang="en" sz="2000">
                <a:solidFill>
                  <a:schemeClr val="lt1"/>
                </a:solidFill>
                <a:latin typeface="Calibri"/>
                <a:ea typeface="Calibri"/>
                <a:cs typeface="Calibri"/>
                <a:sym typeface="Calibri"/>
              </a:rPr>
              <a:t>The geological south pole of the Moon is where astronauts will spend their time.</a:t>
            </a:r>
            <a:endParaRPr sz="2000">
              <a:solidFill>
                <a:schemeClr val="lt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pic>
        <p:nvPicPr>
          <p:cNvPr id="94" name="Google Shape;94;p18"/>
          <p:cNvPicPr preferRelativeResize="0"/>
          <p:nvPr/>
        </p:nvPicPr>
        <p:blipFill>
          <a:blip r:embed="rId3">
            <a:alphaModFix/>
          </a:blip>
          <a:stretch>
            <a:fillRect/>
          </a:stretch>
        </p:blipFill>
        <p:spPr>
          <a:xfrm>
            <a:off x="0" y="226075"/>
            <a:ext cx="9144003" cy="5143501"/>
          </a:xfrm>
          <a:prstGeom prst="rect">
            <a:avLst/>
          </a:prstGeom>
          <a:noFill/>
          <a:ln>
            <a:noFill/>
          </a:ln>
        </p:spPr>
      </p:pic>
      <p:pic>
        <p:nvPicPr>
          <p:cNvPr id="95" name="Google Shape;95;p18"/>
          <p:cNvPicPr preferRelativeResize="0"/>
          <p:nvPr/>
        </p:nvPicPr>
        <p:blipFill>
          <a:blip r:embed="rId4">
            <a:alphaModFix/>
          </a:blip>
          <a:stretch>
            <a:fillRect/>
          </a:stretch>
        </p:blipFill>
        <p:spPr>
          <a:xfrm>
            <a:off x="-106949" y="385550"/>
            <a:ext cx="5910450" cy="990600"/>
          </a:xfrm>
          <a:prstGeom prst="rect">
            <a:avLst/>
          </a:prstGeom>
          <a:noFill/>
          <a:ln>
            <a:noFill/>
          </a:ln>
        </p:spPr>
      </p:pic>
      <p:sp>
        <p:nvSpPr>
          <p:cNvPr id="96" name="Google Shape;96;p18"/>
          <p:cNvSpPr txBox="1"/>
          <p:nvPr/>
        </p:nvSpPr>
        <p:spPr>
          <a:xfrm>
            <a:off x="424550" y="588350"/>
            <a:ext cx="59601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Life</a:t>
            </a:r>
            <a:r>
              <a:rPr b="1" lang="en" sz="2600">
                <a:latin typeface="Calibri"/>
                <a:ea typeface="Calibri"/>
                <a:cs typeface="Calibri"/>
                <a:sym typeface="Calibri"/>
              </a:rPr>
              <a:t> on the south pole of the </a:t>
            </a:r>
            <a:r>
              <a:rPr b="1" lang="en" sz="2600">
                <a:latin typeface="Calibri"/>
                <a:ea typeface="Calibri"/>
                <a:cs typeface="Calibri"/>
                <a:sym typeface="Calibri"/>
              </a:rPr>
              <a:t>Moon</a:t>
            </a:r>
            <a:endParaRPr b="1" sz="2600">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pic>
        <p:nvPicPr>
          <p:cNvPr id="101" name="Google Shape;101;p19"/>
          <p:cNvPicPr preferRelativeResize="0"/>
          <p:nvPr/>
        </p:nvPicPr>
        <p:blipFill>
          <a:blip r:embed="rId3">
            <a:alphaModFix/>
          </a:blip>
          <a:stretch>
            <a:fillRect/>
          </a:stretch>
        </p:blipFill>
        <p:spPr>
          <a:xfrm>
            <a:off x="-238300" y="232225"/>
            <a:ext cx="7204999" cy="990600"/>
          </a:xfrm>
          <a:prstGeom prst="rect">
            <a:avLst/>
          </a:prstGeom>
          <a:noFill/>
          <a:ln>
            <a:noFill/>
          </a:ln>
        </p:spPr>
      </p:pic>
      <p:sp>
        <p:nvSpPr>
          <p:cNvPr id="102" name="Google Shape;102;p19"/>
          <p:cNvSpPr txBox="1"/>
          <p:nvPr/>
        </p:nvSpPr>
        <p:spPr>
          <a:xfrm>
            <a:off x="214175" y="473575"/>
            <a:ext cx="6949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What would your dream lunar base </a:t>
            </a:r>
            <a:r>
              <a:rPr b="1" lang="en" sz="2600">
                <a:latin typeface="Calibri"/>
                <a:ea typeface="Calibri"/>
                <a:cs typeface="Calibri"/>
                <a:sym typeface="Calibri"/>
              </a:rPr>
              <a:t>look</a:t>
            </a:r>
            <a:r>
              <a:rPr b="1" lang="en" sz="2600">
                <a:latin typeface="Calibri"/>
                <a:ea typeface="Calibri"/>
                <a:cs typeface="Calibri"/>
                <a:sym typeface="Calibri"/>
              </a:rPr>
              <a:t> like?</a:t>
            </a:r>
            <a:endParaRPr b="1" sz="2600">
              <a:latin typeface="Calibri"/>
              <a:ea typeface="Calibri"/>
              <a:cs typeface="Calibri"/>
              <a:sym typeface="Calibri"/>
            </a:endParaRPr>
          </a:p>
        </p:txBody>
      </p:sp>
      <p:pic>
        <p:nvPicPr>
          <p:cNvPr id="103" name="Google Shape;103;p19"/>
          <p:cNvPicPr preferRelativeResize="0"/>
          <p:nvPr/>
        </p:nvPicPr>
        <p:blipFill>
          <a:blip r:embed="rId4">
            <a:alphaModFix/>
          </a:blip>
          <a:stretch>
            <a:fillRect/>
          </a:stretch>
        </p:blipFill>
        <p:spPr>
          <a:xfrm>
            <a:off x="2959725" y="1304875"/>
            <a:ext cx="5989577" cy="3816700"/>
          </a:xfrm>
          <a:prstGeom prst="rect">
            <a:avLst/>
          </a:prstGeom>
          <a:noFill/>
          <a:ln>
            <a:noFill/>
          </a:ln>
        </p:spPr>
      </p:pic>
      <p:pic>
        <p:nvPicPr>
          <p:cNvPr id="104" name="Google Shape;104;p19"/>
          <p:cNvPicPr preferRelativeResize="0"/>
          <p:nvPr/>
        </p:nvPicPr>
        <p:blipFill>
          <a:blip r:embed="rId5">
            <a:alphaModFix/>
          </a:blip>
          <a:stretch>
            <a:fillRect/>
          </a:stretch>
        </p:blipFill>
        <p:spPr>
          <a:xfrm rot="491080">
            <a:off x="686709" y="1299356"/>
            <a:ext cx="2291756" cy="3230284"/>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20"/>
          <p:cNvPicPr preferRelativeResize="0"/>
          <p:nvPr/>
        </p:nvPicPr>
        <p:blipFill>
          <a:blip r:embed="rId3">
            <a:alphaModFix/>
          </a:blip>
          <a:stretch>
            <a:fillRect/>
          </a:stretch>
        </p:blipFill>
        <p:spPr>
          <a:xfrm>
            <a:off x="0" y="0"/>
            <a:ext cx="9144003" cy="5143510"/>
          </a:xfrm>
          <a:prstGeom prst="rect">
            <a:avLst/>
          </a:prstGeom>
          <a:noFill/>
          <a:ln>
            <a:noFill/>
          </a:ln>
        </p:spPr>
      </p:pic>
      <p:pic>
        <p:nvPicPr>
          <p:cNvPr id="110" name="Google Shape;110;p20"/>
          <p:cNvPicPr preferRelativeResize="0"/>
          <p:nvPr/>
        </p:nvPicPr>
        <p:blipFill>
          <a:blip r:embed="rId4">
            <a:alphaModFix/>
          </a:blip>
          <a:stretch>
            <a:fillRect/>
          </a:stretch>
        </p:blipFill>
        <p:spPr>
          <a:xfrm>
            <a:off x="-141725" y="116450"/>
            <a:ext cx="5747876" cy="785100"/>
          </a:xfrm>
          <a:prstGeom prst="rect">
            <a:avLst/>
          </a:prstGeom>
          <a:noFill/>
          <a:ln>
            <a:noFill/>
          </a:ln>
        </p:spPr>
      </p:pic>
      <p:sp>
        <p:nvSpPr>
          <p:cNvPr id="111" name="Google Shape;111;p20"/>
          <p:cNvSpPr txBox="1"/>
          <p:nvPr/>
        </p:nvSpPr>
        <p:spPr>
          <a:xfrm>
            <a:off x="262950" y="216500"/>
            <a:ext cx="59601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Unravelling the history of the </a:t>
            </a:r>
            <a:r>
              <a:rPr b="1" lang="en" sz="2600">
                <a:latin typeface="Calibri"/>
                <a:ea typeface="Calibri"/>
                <a:cs typeface="Calibri"/>
                <a:sym typeface="Calibri"/>
              </a:rPr>
              <a:t>Moon</a:t>
            </a:r>
            <a:endParaRPr b="1" sz="2600">
              <a:latin typeface="Calibri"/>
              <a:ea typeface="Calibri"/>
              <a:cs typeface="Calibri"/>
              <a:sym typeface="Calibri"/>
            </a:endParaRPr>
          </a:p>
        </p:txBody>
      </p:sp>
      <p:sp>
        <p:nvSpPr>
          <p:cNvPr id="112" name="Google Shape;112;p20"/>
          <p:cNvSpPr txBox="1"/>
          <p:nvPr/>
        </p:nvSpPr>
        <p:spPr>
          <a:xfrm>
            <a:off x="262950" y="1151800"/>
            <a:ext cx="3416400" cy="116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600">
                <a:latin typeface="Calibri"/>
                <a:ea typeface="Calibri"/>
                <a:cs typeface="Calibri"/>
                <a:sym typeface="Calibri"/>
              </a:rPr>
              <a:t>Can you work out what might have caused these craters? There are no rules, you can be as creative as you like!</a:t>
            </a:r>
            <a:endParaRPr sz="1600">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pic>
        <p:nvPicPr>
          <p:cNvPr id="117" name="Google Shape;117;p21"/>
          <p:cNvPicPr preferRelativeResize="0"/>
          <p:nvPr/>
        </p:nvPicPr>
        <p:blipFill>
          <a:blip r:embed="rId3">
            <a:alphaModFix/>
          </a:blip>
          <a:stretch>
            <a:fillRect/>
          </a:stretch>
        </p:blipFill>
        <p:spPr>
          <a:xfrm>
            <a:off x="0" y="2"/>
            <a:ext cx="9144003" cy="5143487"/>
          </a:xfrm>
          <a:prstGeom prst="rect">
            <a:avLst/>
          </a:prstGeom>
          <a:noFill/>
          <a:ln>
            <a:noFill/>
          </a:ln>
        </p:spPr>
      </p:pic>
      <p:sp>
        <p:nvSpPr>
          <p:cNvPr id="118" name="Google Shape;118;p21"/>
          <p:cNvSpPr txBox="1"/>
          <p:nvPr/>
        </p:nvSpPr>
        <p:spPr>
          <a:xfrm>
            <a:off x="383800" y="1478250"/>
            <a:ext cx="39228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lt1"/>
                </a:solidFill>
                <a:latin typeface="Calibri"/>
                <a:ea typeface="Calibri"/>
                <a:cs typeface="Calibri"/>
                <a:sym typeface="Calibri"/>
              </a:rPr>
              <a:t>Imagine your teacher is part of the Artemis </a:t>
            </a:r>
            <a:r>
              <a:rPr lang="en" sz="1800">
                <a:solidFill>
                  <a:schemeClr val="lt1"/>
                </a:solidFill>
                <a:latin typeface="Calibri"/>
                <a:ea typeface="Calibri"/>
                <a:cs typeface="Calibri"/>
                <a:sym typeface="Calibri"/>
              </a:rPr>
              <a:t>crew. They</a:t>
            </a:r>
            <a:r>
              <a:rPr lang="en" sz="1800">
                <a:solidFill>
                  <a:schemeClr val="lt1"/>
                </a:solidFill>
                <a:latin typeface="Calibri"/>
                <a:ea typeface="Calibri"/>
                <a:cs typeface="Calibri"/>
                <a:sym typeface="Calibri"/>
              </a:rPr>
              <a:t> are one of the first humans to live and work on the Moon…imagine what a normal day might be like!</a:t>
            </a:r>
            <a:endParaRPr sz="1800">
              <a:solidFill>
                <a:schemeClr val="lt1"/>
              </a:solidFill>
              <a:latin typeface="Calibri"/>
              <a:ea typeface="Calibri"/>
              <a:cs typeface="Calibri"/>
              <a:sym typeface="Calibri"/>
            </a:endParaRPr>
          </a:p>
        </p:txBody>
      </p:sp>
      <p:pic>
        <p:nvPicPr>
          <p:cNvPr id="119" name="Google Shape;119;p21"/>
          <p:cNvPicPr preferRelativeResize="0"/>
          <p:nvPr/>
        </p:nvPicPr>
        <p:blipFill>
          <a:blip r:embed="rId4">
            <a:alphaModFix/>
          </a:blip>
          <a:stretch>
            <a:fillRect/>
          </a:stretch>
        </p:blipFill>
        <p:spPr>
          <a:xfrm>
            <a:off x="-157774" y="315733"/>
            <a:ext cx="4729775" cy="826717"/>
          </a:xfrm>
          <a:prstGeom prst="rect">
            <a:avLst/>
          </a:prstGeom>
          <a:noFill/>
          <a:ln>
            <a:noFill/>
          </a:ln>
        </p:spPr>
      </p:pic>
      <p:sp>
        <p:nvSpPr>
          <p:cNvPr id="120" name="Google Shape;120;p21"/>
          <p:cNvSpPr txBox="1"/>
          <p:nvPr/>
        </p:nvSpPr>
        <p:spPr>
          <a:xfrm>
            <a:off x="263400" y="452038"/>
            <a:ext cx="43086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400">
                <a:latin typeface="Calibri"/>
                <a:ea typeface="Calibri"/>
                <a:cs typeface="Calibri"/>
                <a:sym typeface="Calibri"/>
              </a:rPr>
              <a:t>Moonday, Tuesday, Wednesday</a:t>
            </a:r>
            <a:endParaRPr b="1" sz="2400">
              <a:latin typeface="Calibri"/>
              <a:ea typeface="Calibri"/>
              <a:cs typeface="Calibri"/>
              <a:sym typeface="Calibri"/>
            </a:endParaRPr>
          </a:p>
        </p:txBody>
      </p:sp>
      <p:pic>
        <p:nvPicPr>
          <p:cNvPr id="121" name="Google Shape;121;p21"/>
          <p:cNvPicPr preferRelativeResize="0"/>
          <p:nvPr/>
        </p:nvPicPr>
        <p:blipFill>
          <a:blip r:embed="rId5">
            <a:alphaModFix/>
          </a:blip>
          <a:stretch>
            <a:fillRect/>
          </a:stretch>
        </p:blipFill>
        <p:spPr>
          <a:xfrm rot="222750">
            <a:off x="4703889" y="825811"/>
            <a:ext cx="2947820" cy="4169302"/>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