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0" Type="http://schemas.openxmlformats.org/officeDocument/2006/relationships/slide" Target="slides/slide5.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113466b9501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113466b9501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t/>
            </a:r>
            <a:endParaRPr sz="90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113466b9501_0_1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113466b9501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900">
                <a:latin typeface="Calibri"/>
                <a:ea typeface="Calibri"/>
                <a:cs typeface="Calibri"/>
                <a:sym typeface="Calibri"/>
              </a:rPr>
              <a:t>Do your students remember the challenge? Hopefully they have been using their Inventor’s Log all the way through to note down their ideas and sketch.</a:t>
            </a:r>
            <a:endParaRPr sz="900">
              <a:latin typeface="Calibri"/>
              <a:ea typeface="Calibri"/>
              <a:cs typeface="Calibri"/>
              <a:sym typeface="Calibri"/>
            </a:endParaRPr>
          </a:p>
          <a:p>
            <a:pPr indent="0" lvl="0" marL="0" rtl="0" algn="l">
              <a:spcBef>
                <a:spcPts val="0"/>
              </a:spcBef>
              <a:spcAft>
                <a:spcPts val="0"/>
              </a:spcAft>
              <a:buNone/>
            </a:pPr>
            <a:r>
              <a:rPr lang="en" sz="900">
                <a:latin typeface="Calibri"/>
                <a:ea typeface="Calibri"/>
                <a:cs typeface="Calibri"/>
                <a:sym typeface="Calibri"/>
              </a:rPr>
              <a:t>Before we dive straight in, we’re going to do some activities to help us work out our final invention ideas.</a:t>
            </a:r>
            <a:endParaRPr sz="900">
              <a:latin typeface="Calibri"/>
              <a:ea typeface="Calibri"/>
              <a:cs typeface="Calibri"/>
              <a:sym typeface="Calibri"/>
            </a:endParaRPr>
          </a:p>
          <a:p>
            <a:pPr indent="-292100" lvl="0" marL="457200" rtl="0" algn="l">
              <a:spcBef>
                <a:spcPts val="0"/>
              </a:spcBef>
              <a:spcAft>
                <a:spcPts val="0"/>
              </a:spcAft>
              <a:buClr>
                <a:srgbClr val="231F20"/>
              </a:buClr>
              <a:buSzPts val="1000"/>
              <a:buChar char="●"/>
            </a:pPr>
            <a:r>
              <a:rPr lang="en" sz="1000">
                <a:solidFill>
                  <a:srgbClr val="231F20"/>
                </a:solidFill>
              </a:rPr>
              <a:t>The challenge cards are designed as quick fire creative catalysts to help students start inventing quickly.</a:t>
            </a:r>
            <a:endParaRPr sz="1000">
              <a:solidFill>
                <a:srgbClr val="231F20"/>
              </a:solidFill>
            </a:endParaRPr>
          </a:p>
          <a:p>
            <a:pPr indent="-292100" lvl="0" marL="457200" rtl="0" algn="l">
              <a:spcBef>
                <a:spcPts val="0"/>
              </a:spcBef>
              <a:spcAft>
                <a:spcPts val="0"/>
              </a:spcAft>
              <a:buClr>
                <a:srgbClr val="231F20"/>
              </a:buClr>
              <a:buSzPts val="1000"/>
              <a:buChar char="●"/>
            </a:pPr>
            <a:r>
              <a:rPr lang="en" sz="1000">
                <a:solidFill>
                  <a:srgbClr val="231F20"/>
                </a:solidFill>
              </a:rPr>
              <a:t>Students can work independently or in small groups on this activity.</a:t>
            </a:r>
            <a:endParaRPr sz="1000">
              <a:solidFill>
                <a:srgbClr val="231F20"/>
              </a:solidFill>
            </a:endParaRPr>
          </a:p>
          <a:p>
            <a:pPr indent="-292100" lvl="0" marL="457200" rtl="0" algn="l">
              <a:spcBef>
                <a:spcPts val="0"/>
              </a:spcBef>
              <a:spcAft>
                <a:spcPts val="0"/>
              </a:spcAft>
              <a:buClr>
                <a:srgbClr val="231F20"/>
              </a:buClr>
              <a:buSzPts val="1000"/>
              <a:buChar char="●"/>
            </a:pPr>
            <a:r>
              <a:rPr lang="en" sz="1000">
                <a:solidFill>
                  <a:srgbClr val="231F20"/>
                </a:solidFill>
              </a:rPr>
              <a:t>Hand out the challenge cards, there are a number of challenges in each pack, you may decide to only use two sets of cards in your class. They will need to be cut up and then distributed amongst the students.</a:t>
            </a:r>
            <a:endParaRPr sz="1000">
              <a:solidFill>
                <a:srgbClr val="231F20"/>
              </a:solidFill>
            </a:endParaRPr>
          </a:p>
          <a:p>
            <a:pPr indent="-292100" lvl="0" marL="457200" rtl="0" algn="l">
              <a:spcBef>
                <a:spcPts val="0"/>
              </a:spcBef>
              <a:spcAft>
                <a:spcPts val="0"/>
              </a:spcAft>
              <a:buClr>
                <a:srgbClr val="231F20"/>
              </a:buClr>
              <a:buSzPts val="1000"/>
              <a:buChar char="●"/>
            </a:pPr>
            <a:r>
              <a:rPr lang="en" sz="1000">
                <a:solidFill>
                  <a:srgbClr val="231F20"/>
                </a:solidFill>
              </a:rPr>
              <a:t>Students can decide how they wish to use the cards, they can share verbal ideas and then develop the ideas further as a group or they may wish to start sketching or prototyping using scrap materials straight away.</a:t>
            </a:r>
            <a:endParaRPr sz="1000">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000">
                <a:solidFill>
                  <a:srgbClr val="231F20"/>
                </a:solidFill>
              </a:rPr>
              <a:t>This mind mapping activity encourages students to think in more depth about the different factors and challenges that are relevant to the moon and space in order to develop a better idea for an invention before drawing it.</a:t>
            </a:r>
            <a:endParaRPr sz="1000">
              <a:solidFill>
                <a:srgbClr val="231F20"/>
              </a:solidFill>
            </a:endParaRPr>
          </a:p>
          <a:p>
            <a:pPr indent="-292100" lvl="0" marL="457200" rtl="0" algn="l">
              <a:lnSpc>
                <a:spcPct val="115000"/>
              </a:lnSpc>
              <a:spcBef>
                <a:spcPts val="0"/>
              </a:spcBef>
              <a:spcAft>
                <a:spcPts val="0"/>
              </a:spcAft>
              <a:buClr>
                <a:srgbClr val="231F20"/>
              </a:buClr>
              <a:buSzPts val="1000"/>
              <a:buChar char="●"/>
            </a:pPr>
            <a:r>
              <a:rPr lang="en" sz="1000">
                <a:solidFill>
                  <a:srgbClr val="231F20"/>
                </a:solidFill>
              </a:rPr>
              <a:t>Give students a Moon Mind Map activity sheet - this is a little like a word association game.</a:t>
            </a:r>
            <a:endParaRPr sz="1000">
              <a:solidFill>
                <a:srgbClr val="231F20"/>
              </a:solidFill>
            </a:endParaRPr>
          </a:p>
          <a:p>
            <a:pPr indent="-292100" lvl="0" marL="457200" rtl="0" algn="l">
              <a:lnSpc>
                <a:spcPct val="115000"/>
              </a:lnSpc>
              <a:spcBef>
                <a:spcPts val="0"/>
              </a:spcBef>
              <a:spcAft>
                <a:spcPts val="0"/>
              </a:spcAft>
              <a:buClr>
                <a:srgbClr val="231F20"/>
              </a:buClr>
              <a:buSzPts val="1000"/>
              <a:buChar char="●"/>
            </a:pPr>
            <a:r>
              <a:rPr lang="en" sz="1000">
                <a:solidFill>
                  <a:srgbClr val="231F20"/>
                </a:solidFill>
              </a:rPr>
              <a:t>Ask them to write down words that come to their minds when thinking about communication, food, emotions and exploration. </a:t>
            </a:r>
            <a:endParaRPr sz="1000">
              <a:solidFill>
                <a:srgbClr val="231F20"/>
              </a:solidFill>
            </a:endParaRPr>
          </a:p>
          <a:p>
            <a:pPr indent="-292100" lvl="0" marL="457200" rtl="0" algn="l">
              <a:lnSpc>
                <a:spcPct val="115000"/>
              </a:lnSpc>
              <a:spcBef>
                <a:spcPts val="0"/>
              </a:spcBef>
              <a:spcAft>
                <a:spcPts val="0"/>
              </a:spcAft>
              <a:buClr>
                <a:srgbClr val="231F20"/>
              </a:buClr>
              <a:buSzPts val="1000"/>
              <a:buChar char="●"/>
            </a:pPr>
            <a:r>
              <a:rPr lang="en" sz="1000">
                <a:solidFill>
                  <a:srgbClr val="231F20"/>
                </a:solidFill>
              </a:rPr>
              <a:t>You might want to get students to work in pairs to make connections between the words and then consider if that could help with invention creation. </a:t>
            </a:r>
            <a:endParaRPr sz="1000">
              <a:solidFill>
                <a:srgbClr val="231F20"/>
              </a:solidFill>
            </a:endParaRPr>
          </a:p>
          <a:p>
            <a:pPr indent="-292100" lvl="0" marL="457200" rtl="0" algn="l">
              <a:lnSpc>
                <a:spcPct val="115000"/>
              </a:lnSpc>
              <a:spcBef>
                <a:spcPts val="0"/>
              </a:spcBef>
              <a:spcAft>
                <a:spcPts val="0"/>
              </a:spcAft>
              <a:buClr>
                <a:srgbClr val="231F20"/>
              </a:buClr>
              <a:buSzPts val="1000"/>
              <a:buChar char="●"/>
            </a:pPr>
            <a:r>
              <a:rPr lang="en" sz="1000">
                <a:solidFill>
                  <a:srgbClr val="231F20"/>
                </a:solidFill>
              </a:rPr>
              <a:t>Sometimes really interesting ideas can come from linking words from different themes.</a:t>
            </a:r>
            <a:endParaRPr sz="1000">
              <a:solidFill>
                <a:srgbClr val="231F20"/>
              </a:solidFill>
            </a:endParaRPr>
          </a:p>
          <a:p>
            <a:pPr indent="-292100" lvl="0" marL="457200" rtl="0" algn="l">
              <a:lnSpc>
                <a:spcPct val="115000"/>
              </a:lnSpc>
              <a:spcBef>
                <a:spcPts val="0"/>
              </a:spcBef>
              <a:spcAft>
                <a:spcPts val="0"/>
              </a:spcAft>
              <a:buClr>
                <a:srgbClr val="231F20"/>
              </a:buClr>
              <a:buSzPts val="1000"/>
              <a:buChar char="●"/>
            </a:pPr>
            <a:r>
              <a:rPr lang="en" sz="1000">
                <a:solidFill>
                  <a:srgbClr val="231F20"/>
                </a:solidFill>
              </a:rPr>
              <a:t> Ask students to repeat the process with the words they have written down to create another layer of words. </a:t>
            </a:r>
            <a:endParaRPr sz="1000">
              <a:solidFill>
                <a:srgbClr val="231F20"/>
              </a:solidFill>
            </a:endParaRPr>
          </a:p>
          <a:p>
            <a:pPr indent="-292100" lvl="0" marL="457200" rtl="0" algn="l">
              <a:lnSpc>
                <a:spcPct val="115000"/>
              </a:lnSpc>
              <a:spcBef>
                <a:spcPts val="0"/>
              </a:spcBef>
              <a:spcAft>
                <a:spcPts val="0"/>
              </a:spcAft>
              <a:buClr>
                <a:srgbClr val="231F20"/>
              </a:buClr>
              <a:buSzPts val="1000"/>
              <a:buChar char="●"/>
            </a:pPr>
            <a:r>
              <a:rPr lang="en" sz="1000">
                <a:solidFill>
                  <a:srgbClr val="231F20"/>
                </a:solidFill>
              </a:rPr>
              <a:t> Ask them to explore words they have written down — what idea does it give them for an invention?</a:t>
            </a:r>
            <a:endParaRPr sz="1000">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113466b9501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113466b9501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2100" lvl="0" marL="457200" rtl="0" algn="l">
              <a:lnSpc>
                <a:spcPct val="115000"/>
              </a:lnSpc>
              <a:spcBef>
                <a:spcPts val="0"/>
              </a:spcBef>
              <a:spcAft>
                <a:spcPts val="0"/>
              </a:spcAft>
              <a:buClr>
                <a:srgbClr val="231F20"/>
              </a:buClr>
              <a:buSzPts val="1000"/>
              <a:buChar char="●"/>
            </a:pPr>
            <a:r>
              <a:rPr lang="en" sz="1000">
                <a:solidFill>
                  <a:srgbClr val="231F20"/>
                </a:solidFill>
              </a:rPr>
              <a:t>Give young people a Mission Moon activity sheet. Get them to think of a topic, a feature or challenge to do with the Moon and space. Ask them to fill in all the sections on the sheet, by reflecting or even researching further by asking a partner or browsing on the internet where needed:</a:t>
            </a:r>
            <a:endParaRPr sz="1000">
              <a:solidFill>
                <a:srgbClr val="231F20"/>
              </a:solidFill>
            </a:endParaRPr>
          </a:p>
          <a:p>
            <a:pPr indent="-292100" lvl="1" marL="914400" rtl="0" algn="l">
              <a:lnSpc>
                <a:spcPct val="115000"/>
              </a:lnSpc>
              <a:spcBef>
                <a:spcPts val="0"/>
              </a:spcBef>
              <a:spcAft>
                <a:spcPts val="0"/>
              </a:spcAft>
              <a:buClr>
                <a:srgbClr val="231F20"/>
              </a:buClr>
              <a:buSzPts val="1000"/>
              <a:buChar char="○"/>
            </a:pPr>
            <a:r>
              <a:rPr lang="en" sz="1000">
                <a:solidFill>
                  <a:srgbClr val="231F20"/>
                </a:solidFill>
              </a:rPr>
              <a:t>What are the threats and problems?</a:t>
            </a:r>
            <a:endParaRPr sz="1000">
              <a:solidFill>
                <a:srgbClr val="231F20"/>
              </a:solidFill>
            </a:endParaRPr>
          </a:p>
          <a:p>
            <a:pPr indent="-292100" lvl="1" marL="914400" rtl="0" algn="l">
              <a:lnSpc>
                <a:spcPct val="115000"/>
              </a:lnSpc>
              <a:spcBef>
                <a:spcPts val="0"/>
              </a:spcBef>
              <a:spcAft>
                <a:spcPts val="0"/>
              </a:spcAft>
              <a:buClr>
                <a:srgbClr val="231F20"/>
              </a:buClr>
              <a:buSzPts val="1000"/>
              <a:buChar char="○"/>
            </a:pPr>
            <a:r>
              <a:rPr lang="en" sz="1000">
                <a:solidFill>
                  <a:srgbClr val="231F20"/>
                </a:solidFill>
              </a:rPr>
              <a:t>What information have they found out?</a:t>
            </a:r>
            <a:endParaRPr sz="1000">
              <a:solidFill>
                <a:srgbClr val="231F20"/>
              </a:solidFill>
            </a:endParaRPr>
          </a:p>
          <a:p>
            <a:pPr indent="-292100" lvl="1" marL="914400" rtl="0" algn="l">
              <a:lnSpc>
                <a:spcPct val="115000"/>
              </a:lnSpc>
              <a:spcBef>
                <a:spcPts val="0"/>
              </a:spcBef>
              <a:spcAft>
                <a:spcPts val="0"/>
              </a:spcAft>
              <a:buClr>
                <a:srgbClr val="231F20"/>
              </a:buClr>
              <a:buSzPts val="1000"/>
              <a:buChar char="○"/>
            </a:pPr>
            <a:r>
              <a:rPr lang="en" sz="1000">
                <a:solidFill>
                  <a:srgbClr val="231F20"/>
                </a:solidFill>
              </a:rPr>
              <a:t>What could be done differently?</a:t>
            </a:r>
            <a:endParaRPr sz="1000">
              <a:solidFill>
                <a:srgbClr val="231F20"/>
              </a:solidFill>
            </a:endParaRPr>
          </a:p>
          <a:p>
            <a:pPr indent="-292100" lvl="1" marL="914400" rtl="0" algn="l">
              <a:lnSpc>
                <a:spcPct val="115000"/>
              </a:lnSpc>
              <a:spcBef>
                <a:spcPts val="0"/>
              </a:spcBef>
              <a:spcAft>
                <a:spcPts val="0"/>
              </a:spcAft>
              <a:buClr>
                <a:srgbClr val="231F20"/>
              </a:buClr>
              <a:buSzPts val="1000"/>
              <a:buChar char="○"/>
            </a:pPr>
            <a:r>
              <a:rPr lang="en" sz="1000">
                <a:solidFill>
                  <a:srgbClr val="231F20"/>
                </a:solidFill>
              </a:rPr>
              <a:t>What could the future look like?</a:t>
            </a:r>
            <a:endParaRPr sz="1000">
              <a:solidFill>
                <a:srgbClr val="231F20"/>
              </a:solidFill>
            </a:endParaRPr>
          </a:p>
          <a:p>
            <a:pPr indent="-292100" lvl="1" marL="914400" rtl="0" algn="l">
              <a:lnSpc>
                <a:spcPct val="115000"/>
              </a:lnSpc>
              <a:spcBef>
                <a:spcPts val="0"/>
              </a:spcBef>
              <a:spcAft>
                <a:spcPts val="0"/>
              </a:spcAft>
              <a:buClr>
                <a:srgbClr val="231F20"/>
              </a:buClr>
              <a:buSzPts val="1000"/>
              <a:buChar char="○"/>
            </a:pPr>
            <a:r>
              <a:rPr lang="en" sz="1000">
                <a:solidFill>
                  <a:srgbClr val="231F20"/>
                </a:solidFill>
              </a:rPr>
              <a:t>Ask them to use all the information above to think up a way that can help improve life on the Moon - this could be creating an invention to help people feel less lovely/play games/communicate/ travel!</a:t>
            </a:r>
            <a:endParaRPr sz="1000">
              <a:solidFill>
                <a:srgbClr val="231F20"/>
              </a:solidFill>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117e191027f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117e191027f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latin typeface="Calibri"/>
                <a:ea typeface="Calibri"/>
                <a:cs typeface="Calibri"/>
                <a:sym typeface="Calibri"/>
              </a:rPr>
              <a:t>Now it’s over to the students! They may need to refer back to their previous drawings and the tasks they have </a:t>
            </a:r>
            <a:r>
              <a:rPr lang="en" sz="1000">
                <a:latin typeface="Calibri"/>
                <a:ea typeface="Calibri"/>
                <a:cs typeface="Calibri"/>
                <a:sym typeface="Calibri"/>
              </a:rPr>
              <a:t>participated in to gather their ideas. </a:t>
            </a:r>
            <a:r>
              <a:rPr lang="en" sz="1000">
                <a:latin typeface="Calibri"/>
                <a:ea typeface="Calibri"/>
                <a:cs typeface="Calibri"/>
                <a:sym typeface="Calibri"/>
              </a:rPr>
              <a:t>When the students have completed their drawings - celebrate all of the thinking and creativity that have gone into the inventions. </a:t>
            </a:r>
            <a:endParaRPr sz="1000">
              <a:latin typeface="Calibri"/>
              <a:ea typeface="Calibri"/>
              <a:cs typeface="Calibri"/>
              <a:sym typeface="Calibri"/>
            </a:endParaRPr>
          </a:p>
          <a:p>
            <a:pPr indent="0" lvl="0" marL="0" rtl="0" algn="l">
              <a:spcBef>
                <a:spcPts val="0"/>
              </a:spcBef>
              <a:spcAft>
                <a:spcPts val="0"/>
              </a:spcAft>
              <a:buNone/>
            </a:pPr>
            <a:r>
              <a:rPr lang="en" sz="1000">
                <a:latin typeface="Calibri"/>
                <a:ea typeface="Calibri"/>
                <a:cs typeface="Calibri"/>
                <a:sym typeface="Calibri"/>
              </a:rPr>
              <a:t>Now it’s time to choose the five inventions you would like to submit to Little Inventors. There is further </a:t>
            </a:r>
            <a:r>
              <a:rPr lang="en" sz="1000">
                <a:latin typeface="Calibri"/>
                <a:ea typeface="Calibri"/>
                <a:cs typeface="Calibri"/>
                <a:sym typeface="Calibri"/>
              </a:rPr>
              <a:t>guidance</a:t>
            </a:r>
            <a:r>
              <a:rPr lang="en" sz="1000">
                <a:latin typeface="Calibri"/>
                <a:ea typeface="Calibri"/>
                <a:cs typeface="Calibri"/>
                <a:sym typeface="Calibri"/>
              </a:rPr>
              <a:t> on how to do this in the teacher notes.</a:t>
            </a:r>
            <a:endParaRPr sz="1000">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0.jpg"/><Relationship Id="rId5" Type="http://schemas.openxmlformats.org/officeDocument/2006/relationships/image" Target="../media/image1.png"/><Relationship Id="rId6" Type="http://schemas.openxmlformats.org/officeDocument/2006/relationships/image" Target="../media/image9.jpg"/><Relationship Id="rId7" Type="http://schemas.openxmlformats.org/officeDocument/2006/relationships/image" Target="../media/image12.jpg"/><Relationship Id="rId8"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1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8.jp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12" y="0"/>
            <a:ext cx="9144000" cy="5143500"/>
          </a:xfrm>
          <a:prstGeom prst="rect">
            <a:avLst/>
          </a:prstGeom>
          <a:noFill/>
          <a:ln>
            <a:noFill/>
          </a:ln>
        </p:spPr>
      </p:pic>
      <p:pic>
        <p:nvPicPr>
          <p:cNvPr id="55" name="Google Shape;55;p13"/>
          <p:cNvPicPr preferRelativeResize="0"/>
          <p:nvPr/>
        </p:nvPicPr>
        <p:blipFill>
          <a:blip r:embed="rId4">
            <a:alphaModFix/>
          </a:blip>
          <a:stretch>
            <a:fillRect/>
          </a:stretch>
        </p:blipFill>
        <p:spPr>
          <a:xfrm>
            <a:off x="3130575" y="3520750"/>
            <a:ext cx="2703650" cy="807075"/>
          </a:xfrm>
          <a:prstGeom prst="rect">
            <a:avLst/>
          </a:prstGeom>
          <a:noFill/>
          <a:ln>
            <a:noFill/>
          </a:ln>
        </p:spPr>
      </p:pic>
      <p:sp>
        <p:nvSpPr>
          <p:cNvPr id="56" name="Google Shape;56;p13"/>
          <p:cNvSpPr txBox="1"/>
          <p:nvPr/>
        </p:nvSpPr>
        <p:spPr>
          <a:xfrm>
            <a:off x="3277625" y="3608688"/>
            <a:ext cx="2396400" cy="63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900">
                <a:latin typeface="Calibri"/>
                <a:ea typeface="Calibri"/>
                <a:cs typeface="Calibri"/>
                <a:sym typeface="Calibri"/>
              </a:rPr>
              <a:t>The Challenge</a:t>
            </a:r>
            <a:endParaRPr b="1" sz="1900">
              <a:solidFill>
                <a:srgbClr val="0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pic>
        <p:nvPicPr>
          <p:cNvPr id="61" name="Google Shape;61;p14"/>
          <p:cNvPicPr preferRelativeResize="0"/>
          <p:nvPr/>
        </p:nvPicPr>
        <p:blipFill rotWithShape="1">
          <a:blip r:embed="rId3">
            <a:alphaModFix/>
          </a:blip>
          <a:srcRect b="33806" l="27715" r="51029" t="14729"/>
          <a:stretch/>
        </p:blipFill>
        <p:spPr>
          <a:xfrm>
            <a:off x="2644375" y="2112700"/>
            <a:ext cx="2286899" cy="2768632"/>
          </a:xfrm>
          <a:prstGeom prst="rect">
            <a:avLst/>
          </a:prstGeom>
          <a:noFill/>
          <a:ln>
            <a:noFill/>
          </a:ln>
        </p:spPr>
      </p:pic>
      <p:pic>
        <p:nvPicPr>
          <p:cNvPr id="62" name="Google Shape;62;p14"/>
          <p:cNvPicPr preferRelativeResize="0"/>
          <p:nvPr/>
        </p:nvPicPr>
        <p:blipFill>
          <a:blip r:embed="rId4">
            <a:alphaModFix/>
          </a:blip>
          <a:stretch>
            <a:fillRect/>
          </a:stretch>
        </p:blipFill>
        <p:spPr>
          <a:xfrm>
            <a:off x="6133375" y="1196475"/>
            <a:ext cx="2286895" cy="3234499"/>
          </a:xfrm>
          <a:prstGeom prst="rect">
            <a:avLst/>
          </a:prstGeom>
          <a:noFill/>
          <a:ln>
            <a:noFill/>
          </a:ln>
          <a:effectLst>
            <a:outerShdw blurRad="57150" rotWithShape="0" algn="bl" dir="5400000" dist="19050">
              <a:srgbClr val="000000">
                <a:alpha val="50000"/>
              </a:srgbClr>
            </a:outerShdw>
          </a:effectLst>
        </p:spPr>
      </p:pic>
      <p:pic>
        <p:nvPicPr>
          <p:cNvPr id="63" name="Google Shape;63;p14"/>
          <p:cNvPicPr preferRelativeResize="0"/>
          <p:nvPr/>
        </p:nvPicPr>
        <p:blipFill>
          <a:blip r:embed="rId5">
            <a:alphaModFix/>
          </a:blip>
          <a:stretch>
            <a:fillRect/>
          </a:stretch>
        </p:blipFill>
        <p:spPr>
          <a:xfrm>
            <a:off x="-96301" y="161875"/>
            <a:ext cx="4105025" cy="990600"/>
          </a:xfrm>
          <a:prstGeom prst="rect">
            <a:avLst/>
          </a:prstGeom>
          <a:noFill/>
          <a:ln>
            <a:noFill/>
          </a:ln>
        </p:spPr>
      </p:pic>
      <p:sp>
        <p:nvSpPr>
          <p:cNvPr id="64" name="Google Shape;64;p14"/>
          <p:cNvSpPr txBox="1"/>
          <p:nvPr/>
        </p:nvSpPr>
        <p:spPr>
          <a:xfrm>
            <a:off x="262925" y="410825"/>
            <a:ext cx="36318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600">
                <a:latin typeface="Calibri"/>
                <a:ea typeface="Calibri"/>
                <a:cs typeface="Calibri"/>
                <a:sym typeface="Calibri"/>
              </a:rPr>
              <a:t>Still working on ideas?</a:t>
            </a:r>
            <a:endParaRPr b="1" sz="2600">
              <a:latin typeface="Calibri"/>
              <a:ea typeface="Calibri"/>
              <a:cs typeface="Calibri"/>
              <a:sym typeface="Calibri"/>
            </a:endParaRPr>
          </a:p>
        </p:txBody>
      </p:sp>
      <p:sp>
        <p:nvSpPr>
          <p:cNvPr id="65" name="Google Shape;65;p14"/>
          <p:cNvSpPr txBox="1"/>
          <p:nvPr/>
        </p:nvSpPr>
        <p:spPr>
          <a:xfrm>
            <a:off x="77825" y="1320450"/>
            <a:ext cx="3631800" cy="1251300"/>
          </a:xfrm>
          <a:prstGeom prst="rect">
            <a:avLst/>
          </a:prstGeom>
          <a:noFill/>
          <a:ln>
            <a:noFill/>
          </a:ln>
        </p:spPr>
        <p:txBody>
          <a:bodyPr anchorCtr="0" anchor="t" bIns="91425" lIns="91425" spcFirstLastPara="1" rIns="91425" wrap="square" tIns="91425">
            <a:spAutoFit/>
          </a:bodyPr>
          <a:lstStyle/>
          <a:p>
            <a:pPr indent="0" lvl="0" marL="457200" rtl="0" algn="l">
              <a:lnSpc>
                <a:spcPct val="115000"/>
              </a:lnSpc>
              <a:spcBef>
                <a:spcPts val="0"/>
              </a:spcBef>
              <a:spcAft>
                <a:spcPts val="0"/>
              </a:spcAft>
              <a:buNone/>
            </a:pPr>
            <a:r>
              <a:rPr lang="en" sz="2100">
                <a:solidFill>
                  <a:schemeClr val="dk1"/>
                </a:solidFill>
                <a:latin typeface="Calibri"/>
                <a:ea typeface="Calibri"/>
                <a:cs typeface="Calibri"/>
                <a:sym typeface="Calibri"/>
              </a:rPr>
              <a:t>No problem!  Get your ideas flowing </a:t>
            </a:r>
            <a:r>
              <a:rPr lang="en" sz="2100">
                <a:solidFill>
                  <a:schemeClr val="dk1"/>
                </a:solidFill>
                <a:latin typeface="Calibri"/>
                <a:ea typeface="Calibri"/>
                <a:cs typeface="Calibri"/>
                <a:sym typeface="Calibri"/>
              </a:rPr>
              <a:t>with</a:t>
            </a:r>
            <a:r>
              <a:rPr lang="en" sz="2100">
                <a:solidFill>
                  <a:schemeClr val="dk1"/>
                </a:solidFill>
                <a:latin typeface="Calibri"/>
                <a:ea typeface="Calibri"/>
                <a:cs typeface="Calibri"/>
                <a:sym typeface="Calibri"/>
              </a:rPr>
              <a:t> the Challenge Cards</a:t>
            </a:r>
            <a:endParaRPr sz="2100">
              <a:solidFill>
                <a:schemeClr val="dk1"/>
              </a:solidFill>
              <a:latin typeface="Calibri"/>
              <a:ea typeface="Calibri"/>
              <a:cs typeface="Calibri"/>
              <a:sym typeface="Calibri"/>
            </a:endParaRPr>
          </a:p>
        </p:txBody>
      </p:sp>
      <p:pic>
        <p:nvPicPr>
          <p:cNvPr id="66" name="Google Shape;66;p14"/>
          <p:cNvPicPr preferRelativeResize="0"/>
          <p:nvPr/>
        </p:nvPicPr>
        <p:blipFill>
          <a:blip r:embed="rId6">
            <a:alphaModFix/>
          </a:blip>
          <a:stretch>
            <a:fillRect/>
          </a:stretch>
        </p:blipFill>
        <p:spPr>
          <a:xfrm>
            <a:off x="6045576" y="599650"/>
            <a:ext cx="2024833" cy="2863852"/>
          </a:xfrm>
          <a:prstGeom prst="rect">
            <a:avLst/>
          </a:prstGeom>
          <a:noFill/>
          <a:ln>
            <a:noFill/>
          </a:ln>
          <a:effectLst>
            <a:outerShdw blurRad="57150" rotWithShape="0" algn="bl" dir="5400000" dist="19050">
              <a:srgbClr val="000000">
                <a:alpha val="50000"/>
              </a:srgbClr>
            </a:outerShdw>
          </a:effectLst>
        </p:spPr>
      </p:pic>
      <p:pic>
        <p:nvPicPr>
          <p:cNvPr id="67" name="Google Shape;67;p14"/>
          <p:cNvPicPr preferRelativeResize="0"/>
          <p:nvPr/>
        </p:nvPicPr>
        <p:blipFill>
          <a:blip r:embed="rId7">
            <a:alphaModFix/>
          </a:blip>
          <a:stretch>
            <a:fillRect/>
          </a:stretch>
        </p:blipFill>
        <p:spPr>
          <a:xfrm>
            <a:off x="5119160" y="1022968"/>
            <a:ext cx="2235716" cy="3162117"/>
          </a:xfrm>
          <a:prstGeom prst="rect">
            <a:avLst/>
          </a:prstGeom>
          <a:noFill/>
          <a:ln>
            <a:noFill/>
          </a:ln>
          <a:effectLst>
            <a:outerShdw blurRad="57150" rotWithShape="0" algn="bl" dir="5400000" dist="19050">
              <a:srgbClr val="000000">
                <a:alpha val="50000"/>
              </a:srgbClr>
            </a:outerShdw>
          </a:effectLst>
        </p:spPr>
      </p:pic>
      <p:pic>
        <p:nvPicPr>
          <p:cNvPr id="68" name="Google Shape;68;p14"/>
          <p:cNvPicPr preferRelativeResize="0"/>
          <p:nvPr/>
        </p:nvPicPr>
        <p:blipFill>
          <a:blip r:embed="rId8">
            <a:alphaModFix/>
          </a:blip>
          <a:stretch>
            <a:fillRect/>
          </a:stretch>
        </p:blipFill>
        <p:spPr>
          <a:xfrm>
            <a:off x="4758579" y="414325"/>
            <a:ext cx="2185770" cy="3234499"/>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pic>
        <p:nvPicPr>
          <p:cNvPr id="73" name="Google Shape;73;p15"/>
          <p:cNvPicPr preferRelativeResize="0"/>
          <p:nvPr/>
        </p:nvPicPr>
        <p:blipFill>
          <a:blip r:embed="rId3">
            <a:alphaModFix/>
          </a:blip>
          <a:stretch>
            <a:fillRect/>
          </a:stretch>
        </p:blipFill>
        <p:spPr>
          <a:xfrm>
            <a:off x="-320700" y="208025"/>
            <a:ext cx="3317974" cy="990600"/>
          </a:xfrm>
          <a:prstGeom prst="rect">
            <a:avLst/>
          </a:prstGeom>
          <a:noFill/>
          <a:ln>
            <a:noFill/>
          </a:ln>
        </p:spPr>
      </p:pic>
      <p:sp>
        <p:nvSpPr>
          <p:cNvPr id="74" name="Google Shape;74;p15"/>
          <p:cNvSpPr txBox="1"/>
          <p:nvPr/>
        </p:nvSpPr>
        <p:spPr>
          <a:xfrm>
            <a:off x="262925" y="410825"/>
            <a:ext cx="25125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600">
                <a:latin typeface="Calibri"/>
                <a:ea typeface="Calibri"/>
                <a:cs typeface="Calibri"/>
                <a:sym typeface="Calibri"/>
              </a:rPr>
              <a:t>Exploration time</a:t>
            </a:r>
            <a:endParaRPr b="1" sz="2600">
              <a:latin typeface="Calibri"/>
              <a:ea typeface="Calibri"/>
              <a:cs typeface="Calibri"/>
              <a:sym typeface="Calibri"/>
            </a:endParaRPr>
          </a:p>
        </p:txBody>
      </p:sp>
      <p:pic>
        <p:nvPicPr>
          <p:cNvPr id="75" name="Google Shape;75;p15"/>
          <p:cNvPicPr preferRelativeResize="0"/>
          <p:nvPr/>
        </p:nvPicPr>
        <p:blipFill>
          <a:blip r:embed="rId4">
            <a:alphaModFix/>
          </a:blip>
          <a:stretch>
            <a:fillRect/>
          </a:stretch>
        </p:blipFill>
        <p:spPr>
          <a:xfrm rot="231268">
            <a:off x="3487813" y="1209240"/>
            <a:ext cx="4647748" cy="3274749"/>
          </a:xfrm>
          <a:prstGeom prst="rect">
            <a:avLst/>
          </a:prstGeom>
          <a:noFill/>
          <a:ln>
            <a:noFill/>
          </a:ln>
          <a:effectLst>
            <a:outerShdw blurRad="57150" rotWithShape="0" algn="bl" dir="5400000" dist="19050">
              <a:srgbClr val="000000">
                <a:alpha val="50000"/>
              </a:srgbClr>
            </a:outerShdw>
          </a:effectLst>
        </p:spPr>
      </p:pic>
      <p:sp>
        <p:nvSpPr>
          <p:cNvPr id="76" name="Google Shape;76;p15"/>
          <p:cNvSpPr txBox="1"/>
          <p:nvPr/>
        </p:nvSpPr>
        <p:spPr>
          <a:xfrm>
            <a:off x="444025" y="1480150"/>
            <a:ext cx="2787600" cy="156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latin typeface="Calibri"/>
                <a:ea typeface="Calibri"/>
                <a:cs typeface="Calibri"/>
                <a:sym typeface="Calibri"/>
              </a:rPr>
              <a:t>Take time to explore different areas that could inspire invention ideas with this mind mapping activity sheet. </a:t>
            </a:r>
            <a:endParaRPr sz="1800">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pic>
        <p:nvPicPr>
          <p:cNvPr id="81" name="Google Shape;81;p16"/>
          <p:cNvPicPr preferRelativeResize="0"/>
          <p:nvPr/>
        </p:nvPicPr>
        <p:blipFill>
          <a:blip r:embed="rId3">
            <a:alphaModFix/>
          </a:blip>
          <a:stretch>
            <a:fillRect/>
          </a:stretch>
        </p:blipFill>
        <p:spPr>
          <a:xfrm>
            <a:off x="-320700" y="208025"/>
            <a:ext cx="2442250" cy="990600"/>
          </a:xfrm>
          <a:prstGeom prst="rect">
            <a:avLst/>
          </a:prstGeom>
          <a:noFill/>
          <a:ln>
            <a:noFill/>
          </a:ln>
        </p:spPr>
      </p:pic>
      <p:sp>
        <p:nvSpPr>
          <p:cNvPr id="82" name="Google Shape;82;p16"/>
          <p:cNvSpPr txBox="1"/>
          <p:nvPr/>
        </p:nvSpPr>
        <p:spPr>
          <a:xfrm>
            <a:off x="262925" y="410825"/>
            <a:ext cx="25125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600">
                <a:latin typeface="Calibri"/>
                <a:ea typeface="Calibri"/>
                <a:cs typeface="Calibri"/>
                <a:sym typeface="Calibri"/>
              </a:rPr>
              <a:t>Lift off! </a:t>
            </a:r>
            <a:endParaRPr b="1" sz="2600">
              <a:latin typeface="Calibri"/>
              <a:ea typeface="Calibri"/>
              <a:cs typeface="Calibri"/>
              <a:sym typeface="Calibri"/>
            </a:endParaRPr>
          </a:p>
        </p:txBody>
      </p:sp>
      <p:pic>
        <p:nvPicPr>
          <p:cNvPr id="83" name="Google Shape;83;p16"/>
          <p:cNvPicPr preferRelativeResize="0"/>
          <p:nvPr/>
        </p:nvPicPr>
        <p:blipFill>
          <a:blip r:embed="rId4">
            <a:alphaModFix/>
          </a:blip>
          <a:stretch>
            <a:fillRect/>
          </a:stretch>
        </p:blipFill>
        <p:spPr>
          <a:xfrm rot="-217347">
            <a:off x="3345066" y="747472"/>
            <a:ext cx="5310866" cy="3754930"/>
          </a:xfrm>
          <a:prstGeom prst="rect">
            <a:avLst/>
          </a:prstGeom>
          <a:noFill/>
          <a:ln>
            <a:noFill/>
          </a:ln>
          <a:effectLst>
            <a:outerShdw blurRad="57150" rotWithShape="0" algn="bl" dir="5400000" dist="19050">
              <a:srgbClr val="000000">
                <a:alpha val="50000"/>
              </a:srgbClr>
            </a:outerShdw>
          </a:effectLst>
        </p:spPr>
      </p:pic>
      <p:sp>
        <p:nvSpPr>
          <p:cNvPr id="84" name="Google Shape;84;p16"/>
          <p:cNvSpPr txBox="1"/>
          <p:nvPr/>
        </p:nvSpPr>
        <p:spPr>
          <a:xfrm>
            <a:off x="444025" y="1480150"/>
            <a:ext cx="27876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latin typeface="Calibri"/>
                <a:ea typeface="Calibri"/>
                <a:cs typeface="Calibri"/>
                <a:sym typeface="Calibri"/>
              </a:rPr>
              <a:t>Now delve a little deeper into your moon exploration. You never know where it might take you…</a:t>
            </a:r>
            <a:endParaRPr sz="1800">
              <a:latin typeface="Calibri"/>
              <a:ea typeface="Calibri"/>
              <a:cs typeface="Calibri"/>
              <a:sym typeface="Calibri"/>
            </a:endParaRPr>
          </a:p>
        </p:txBody>
      </p:sp>
      <p:sp>
        <p:nvSpPr>
          <p:cNvPr id="85" name="Google Shape;85;p16"/>
          <p:cNvSpPr txBox="1"/>
          <p:nvPr/>
        </p:nvSpPr>
        <p:spPr>
          <a:xfrm>
            <a:off x="407050" y="1985850"/>
            <a:ext cx="2281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7"/>
          <p:cNvSpPr txBox="1"/>
          <p:nvPr/>
        </p:nvSpPr>
        <p:spPr>
          <a:xfrm>
            <a:off x="332475" y="1278375"/>
            <a:ext cx="3903600" cy="3543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2100">
                <a:solidFill>
                  <a:schemeClr val="dk1"/>
                </a:solidFill>
                <a:latin typeface="Calibri"/>
                <a:ea typeface="Calibri"/>
                <a:cs typeface="Calibri"/>
                <a:sym typeface="Calibri"/>
              </a:rPr>
              <a:t>Use what you’ve just learnt to come up with an invention idea! </a:t>
            </a:r>
            <a:endParaRPr sz="21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2100">
              <a:solidFill>
                <a:schemeClr val="dk1"/>
              </a:solidFill>
              <a:latin typeface="Calibri"/>
              <a:ea typeface="Calibri"/>
              <a:cs typeface="Calibri"/>
              <a:sym typeface="Calibri"/>
            </a:endParaRPr>
          </a:p>
          <a:p>
            <a:pPr indent="-361950" lvl="0" marL="457200" rtl="0" algn="l">
              <a:lnSpc>
                <a:spcPct val="115000"/>
              </a:lnSpc>
              <a:spcBef>
                <a:spcPts val="0"/>
              </a:spcBef>
              <a:spcAft>
                <a:spcPts val="0"/>
              </a:spcAft>
              <a:buClr>
                <a:schemeClr val="dk1"/>
              </a:buClr>
              <a:buSzPts val="2100"/>
              <a:buFont typeface="Calibri"/>
              <a:buChar char="●"/>
            </a:pPr>
            <a:r>
              <a:rPr lang="en" sz="2100">
                <a:solidFill>
                  <a:schemeClr val="dk1"/>
                </a:solidFill>
                <a:latin typeface="Calibri"/>
                <a:ea typeface="Calibri"/>
                <a:cs typeface="Calibri"/>
                <a:sym typeface="Calibri"/>
              </a:rPr>
              <a:t>Think up and draw</a:t>
            </a:r>
            <a:endParaRPr sz="2100">
              <a:solidFill>
                <a:schemeClr val="dk1"/>
              </a:solidFill>
              <a:latin typeface="Calibri"/>
              <a:ea typeface="Calibri"/>
              <a:cs typeface="Calibri"/>
              <a:sym typeface="Calibri"/>
            </a:endParaRPr>
          </a:p>
          <a:p>
            <a:pPr indent="0" lvl="0" marL="457200" rtl="0" algn="l">
              <a:lnSpc>
                <a:spcPct val="115000"/>
              </a:lnSpc>
              <a:spcBef>
                <a:spcPts val="0"/>
              </a:spcBef>
              <a:spcAft>
                <a:spcPts val="0"/>
              </a:spcAft>
              <a:buNone/>
            </a:pPr>
            <a:r>
              <a:rPr lang="en" sz="2100">
                <a:solidFill>
                  <a:schemeClr val="dk1"/>
                </a:solidFill>
                <a:latin typeface="Calibri"/>
                <a:ea typeface="Calibri"/>
                <a:cs typeface="Calibri"/>
                <a:sym typeface="Calibri"/>
              </a:rPr>
              <a:t>an invention </a:t>
            </a:r>
            <a:endParaRPr sz="2100">
              <a:solidFill>
                <a:schemeClr val="dk1"/>
              </a:solidFill>
              <a:latin typeface="Calibri"/>
              <a:ea typeface="Calibri"/>
              <a:cs typeface="Calibri"/>
              <a:sym typeface="Calibri"/>
            </a:endParaRPr>
          </a:p>
          <a:p>
            <a:pPr indent="0" lvl="0" marL="457200" rtl="0" algn="l">
              <a:lnSpc>
                <a:spcPct val="115000"/>
              </a:lnSpc>
              <a:spcBef>
                <a:spcPts val="0"/>
              </a:spcBef>
              <a:spcAft>
                <a:spcPts val="0"/>
              </a:spcAft>
              <a:buNone/>
            </a:pPr>
            <a:r>
              <a:t/>
            </a:r>
            <a:endParaRPr sz="2100">
              <a:solidFill>
                <a:schemeClr val="dk1"/>
              </a:solidFill>
              <a:latin typeface="Calibri"/>
              <a:ea typeface="Calibri"/>
              <a:cs typeface="Calibri"/>
              <a:sym typeface="Calibri"/>
            </a:endParaRPr>
          </a:p>
          <a:p>
            <a:pPr indent="-361950" lvl="0" marL="457200" rtl="0" algn="l">
              <a:lnSpc>
                <a:spcPct val="115000"/>
              </a:lnSpc>
              <a:spcBef>
                <a:spcPts val="0"/>
              </a:spcBef>
              <a:spcAft>
                <a:spcPts val="0"/>
              </a:spcAft>
              <a:buClr>
                <a:schemeClr val="dk1"/>
              </a:buClr>
              <a:buSzPts val="2100"/>
              <a:buFont typeface="Calibri"/>
              <a:buChar char="●"/>
            </a:pPr>
            <a:r>
              <a:rPr lang="en" sz="2100">
                <a:solidFill>
                  <a:schemeClr val="dk1"/>
                </a:solidFill>
                <a:latin typeface="Calibri"/>
                <a:ea typeface="Calibri"/>
                <a:cs typeface="Calibri"/>
                <a:sym typeface="Calibri"/>
              </a:rPr>
              <a:t>Draw BIG, add labels and color. </a:t>
            </a:r>
            <a:endParaRPr sz="2100">
              <a:solidFill>
                <a:schemeClr val="dk1"/>
              </a:solidFill>
              <a:latin typeface="Calibri"/>
              <a:ea typeface="Calibri"/>
              <a:cs typeface="Calibri"/>
              <a:sym typeface="Calibri"/>
            </a:endParaRPr>
          </a:p>
          <a:p>
            <a:pPr indent="0" lvl="0" marL="0" rtl="0" algn="l">
              <a:lnSpc>
                <a:spcPct val="115000"/>
              </a:lnSpc>
              <a:spcBef>
                <a:spcPts val="0"/>
              </a:spcBef>
              <a:spcAft>
                <a:spcPts val="0"/>
              </a:spcAft>
              <a:buNone/>
            </a:pPr>
            <a:r>
              <a:t/>
            </a:r>
            <a:endParaRPr sz="2500">
              <a:solidFill>
                <a:schemeClr val="dk1"/>
              </a:solidFill>
              <a:highlight>
                <a:srgbClr val="00FFFF"/>
              </a:highlight>
              <a:latin typeface="Calibri"/>
              <a:ea typeface="Calibri"/>
              <a:cs typeface="Calibri"/>
              <a:sym typeface="Calibri"/>
            </a:endParaRPr>
          </a:p>
        </p:txBody>
      </p:sp>
      <p:pic>
        <p:nvPicPr>
          <p:cNvPr id="91" name="Google Shape;91;p17"/>
          <p:cNvPicPr preferRelativeResize="0"/>
          <p:nvPr/>
        </p:nvPicPr>
        <p:blipFill>
          <a:blip r:embed="rId3">
            <a:alphaModFix/>
          </a:blip>
          <a:stretch>
            <a:fillRect/>
          </a:stretch>
        </p:blipFill>
        <p:spPr>
          <a:xfrm>
            <a:off x="4314900" y="1278375"/>
            <a:ext cx="4403661" cy="3113526"/>
          </a:xfrm>
          <a:prstGeom prst="rect">
            <a:avLst/>
          </a:prstGeom>
          <a:noFill/>
          <a:ln>
            <a:noFill/>
          </a:ln>
          <a:effectLst>
            <a:outerShdw blurRad="57150" rotWithShape="0" algn="bl" dir="5400000" dist="19050">
              <a:srgbClr val="000000">
                <a:alpha val="50000"/>
              </a:srgbClr>
            </a:outerShdw>
          </a:effectLst>
        </p:spPr>
      </p:pic>
      <p:pic>
        <p:nvPicPr>
          <p:cNvPr id="92" name="Google Shape;92;p17"/>
          <p:cNvPicPr preferRelativeResize="0"/>
          <p:nvPr/>
        </p:nvPicPr>
        <p:blipFill>
          <a:blip r:embed="rId4">
            <a:alphaModFix/>
          </a:blip>
          <a:stretch>
            <a:fillRect/>
          </a:stretch>
        </p:blipFill>
        <p:spPr>
          <a:xfrm>
            <a:off x="-176850" y="205000"/>
            <a:ext cx="3903651" cy="965750"/>
          </a:xfrm>
          <a:prstGeom prst="rect">
            <a:avLst/>
          </a:prstGeom>
          <a:noFill/>
          <a:ln>
            <a:noFill/>
          </a:ln>
        </p:spPr>
      </p:pic>
      <p:sp>
        <p:nvSpPr>
          <p:cNvPr id="93" name="Google Shape;93;p17"/>
          <p:cNvSpPr txBox="1"/>
          <p:nvPr/>
        </p:nvSpPr>
        <p:spPr>
          <a:xfrm>
            <a:off x="147900" y="410825"/>
            <a:ext cx="4167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400">
                <a:latin typeface="Calibri"/>
                <a:ea typeface="Calibri"/>
                <a:cs typeface="Calibri"/>
                <a:sym typeface="Calibri"/>
              </a:rPr>
              <a:t>What’s your invention?</a:t>
            </a:r>
            <a:endParaRPr b="1" sz="2400">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