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Roboto"/>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bold.fntdata"/><Relationship Id="rId6" Type="http://schemas.openxmlformats.org/officeDocument/2006/relationships/slide" Target="slides/slide1.xml"/><Relationship Id="rId18"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OsIhTw0CK8U&amp;t=1s" TargetMode="External"/><Relationship Id="rId3" Type="http://schemas.openxmlformats.org/officeDocument/2006/relationships/hyperlink" Target="https://www.nasa.gov/specials/artemis/" TargetMode="External"/><Relationship Id="rId4" Type="http://schemas.openxmlformats.org/officeDocument/2006/relationships/hyperlink" Target="https://www.bbc.co.uk/news/science-environment-58609313"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12f0ead55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12f0ead5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highlight>
                  <a:schemeClr val="lt1"/>
                </a:highlight>
                <a:latin typeface="Calibri"/>
                <a:ea typeface="Calibri"/>
                <a:cs typeface="Calibri"/>
                <a:sym typeface="Calibri"/>
              </a:rPr>
              <a:t>We’ve launched ourselves up into Space and learned some new skills and knowledge. Now it’s time to focus on Nasa’s latest mission: Artemis.</a:t>
            </a:r>
            <a:endParaRPr sz="900">
              <a:highlight>
                <a:schemeClr val="lt1"/>
              </a:highlight>
              <a:latin typeface="Calibri"/>
              <a:ea typeface="Calibri"/>
              <a:cs typeface="Calibri"/>
              <a:sym typeface="Calibri"/>
            </a:endParaRPr>
          </a:p>
          <a:p>
            <a:pPr indent="0" lvl="0" marL="0" rtl="0" algn="l">
              <a:spcBef>
                <a:spcPts val="0"/>
              </a:spcBef>
              <a:spcAft>
                <a:spcPts val="0"/>
              </a:spcAft>
              <a:buNone/>
            </a:pPr>
            <a:r>
              <a:rPr lang="en" sz="900">
                <a:highlight>
                  <a:schemeClr val="lt1"/>
                </a:highlight>
                <a:latin typeface="Calibri"/>
                <a:ea typeface="Calibri"/>
                <a:cs typeface="Calibri"/>
                <a:sym typeface="Calibri"/>
              </a:rPr>
              <a:t>Ask your students if anyone is familiar with the mission - can they share their knowledge?</a:t>
            </a:r>
            <a:endParaRPr sz="900">
              <a:highlight>
                <a:schemeClr val="lt1"/>
              </a:highlight>
              <a:latin typeface="Calibri"/>
              <a:ea typeface="Calibri"/>
              <a:cs typeface="Calibri"/>
              <a:sym typeface="Calibri"/>
            </a:endParaRPr>
          </a:p>
          <a:p>
            <a:pPr indent="0" lvl="0" marL="0" rtl="0" algn="l">
              <a:spcBef>
                <a:spcPts val="0"/>
              </a:spcBef>
              <a:spcAft>
                <a:spcPts val="0"/>
              </a:spcAft>
              <a:buNone/>
            </a:pPr>
            <a:r>
              <a:rPr lang="en" sz="900">
                <a:highlight>
                  <a:schemeClr val="lt1"/>
                </a:highlight>
                <a:latin typeface="Calibri"/>
                <a:ea typeface="Calibri"/>
                <a:cs typeface="Calibri"/>
                <a:sym typeface="Calibri"/>
              </a:rPr>
              <a:t>Artemis is part of a longer term plan to land on Mars - everything we want to do on Mars we can practice doing on the Moon…Mars is 140 million miles away requiring a six month journey! The Moon is just down the block in comparison as it is 240,000 miles away and requires only a three day journey - easy!</a:t>
            </a:r>
            <a:endParaRPr sz="900">
              <a:highlight>
                <a:schemeClr val="lt1"/>
              </a:highlight>
              <a:latin typeface="Calibri"/>
              <a:ea typeface="Calibri"/>
              <a:cs typeface="Calibri"/>
              <a:sym typeface="Calibri"/>
            </a:endParaRPr>
          </a:p>
          <a:p>
            <a:pPr indent="0" lvl="0" marL="0" rtl="0" algn="l">
              <a:spcBef>
                <a:spcPts val="0"/>
              </a:spcBef>
              <a:spcAft>
                <a:spcPts val="0"/>
              </a:spcAft>
              <a:buNone/>
            </a:pPr>
            <a:r>
              <a:rPr lang="en" sz="900">
                <a:highlight>
                  <a:schemeClr val="lt1"/>
                </a:highlight>
                <a:latin typeface="Calibri"/>
                <a:ea typeface="Calibri"/>
                <a:cs typeface="Calibri"/>
                <a:sym typeface="Calibri"/>
              </a:rPr>
              <a:t>If you have time you can use this exciting NASA film to focus your students’ minds on Artemis: </a:t>
            </a:r>
            <a:r>
              <a:rPr lang="en" sz="900" u="sng">
                <a:solidFill>
                  <a:srgbClr val="1A73E8"/>
                </a:solidFill>
                <a:highlight>
                  <a:srgbClr val="FFFFFF"/>
                </a:highlight>
                <a:latin typeface="Roboto"/>
                <a:ea typeface="Roboto"/>
                <a:cs typeface="Roboto"/>
                <a:sym typeface="Roboto"/>
                <a:hlinkClick r:id="rId2">
                  <a:extLst>
                    <a:ext uri="{A12FA001-AC4F-418D-AE19-62706E023703}">
                      <ahyp:hlinkClr val="tx"/>
                    </a:ext>
                  </a:extLst>
                </a:hlinkClick>
              </a:rPr>
              <a:t>https://www.youtube.com/watch?v=OsIhTw0CK8U&amp;t=1s</a:t>
            </a:r>
            <a:endParaRPr sz="900">
              <a:highlight>
                <a:schemeClr val="lt1"/>
              </a:highlight>
              <a:latin typeface="Calibri"/>
              <a:ea typeface="Calibri"/>
              <a:cs typeface="Calibri"/>
              <a:sym typeface="Calibri"/>
            </a:endParaRPr>
          </a:p>
          <a:p>
            <a:pPr indent="0" lvl="0" marL="0" rtl="0" algn="l">
              <a:spcBef>
                <a:spcPts val="0"/>
              </a:spcBef>
              <a:spcAft>
                <a:spcPts val="0"/>
              </a:spcAft>
              <a:buNone/>
            </a:pPr>
            <a:r>
              <a:t/>
            </a:r>
            <a:endParaRPr sz="900">
              <a:highlight>
                <a:schemeClr val="lt1"/>
              </a:highlight>
              <a:latin typeface="Calibri"/>
              <a:ea typeface="Calibri"/>
              <a:cs typeface="Calibri"/>
              <a:sym typeface="Calibri"/>
            </a:endParaRPr>
          </a:p>
          <a:p>
            <a:pPr indent="0" lvl="0" marL="0" rtl="0" algn="l">
              <a:spcBef>
                <a:spcPts val="0"/>
              </a:spcBef>
              <a:spcAft>
                <a:spcPts val="0"/>
              </a:spcAft>
              <a:buNone/>
            </a:pPr>
            <a:r>
              <a:rPr lang="en" sz="900">
                <a:highlight>
                  <a:schemeClr val="lt1"/>
                </a:highlight>
                <a:latin typeface="Calibri"/>
                <a:ea typeface="Calibri"/>
                <a:cs typeface="Calibri"/>
                <a:sym typeface="Calibri"/>
              </a:rPr>
              <a:t>________________________________________________________</a:t>
            </a:r>
            <a:endParaRPr sz="900">
              <a:highlight>
                <a:schemeClr val="lt1"/>
              </a:highlight>
              <a:latin typeface="Calibri"/>
              <a:ea typeface="Calibri"/>
              <a:cs typeface="Calibri"/>
              <a:sym typeface="Calibri"/>
            </a:endParaRPr>
          </a:p>
          <a:p>
            <a:pPr indent="0" lvl="0" marL="0" rtl="0" algn="l">
              <a:spcBef>
                <a:spcPts val="0"/>
              </a:spcBef>
              <a:spcAft>
                <a:spcPts val="0"/>
              </a:spcAft>
              <a:buNone/>
            </a:pPr>
            <a:r>
              <a:rPr lang="en" sz="900">
                <a:highlight>
                  <a:schemeClr val="lt1"/>
                </a:highlight>
                <a:latin typeface="Calibri"/>
                <a:ea typeface="Calibri"/>
                <a:cs typeface="Calibri"/>
                <a:sym typeface="Calibri"/>
              </a:rPr>
              <a:t>You may find the </a:t>
            </a:r>
            <a:r>
              <a:rPr lang="en" sz="900">
                <a:highlight>
                  <a:schemeClr val="lt1"/>
                </a:highlight>
                <a:latin typeface="Calibri"/>
                <a:ea typeface="Calibri"/>
                <a:cs typeface="Calibri"/>
                <a:sym typeface="Calibri"/>
              </a:rPr>
              <a:t>following</a:t>
            </a:r>
            <a:r>
              <a:rPr lang="en" sz="900">
                <a:highlight>
                  <a:schemeClr val="lt1"/>
                </a:highlight>
                <a:latin typeface="Calibri"/>
                <a:ea typeface="Calibri"/>
                <a:cs typeface="Calibri"/>
                <a:sym typeface="Calibri"/>
              </a:rPr>
              <a:t> resources </a:t>
            </a:r>
            <a:r>
              <a:rPr lang="en" sz="900">
                <a:highlight>
                  <a:schemeClr val="lt1"/>
                </a:highlight>
                <a:latin typeface="Calibri"/>
                <a:ea typeface="Calibri"/>
                <a:cs typeface="Calibri"/>
                <a:sym typeface="Calibri"/>
              </a:rPr>
              <a:t>useful</a:t>
            </a:r>
            <a:r>
              <a:rPr lang="en" sz="900">
                <a:highlight>
                  <a:schemeClr val="lt1"/>
                </a:highlight>
                <a:latin typeface="Calibri"/>
                <a:ea typeface="Calibri"/>
                <a:cs typeface="Calibri"/>
                <a:sym typeface="Calibri"/>
              </a:rPr>
              <a:t> for getting a really deep understanding of Artemis</a:t>
            </a:r>
            <a:endParaRPr sz="900">
              <a:highlight>
                <a:schemeClr val="lt1"/>
              </a:highlight>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800">
                <a:solidFill>
                  <a:srgbClr val="1A73E8"/>
                </a:solidFill>
                <a:highlight>
                  <a:srgbClr val="FFFFFF"/>
                </a:highlight>
                <a:uFill>
                  <a:noFill/>
                </a:uFill>
                <a:hlinkClick r:id="rId3">
                  <a:extLst>
                    <a:ext uri="{A12FA001-AC4F-418D-AE19-62706E023703}">
                      <ahyp:hlinkClr val="tx"/>
                    </a:ext>
                  </a:extLst>
                </a:hlinkClick>
              </a:rPr>
              <a:t>https://www.nasa.gov/specials/artemis/</a:t>
            </a:r>
            <a:endParaRPr sz="800">
              <a:highlight>
                <a:schemeClr val="lt1"/>
              </a:highlight>
            </a:endParaRPr>
          </a:p>
          <a:p>
            <a:pPr indent="0" lvl="0" marL="0" rtl="0" algn="l">
              <a:spcBef>
                <a:spcPts val="0"/>
              </a:spcBef>
              <a:spcAft>
                <a:spcPts val="0"/>
              </a:spcAft>
              <a:buNone/>
            </a:pPr>
            <a:r>
              <a:rPr lang="en" sz="900" u="sng">
                <a:solidFill>
                  <a:schemeClr val="hlink"/>
                </a:solidFill>
                <a:highlight>
                  <a:schemeClr val="lt1"/>
                </a:highlight>
                <a:latin typeface="Calibri"/>
                <a:ea typeface="Calibri"/>
                <a:cs typeface="Calibri"/>
                <a:sym typeface="Calibri"/>
                <a:hlinkClick r:id="rId4"/>
              </a:rPr>
              <a:t>https://www.bbc.co.uk/news/science-environment-58609313</a:t>
            </a:r>
            <a:endParaRPr sz="900">
              <a:highlight>
                <a:schemeClr val="lt1"/>
              </a:highlight>
              <a:latin typeface="Calibri"/>
              <a:ea typeface="Calibri"/>
              <a:cs typeface="Calibri"/>
              <a:sym typeface="Calibri"/>
            </a:endParaRPr>
          </a:p>
          <a:p>
            <a:pPr indent="0" lvl="0" marL="0" rtl="0" algn="l">
              <a:spcBef>
                <a:spcPts val="0"/>
              </a:spcBef>
              <a:spcAft>
                <a:spcPts val="0"/>
              </a:spcAft>
              <a:buNone/>
            </a:pPr>
            <a:r>
              <a:rPr lang="en" sz="900">
                <a:highlight>
                  <a:schemeClr val="lt1"/>
                </a:highlight>
                <a:latin typeface="Calibri"/>
                <a:ea typeface="Calibri"/>
                <a:cs typeface="Calibri"/>
                <a:sym typeface="Calibri"/>
              </a:rPr>
              <a:t>https://www.youtube.com/watch?v=_T8cn2J13-4</a:t>
            </a:r>
            <a:endParaRPr sz="900">
              <a:highlight>
                <a:schemeClr val="lt1"/>
              </a:highlight>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170ec07776_2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1170ec07776_2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rPr>
              <a:t>Astronauts train to travel to space. When in space they conduct experiments, gather data, maintain spacecraft and systems. Astronauts will also make public appearances such as connecting with schools.</a:t>
            </a:r>
            <a:endParaRPr sz="10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12f0ead55e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112f0ead55e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2100" lvl="0" marL="457200" marR="708722" rtl="0" algn="l">
              <a:lnSpc>
                <a:spcPct val="99960"/>
              </a:lnSpc>
              <a:spcBef>
                <a:spcPts val="0"/>
              </a:spcBef>
              <a:spcAft>
                <a:spcPts val="0"/>
              </a:spcAft>
              <a:buClr>
                <a:srgbClr val="231F20"/>
              </a:buClr>
              <a:buSzPts val="1000"/>
              <a:buChar char="●"/>
            </a:pPr>
            <a:r>
              <a:rPr lang="en" sz="1000">
                <a:solidFill>
                  <a:srgbClr val="231F20"/>
                </a:solidFill>
              </a:rPr>
              <a:t>Split your class into groups of four students and ask them to sit together around a table</a:t>
            </a:r>
            <a:endParaRPr sz="1000">
              <a:solidFill>
                <a:srgbClr val="231F20"/>
              </a:solidFill>
            </a:endParaRPr>
          </a:p>
          <a:p>
            <a:pPr indent="-292100" lvl="0" marL="457200" marR="708722" rtl="0" algn="l">
              <a:lnSpc>
                <a:spcPct val="99960"/>
              </a:lnSpc>
              <a:spcBef>
                <a:spcPts val="0"/>
              </a:spcBef>
              <a:spcAft>
                <a:spcPts val="0"/>
              </a:spcAft>
              <a:buClr>
                <a:srgbClr val="231F20"/>
              </a:buClr>
              <a:buSzPts val="1000"/>
              <a:buChar char="●"/>
            </a:pPr>
            <a:r>
              <a:rPr lang="en" sz="1000">
                <a:solidFill>
                  <a:srgbClr val="231F20"/>
                </a:solidFill>
              </a:rPr>
              <a:t>Distribute the character profiler worksheet (there should be one per student)</a:t>
            </a:r>
            <a:endParaRPr sz="1000">
              <a:solidFill>
                <a:srgbClr val="231F20"/>
              </a:solidFill>
            </a:endParaRPr>
          </a:p>
          <a:p>
            <a:pPr indent="-292100" lvl="0" marL="457200" marR="708722" rtl="0" algn="l">
              <a:lnSpc>
                <a:spcPct val="99960"/>
              </a:lnSpc>
              <a:spcBef>
                <a:spcPts val="0"/>
              </a:spcBef>
              <a:spcAft>
                <a:spcPts val="0"/>
              </a:spcAft>
              <a:buClr>
                <a:srgbClr val="231F20"/>
              </a:buClr>
              <a:buSzPts val="1000"/>
              <a:buChar char="●"/>
            </a:pPr>
            <a:r>
              <a:rPr lang="en" sz="1000">
                <a:solidFill>
                  <a:srgbClr val="231F20"/>
                </a:solidFill>
              </a:rPr>
              <a:t>Give each table one copy of the character cards, they should cut up the cards and shuffle them. </a:t>
            </a:r>
            <a:endParaRPr sz="1000">
              <a:solidFill>
                <a:srgbClr val="231F20"/>
              </a:solidFill>
            </a:endParaRPr>
          </a:p>
          <a:p>
            <a:pPr indent="-292100" lvl="0" marL="457200" marR="708722" rtl="0" algn="l">
              <a:lnSpc>
                <a:spcPct val="99960"/>
              </a:lnSpc>
              <a:spcBef>
                <a:spcPts val="0"/>
              </a:spcBef>
              <a:spcAft>
                <a:spcPts val="0"/>
              </a:spcAft>
              <a:buClr>
                <a:srgbClr val="231F20"/>
              </a:buClr>
              <a:buSzPts val="1000"/>
              <a:buChar char="●"/>
            </a:pPr>
            <a:r>
              <a:rPr lang="en" sz="1000">
                <a:solidFill>
                  <a:srgbClr val="231F20"/>
                </a:solidFill>
              </a:rPr>
              <a:t>Each member of the group should then pick a card at random, they will place this card on their character profiler worksheet and begin to develop a personality for their astronaut</a:t>
            </a:r>
            <a:endParaRPr sz="1000">
              <a:solidFill>
                <a:srgbClr val="231F20"/>
              </a:solidFill>
            </a:endParaRPr>
          </a:p>
          <a:p>
            <a:pPr indent="-292100" lvl="0" marL="457200" marR="708722" rtl="0" algn="l">
              <a:lnSpc>
                <a:spcPct val="99960"/>
              </a:lnSpc>
              <a:spcBef>
                <a:spcPts val="0"/>
              </a:spcBef>
              <a:spcAft>
                <a:spcPts val="0"/>
              </a:spcAft>
              <a:buClr>
                <a:srgbClr val="231F20"/>
              </a:buClr>
              <a:buSzPts val="1000"/>
              <a:buChar char="●"/>
            </a:pPr>
            <a:r>
              <a:rPr lang="en" sz="1000">
                <a:solidFill>
                  <a:srgbClr val="231F20"/>
                </a:solidFill>
              </a:rPr>
              <a:t>This activity will help students with creative thinking and will ensure that the scientific skills and knowledge they have about space and the Artemis mission don’t block free creative invention ideas!</a:t>
            </a:r>
            <a:endParaRPr sz="10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17eaacde4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17eaacde4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It’s time to flex that invention muscle again - can the students use the information they have just covered and their imagination to create a </a:t>
            </a:r>
            <a:r>
              <a:rPr lang="en" sz="1000">
                <a:latin typeface="Calibri"/>
                <a:ea typeface="Calibri"/>
                <a:cs typeface="Calibri"/>
                <a:sym typeface="Calibri"/>
              </a:rPr>
              <a:t>bonkersly brilliant invention?</a:t>
            </a:r>
            <a:endParaRPr sz="1000">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12f0ead55e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12f0ead55e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Orion will take the first woman and person of color to the Moon.</a:t>
            </a:r>
            <a:endParaRPr sz="900">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12f0ead55e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12f0ead55e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85750" lvl="0" marL="457200" rtl="0" algn="l">
              <a:spcBef>
                <a:spcPts val="0"/>
              </a:spcBef>
              <a:spcAft>
                <a:spcPts val="0"/>
              </a:spcAft>
              <a:buSzPts val="900"/>
              <a:buAutoNum type="arabicParenR"/>
            </a:pPr>
            <a:r>
              <a:rPr lang="en" sz="900">
                <a:solidFill>
                  <a:schemeClr val="dk1"/>
                </a:solidFill>
                <a:latin typeface="Calibri"/>
                <a:ea typeface="Calibri"/>
                <a:cs typeface="Calibri"/>
                <a:sym typeface="Calibri"/>
              </a:rPr>
              <a:t>This is Orion, Nasa’s new spaceship. It is designed to travel towards the Moon and maybe even Mars. There are four adjustable seats with windows for the astronauts to look out through</a:t>
            </a:r>
            <a:r>
              <a:rPr lang="en" sz="900">
                <a:solidFill>
                  <a:schemeClr val="dk1"/>
                </a:solidFill>
              </a:rPr>
              <a:t>.</a:t>
            </a:r>
            <a:endParaRPr sz="900">
              <a:solidFill>
                <a:schemeClr val="dk1"/>
              </a:solidFill>
            </a:endParaRPr>
          </a:p>
          <a:p>
            <a:pPr indent="-285750" lvl="0" marL="457200" rtl="0" algn="l">
              <a:spcBef>
                <a:spcPts val="0"/>
              </a:spcBef>
              <a:spcAft>
                <a:spcPts val="0"/>
              </a:spcAft>
              <a:buClr>
                <a:schemeClr val="dk1"/>
              </a:buClr>
              <a:buSzPts val="900"/>
              <a:buAutoNum type="arabicParenR"/>
            </a:pPr>
            <a:r>
              <a:rPr lang="en" sz="900">
                <a:solidFill>
                  <a:schemeClr val="dk1"/>
                </a:solidFill>
                <a:latin typeface="Calibri"/>
                <a:ea typeface="Calibri"/>
                <a:cs typeface="Calibri"/>
                <a:sym typeface="Calibri"/>
              </a:rPr>
              <a:t>This is Orion’s service module, it holds air, water, fuel and the electrical supply for Orion. It also contains solar panels that will generate electricity.</a:t>
            </a:r>
            <a:endParaRPr sz="900">
              <a:solidFill>
                <a:schemeClr val="dk1"/>
              </a:solidFill>
              <a:latin typeface="Calibri"/>
              <a:ea typeface="Calibri"/>
              <a:cs typeface="Calibri"/>
              <a:sym typeface="Calibri"/>
            </a:endParaRPr>
          </a:p>
          <a:p>
            <a:pPr indent="-285750" lvl="0" marL="457200" rtl="0" algn="l">
              <a:spcBef>
                <a:spcPts val="0"/>
              </a:spcBef>
              <a:spcAft>
                <a:spcPts val="0"/>
              </a:spcAft>
              <a:buClr>
                <a:schemeClr val="dk1"/>
              </a:buClr>
              <a:buSzPts val="900"/>
              <a:buFont typeface="Calibri"/>
              <a:buAutoNum type="arabicParenR"/>
            </a:pPr>
            <a:r>
              <a:rPr lang="en" sz="900">
                <a:solidFill>
                  <a:schemeClr val="dk1"/>
                </a:solidFill>
                <a:latin typeface="Calibri"/>
                <a:ea typeface="Calibri"/>
                <a:cs typeface="Calibri"/>
                <a:sym typeface="Calibri"/>
              </a:rPr>
              <a:t>This is the launch abort system. Orion will sit inside it until it has been safely launched. It will propel Orion away from danger if there are any problems at launch. </a:t>
            </a:r>
            <a:endParaRPr sz="9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12f0ead55e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12f0ead55e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Here are all the different parts of the Space Launch System (SLS).  This is the name of the rocket that will take astronauts into Space. Every section plays an </a:t>
            </a:r>
            <a:r>
              <a:rPr lang="en" sz="900">
                <a:latin typeface="Calibri"/>
                <a:ea typeface="Calibri"/>
                <a:cs typeface="Calibri"/>
                <a:sym typeface="Calibri"/>
              </a:rPr>
              <a:t>important</a:t>
            </a:r>
            <a:r>
              <a:rPr lang="en" sz="900">
                <a:latin typeface="Calibri"/>
                <a:ea typeface="Calibri"/>
                <a:cs typeface="Calibri"/>
                <a:sym typeface="Calibri"/>
              </a:rPr>
              <a:t> role in the safe launch and onward travel of Orion.</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solidFill>
                  <a:schemeClr val="dk1"/>
                </a:solidFill>
                <a:latin typeface="Calibri"/>
                <a:ea typeface="Calibri"/>
                <a:cs typeface="Calibri"/>
                <a:sym typeface="Calibri"/>
              </a:rPr>
              <a:t>The</a:t>
            </a:r>
            <a:r>
              <a:rPr lang="en" sz="900">
                <a:solidFill>
                  <a:schemeClr val="dk1"/>
                </a:solidFill>
                <a:latin typeface="Calibri"/>
                <a:ea typeface="Calibri"/>
                <a:cs typeface="Calibri"/>
                <a:sym typeface="Calibri"/>
              </a:rPr>
              <a:t> core stage provides all of the fuel for launch </a:t>
            </a:r>
            <a:r>
              <a:rPr lang="en" sz="900">
                <a:solidFill>
                  <a:schemeClr val="dk1"/>
                </a:solidFill>
                <a:highlight>
                  <a:srgbClr val="FFFFFF"/>
                </a:highlight>
                <a:latin typeface="Calibri"/>
                <a:ea typeface="Calibri"/>
                <a:cs typeface="Calibri"/>
                <a:sym typeface="Calibri"/>
              </a:rPr>
              <a:t>and all the systems that will feed the stage’s four RS-25 engines. This immense power will propel Orion upwards, supporting the weight of everything on board.</a:t>
            </a:r>
            <a:endParaRPr sz="900">
              <a:solidFill>
                <a:schemeClr val="dk1"/>
              </a:solidFill>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Two minutes after the launch the solid rocket boosters will have done their job and will separate from the rest of the rocket. The launch abort system will also detach.</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Eight minutes after launch the core stage will have provided all of the fuel required and will also separate.</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solidFill>
                  <a:schemeClr val="dk1"/>
                </a:solidFill>
                <a:latin typeface="Calibri"/>
                <a:ea typeface="Calibri"/>
                <a:cs typeface="Calibri"/>
                <a:sym typeface="Calibri"/>
              </a:rPr>
              <a:t>The upper stage will remain attached to Orion and will provide thrust to push Orion into an Orbit around the earth. The engines will be used again to push Orion out of earth’s orbit and into deep space and over to the Gateway Spaceship that is orbiting the Moon!</a:t>
            </a:r>
            <a:endParaRPr sz="9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140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12f0ead55e_0_1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12f0ead55e_0_1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Orion won’t take the </a:t>
            </a:r>
            <a:r>
              <a:rPr lang="en" sz="900">
                <a:latin typeface="Calibri"/>
                <a:ea typeface="Calibri"/>
                <a:cs typeface="Calibri"/>
                <a:sym typeface="Calibri"/>
              </a:rPr>
              <a:t>astronauts</a:t>
            </a:r>
            <a:r>
              <a:rPr lang="en" sz="900">
                <a:latin typeface="Calibri"/>
                <a:ea typeface="Calibri"/>
                <a:cs typeface="Calibri"/>
                <a:sym typeface="Calibri"/>
              </a:rPr>
              <a:t> </a:t>
            </a:r>
            <a:r>
              <a:rPr lang="en" sz="900">
                <a:latin typeface="Calibri"/>
                <a:ea typeface="Calibri"/>
                <a:cs typeface="Calibri"/>
                <a:sym typeface="Calibri"/>
              </a:rPr>
              <a:t>straight</a:t>
            </a:r>
            <a:r>
              <a:rPr lang="en" sz="900">
                <a:latin typeface="Calibri"/>
                <a:ea typeface="Calibri"/>
                <a:cs typeface="Calibri"/>
                <a:sym typeface="Calibri"/>
              </a:rPr>
              <a:t> to the moon. First they will connect to the Gateway Spacestation. They will then hitch a ride on the Lunar Lander and head over to the Moon!</a:t>
            </a:r>
            <a:endParaRPr sz="900">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The xEMU is like a personal spaceship as it contains everything humans require to safely carry out a space walk or moonwalk. The particular conditions on the moon have required an </a:t>
            </a:r>
            <a:r>
              <a:rPr lang="en" sz="900">
                <a:latin typeface="Calibri"/>
                <a:ea typeface="Calibri"/>
                <a:cs typeface="Calibri"/>
                <a:sym typeface="Calibri"/>
              </a:rPr>
              <a:t>evolution of the older designs of spacesuits.</a:t>
            </a:r>
            <a:endParaRPr sz="900">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 sz="900">
                <a:solidFill>
                  <a:schemeClr val="dk1"/>
                </a:solidFill>
                <a:latin typeface="Calibri"/>
                <a:ea typeface="Calibri"/>
                <a:cs typeface="Calibri"/>
                <a:sym typeface="Calibri"/>
              </a:rPr>
              <a:t>Portable life support system</a:t>
            </a:r>
            <a:endParaRPr b="1" sz="900">
              <a:solidFill>
                <a:schemeClr val="dk1"/>
              </a:solidFill>
              <a:latin typeface="Calibri"/>
              <a:ea typeface="Calibri"/>
              <a:cs typeface="Calibri"/>
              <a:sym typeface="Calibri"/>
            </a:endParaRPr>
          </a:p>
          <a:p>
            <a:pPr indent="0" lvl="0" marL="0" rtl="0" algn="l">
              <a:spcBef>
                <a:spcPts val="0"/>
              </a:spcBef>
              <a:spcAft>
                <a:spcPts val="0"/>
              </a:spcAft>
              <a:buNone/>
            </a:pPr>
            <a:r>
              <a:rPr lang="en" sz="900">
                <a:solidFill>
                  <a:schemeClr val="dk1"/>
                </a:solidFill>
                <a:latin typeface="Calibri"/>
                <a:ea typeface="Calibri"/>
                <a:cs typeface="Calibri"/>
                <a:sym typeface="Calibri"/>
              </a:rPr>
              <a:t>This tank has everything required to keep an astronaut alive on the moon. In addition to containing a two way radio, it will absorb CO2 and can provide life support for up to six days</a:t>
            </a:r>
            <a:endParaRPr sz="900">
              <a:solidFill>
                <a:schemeClr val="dk1"/>
              </a:solidFill>
              <a:latin typeface="Calibri"/>
              <a:ea typeface="Calibri"/>
              <a:cs typeface="Calibri"/>
              <a:sym typeface="Calibri"/>
            </a:endParaRPr>
          </a:p>
          <a:p>
            <a:pPr indent="0" lvl="0" marL="0" rtl="0" algn="l">
              <a:spcBef>
                <a:spcPts val="0"/>
              </a:spcBef>
              <a:spcAft>
                <a:spcPts val="0"/>
              </a:spcAft>
              <a:buNone/>
            </a:pPr>
            <a:r>
              <a:rPr b="1" lang="en" sz="900">
                <a:solidFill>
                  <a:schemeClr val="dk1"/>
                </a:solidFill>
                <a:latin typeface="Calibri"/>
                <a:ea typeface="Calibri"/>
                <a:cs typeface="Calibri"/>
                <a:sym typeface="Calibri"/>
              </a:rPr>
              <a:t>Gloves</a:t>
            </a:r>
            <a:endParaRPr b="1" sz="900">
              <a:solidFill>
                <a:schemeClr val="dk1"/>
              </a:solidFill>
              <a:latin typeface="Calibri"/>
              <a:ea typeface="Calibri"/>
              <a:cs typeface="Calibri"/>
              <a:sym typeface="Calibri"/>
            </a:endParaRPr>
          </a:p>
          <a:p>
            <a:pPr indent="0" lvl="0" marL="0" rtl="0" algn="l">
              <a:spcBef>
                <a:spcPts val="0"/>
              </a:spcBef>
              <a:spcAft>
                <a:spcPts val="0"/>
              </a:spcAft>
              <a:buNone/>
            </a:pPr>
            <a:r>
              <a:rPr lang="en" sz="900">
                <a:solidFill>
                  <a:schemeClr val="dk1"/>
                </a:solidFill>
                <a:latin typeface="Calibri"/>
                <a:ea typeface="Calibri"/>
                <a:cs typeface="Calibri"/>
                <a:sym typeface="Calibri"/>
              </a:rPr>
              <a:t>These gloves will ensure the astronauts are kept nice and warm when they are out performing tasks on the surface on the moon - they include finger heaters!</a:t>
            </a:r>
            <a:endParaRPr sz="900">
              <a:solidFill>
                <a:schemeClr val="dk1"/>
              </a:solidFill>
              <a:latin typeface="Calibri"/>
              <a:ea typeface="Calibri"/>
              <a:cs typeface="Calibri"/>
              <a:sym typeface="Calibri"/>
            </a:endParaRPr>
          </a:p>
          <a:p>
            <a:pPr indent="0" lvl="0" marL="0" rtl="0" algn="l">
              <a:spcBef>
                <a:spcPts val="0"/>
              </a:spcBef>
              <a:spcAft>
                <a:spcPts val="0"/>
              </a:spcAft>
              <a:buNone/>
            </a:pPr>
            <a:r>
              <a:rPr b="1" lang="en" sz="900">
                <a:solidFill>
                  <a:schemeClr val="dk1"/>
                </a:solidFill>
                <a:latin typeface="Calibri"/>
                <a:ea typeface="Calibri"/>
                <a:cs typeface="Calibri"/>
                <a:sym typeface="Calibri"/>
              </a:rPr>
              <a:t>Helmet</a:t>
            </a:r>
            <a:endParaRPr b="1" sz="900">
              <a:solidFill>
                <a:schemeClr val="dk1"/>
              </a:solidFill>
              <a:latin typeface="Calibri"/>
              <a:ea typeface="Calibri"/>
              <a:cs typeface="Calibri"/>
              <a:sym typeface="Calibri"/>
            </a:endParaRPr>
          </a:p>
          <a:p>
            <a:pPr indent="0" lvl="0" marL="0" rtl="0" algn="l">
              <a:spcBef>
                <a:spcPts val="0"/>
              </a:spcBef>
              <a:spcAft>
                <a:spcPts val="0"/>
              </a:spcAft>
              <a:buNone/>
            </a:pPr>
            <a:r>
              <a:rPr lang="en" sz="900">
                <a:solidFill>
                  <a:schemeClr val="dk1"/>
                </a:solidFill>
                <a:latin typeface="Calibri"/>
                <a:ea typeface="Calibri"/>
                <a:cs typeface="Calibri"/>
                <a:sym typeface="Calibri"/>
              </a:rPr>
              <a:t>This bling-tastic helmet features a gold coated visor to protect astronauts from the sun’s rays. It also contains a precious ventilation system that provides oxygen.</a:t>
            </a:r>
            <a:endParaRPr sz="900">
              <a:solidFill>
                <a:schemeClr val="dk1"/>
              </a:solidFill>
              <a:latin typeface="Calibri"/>
              <a:ea typeface="Calibri"/>
              <a:cs typeface="Calibri"/>
              <a:sym typeface="Calibri"/>
            </a:endParaRPr>
          </a:p>
          <a:p>
            <a:pPr indent="0" lvl="0" marL="0" rtl="0" algn="l">
              <a:spcBef>
                <a:spcPts val="0"/>
              </a:spcBef>
              <a:spcAft>
                <a:spcPts val="0"/>
              </a:spcAft>
              <a:buNone/>
            </a:pPr>
            <a:r>
              <a:rPr b="1" lang="en" sz="900">
                <a:solidFill>
                  <a:schemeClr val="dk1"/>
                </a:solidFill>
                <a:latin typeface="Calibri"/>
                <a:ea typeface="Calibri"/>
                <a:cs typeface="Calibri"/>
                <a:sym typeface="Calibri"/>
              </a:rPr>
              <a:t>Lower torso</a:t>
            </a:r>
            <a:endParaRPr b="1" sz="900">
              <a:solidFill>
                <a:schemeClr val="dk1"/>
              </a:solidFill>
              <a:latin typeface="Calibri"/>
              <a:ea typeface="Calibri"/>
              <a:cs typeface="Calibri"/>
              <a:sym typeface="Calibri"/>
            </a:endParaRPr>
          </a:p>
          <a:p>
            <a:pPr indent="0" lvl="0" marL="0" rtl="0" algn="l">
              <a:spcBef>
                <a:spcPts val="0"/>
              </a:spcBef>
              <a:spcAft>
                <a:spcPts val="0"/>
              </a:spcAft>
              <a:buNone/>
            </a:pPr>
            <a:r>
              <a:rPr lang="en" sz="900">
                <a:solidFill>
                  <a:schemeClr val="dk1"/>
                </a:solidFill>
                <a:latin typeface="Calibri"/>
                <a:ea typeface="Calibri"/>
                <a:cs typeface="Calibri"/>
                <a:sym typeface="Calibri"/>
              </a:rPr>
              <a:t>Did you know that the texture of moon dust is similar to shards of glass - this part of the suit has been designed to protect astronauts but also allow them lots of movement. There are a series of rings around the waist where astronauts can attach a range of tools and instruments.</a:t>
            </a:r>
            <a:endParaRPr sz="900">
              <a:solidFill>
                <a:schemeClr val="dk1"/>
              </a:solidFill>
              <a:latin typeface="Calibri"/>
              <a:ea typeface="Calibri"/>
              <a:cs typeface="Calibri"/>
              <a:sym typeface="Calibri"/>
            </a:endParaRPr>
          </a:p>
          <a:p>
            <a:pPr indent="0" lvl="0" marL="0" rtl="0" algn="l">
              <a:spcBef>
                <a:spcPts val="0"/>
              </a:spcBef>
              <a:spcAft>
                <a:spcPts val="0"/>
              </a:spcAft>
              <a:buNone/>
            </a:pPr>
            <a:r>
              <a:rPr b="1" lang="en" sz="900">
                <a:solidFill>
                  <a:schemeClr val="dk1"/>
                </a:solidFill>
                <a:latin typeface="Calibri"/>
                <a:ea typeface="Calibri"/>
                <a:cs typeface="Calibri"/>
                <a:sym typeface="Calibri"/>
              </a:rPr>
              <a:t>Display control module</a:t>
            </a:r>
            <a:endParaRPr b="1" sz="900">
              <a:solidFill>
                <a:schemeClr val="dk1"/>
              </a:solidFill>
              <a:latin typeface="Calibri"/>
              <a:ea typeface="Calibri"/>
              <a:cs typeface="Calibri"/>
              <a:sym typeface="Calibri"/>
            </a:endParaRPr>
          </a:p>
          <a:p>
            <a:pPr indent="0" lvl="0" marL="0" rtl="0" algn="l">
              <a:spcBef>
                <a:spcPts val="0"/>
              </a:spcBef>
              <a:spcAft>
                <a:spcPts val="0"/>
              </a:spcAft>
              <a:buNone/>
            </a:pPr>
            <a:r>
              <a:rPr lang="en" sz="900">
                <a:solidFill>
                  <a:schemeClr val="dk1"/>
                </a:solidFill>
                <a:latin typeface="Calibri"/>
                <a:ea typeface="Calibri"/>
                <a:cs typeface="Calibri"/>
                <a:sym typeface="Calibri"/>
              </a:rPr>
              <a:t>This is the tech HQ of the suit. The control panel operates the backpack or portable life support system.</a:t>
            </a:r>
            <a:endParaRPr sz="900">
              <a:solidFill>
                <a:schemeClr val="dk1"/>
              </a:solidFill>
              <a:latin typeface="Calibri"/>
              <a:ea typeface="Calibri"/>
              <a:cs typeface="Calibri"/>
              <a:sym typeface="Calibri"/>
            </a:endParaRPr>
          </a:p>
          <a:p>
            <a:pPr indent="0" lvl="0" marL="0" rtl="0" algn="l">
              <a:spcBef>
                <a:spcPts val="0"/>
              </a:spcBef>
              <a:spcAft>
                <a:spcPts val="0"/>
              </a:spcAft>
              <a:buNone/>
            </a:pPr>
            <a:r>
              <a:rPr b="1" lang="en" sz="900">
                <a:solidFill>
                  <a:schemeClr val="dk1"/>
                </a:solidFill>
                <a:latin typeface="Calibri"/>
                <a:ea typeface="Calibri"/>
                <a:cs typeface="Calibri"/>
                <a:sym typeface="Calibri"/>
              </a:rPr>
              <a:t>Hard Upper Torso</a:t>
            </a:r>
            <a:endParaRPr b="1" sz="9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 sz="900">
                <a:solidFill>
                  <a:schemeClr val="dk1"/>
                </a:solidFill>
                <a:latin typeface="Calibri"/>
                <a:ea typeface="Calibri"/>
                <a:cs typeface="Calibri"/>
                <a:sym typeface="Calibri"/>
              </a:rPr>
              <a:t>This part of the suit connects the different systems in the suit. The material is more flexible than previous models giving  astronauts more movement. </a:t>
            </a:r>
            <a:endParaRPr sz="9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170ec07776_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170ec07776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rPr>
              <a:t>Chemical engineers roles are likely to involve running simulations to ensure every material involved in spacecraft is not going to react in an unpredictable way. This can include checking how materials respond to heating and radiation.</a:t>
            </a:r>
            <a:endParaRPr sz="1000">
              <a:solidFill>
                <a:schemeClr val="dk1"/>
              </a:solidFill>
            </a:endParaRPr>
          </a:p>
          <a:p>
            <a:pPr indent="0" lvl="0" marL="0" rtl="0" algn="l">
              <a:spcBef>
                <a:spcPts val="0"/>
              </a:spcBef>
              <a:spcAft>
                <a:spcPts val="0"/>
              </a:spcAft>
              <a:buClr>
                <a:schemeClr val="dk1"/>
              </a:buClr>
              <a:buSzPts val="1100"/>
              <a:buFont typeface="Arial"/>
              <a:buNone/>
            </a:pPr>
            <a:r>
              <a:rPr lang="en" sz="1000">
                <a:solidFill>
                  <a:schemeClr val="dk1"/>
                </a:solidFill>
              </a:rPr>
              <a:t>One job currently taken by a chemical engineer involved sniffing every material that goes onboard spacecraft - if something is too funky it could make the astronauts feel sick and stop them being able to do their jobs!</a:t>
            </a:r>
            <a:endParaRPr sz="10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170ec07776_2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170ec07776_2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rPr>
              <a:t>Space psychologists are involved in many aspects of the space experience, from selecting,training and monitoring astronauts to supporting the families when astronauts are on a mission. Space psychologists carefully study astronauts and make changes to improve the sometimes very lonely experience.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170ec07776_2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170ec07776_2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000">
                <a:solidFill>
                  <a:schemeClr val="dk1"/>
                </a:solidFill>
              </a:rPr>
              <a:t>Science communicators help increase public understanding of missions to space. Working with specialists they translate complex terms, language and processes into activities and educational information that can be understood by everyone.</a:t>
            </a:r>
            <a:endParaRPr sz="1000">
              <a:solidFill>
                <a:schemeClr val="dk1"/>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jp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7.jp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1.jpg"/><Relationship Id="rId4" Type="http://schemas.openxmlformats.org/officeDocument/2006/relationships/image" Target="../media/image2.png"/><Relationship Id="rId5" Type="http://schemas.openxmlformats.org/officeDocument/2006/relationships/image" Target="../media/image20.jpg"/><Relationship Id="rId6" Type="http://schemas.openxmlformats.org/officeDocument/2006/relationships/image" Target="../media/image22.jpg"/><Relationship Id="rId7" Type="http://schemas.openxmlformats.org/officeDocument/2006/relationships/image" Target="../media/image1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9.jp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jpg"/><Relationship Id="rId4" Type="http://schemas.openxmlformats.org/officeDocument/2006/relationships/image" Target="../media/image2.png"/><Relationship Id="rId5"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jp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jpg"/><Relationship Id="rId4" Type="http://schemas.openxmlformats.org/officeDocument/2006/relationships/image" Target="../media/image2.png"/><Relationship Id="rId5"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4.jpg"/><Relationship Id="rId6"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6.jp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2" y="0"/>
            <a:ext cx="9144000" cy="5143500"/>
          </a:xfrm>
          <a:prstGeom prst="rect">
            <a:avLst/>
          </a:prstGeom>
          <a:noFill/>
          <a:ln>
            <a:noFill/>
          </a:ln>
        </p:spPr>
      </p:pic>
      <p:pic>
        <p:nvPicPr>
          <p:cNvPr id="55" name="Google Shape;55;p13"/>
          <p:cNvPicPr preferRelativeResize="0"/>
          <p:nvPr/>
        </p:nvPicPr>
        <p:blipFill>
          <a:blip r:embed="rId4">
            <a:alphaModFix/>
          </a:blip>
          <a:stretch>
            <a:fillRect/>
          </a:stretch>
        </p:blipFill>
        <p:spPr>
          <a:xfrm>
            <a:off x="3130575" y="3520750"/>
            <a:ext cx="2197975" cy="807075"/>
          </a:xfrm>
          <a:prstGeom prst="rect">
            <a:avLst/>
          </a:prstGeom>
          <a:noFill/>
          <a:ln>
            <a:noFill/>
          </a:ln>
        </p:spPr>
      </p:pic>
      <p:sp>
        <p:nvSpPr>
          <p:cNvPr id="56" name="Google Shape;56;p13"/>
          <p:cNvSpPr txBox="1"/>
          <p:nvPr/>
        </p:nvSpPr>
        <p:spPr>
          <a:xfrm>
            <a:off x="3536648" y="3608675"/>
            <a:ext cx="1791900" cy="63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900">
                <a:latin typeface="Calibri"/>
                <a:ea typeface="Calibri"/>
                <a:cs typeface="Calibri"/>
                <a:sym typeface="Calibri"/>
              </a:rPr>
              <a:t>Artemis</a:t>
            </a:r>
            <a:endParaRPr b="1" sz="1900">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pic>
        <p:nvPicPr>
          <p:cNvPr id="122" name="Google Shape;122;p22"/>
          <p:cNvPicPr preferRelativeResize="0"/>
          <p:nvPr/>
        </p:nvPicPr>
        <p:blipFill>
          <a:blip r:embed="rId3">
            <a:alphaModFix/>
          </a:blip>
          <a:stretch>
            <a:fillRect/>
          </a:stretch>
        </p:blipFill>
        <p:spPr>
          <a:xfrm>
            <a:off x="1947975" y="1173350"/>
            <a:ext cx="5142851" cy="3970152"/>
          </a:xfrm>
          <a:prstGeom prst="rect">
            <a:avLst/>
          </a:prstGeom>
          <a:noFill/>
          <a:ln>
            <a:noFill/>
          </a:ln>
        </p:spPr>
      </p:pic>
      <p:pic>
        <p:nvPicPr>
          <p:cNvPr id="123" name="Google Shape;123;p22"/>
          <p:cNvPicPr preferRelativeResize="0"/>
          <p:nvPr/>
        </p:nvPicPr>
        <p:blipFill>
          <a:blip r:embed="rId4">
            <a:alphaModFix/>
          </a:blip>
          <a:stretch>
            <a:fillRect/>
          </a:stretch>
        </p:blipFill>
        <p:spPr>
          <a:xfrm>
            <a:off x="-82950" y="385550"/>
            <a:ext cx="2419649" cy="990600"/>
          </a:xfrm>
          <a:prstGeom prst="rect">
            <a:avLst/>
          </a:prstGeom>
          <a:noFill/>
          <a:ln>
            <a:noFill/>
          </a:ln>
        </p:spPr>
      </p:pic>
      <p:sp>
        <p:nvSpPr>
          <p:cNvPr id="124" name="Google Shape;124;p22"/>
          <p:cNvSpPr txBox="1"/>
          <p:nvPr/>
        </p:nvSpPr>
        <p:spPr>
          <a:xfrm>
            <a:off x="424550" y="588350"/>
            <a:ext cx="1704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Astronaut</a:t>
            </a:r>
            <a:endParaRPr b="1" sz="2600">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424242"/>
            </a:gs>
            <a:gs pos="100000">
              <a:srgbClr val="010101"/>
            </a:gs>
          </a:gsLst>
          <a:path path="circle">
            <a:fillToRect b="50%" l="50%" r="50%" t="50%"/>
          </a:path>
          <a:tileRect/>
        </a:gradFill>
      </p:bgPr>
    </p:bg>
    <p:spTree>
      <p:nvGrpSpPr>
        <p:cNvPr id="128" name="Shape 128"/>
        <p:cNvGrpSpPr/>
        <p:nvPr/>
      </p:nvGrpSpPr>
      <p:grpSpPr>
        <a:xfrm>
          <a:off x="0" y="0"/>
          <a:ext cx="0" cy="0"/>
          <a:chOff x="0" y="0"/>
          <a:chExt cx="0" cy="0"/>
        </a:xfrm>
      </p:grpSpPr>
      <p:pic>
        <p:nvPicPr>
          <p:cNvPr id="129" name="Google Shape;129;p23"/>
          <p:cNvPicPr preferRelativeResize="0"/>
          <p:nvPr/>
        </p:nvPicPr>
        <p:blipFill>
          <a:blip r:embed="rId3">
            <a:alphaModFix/>
          </a:blip>
          <a:stretch>
            <a:fillRect/>
          </a:stretch>
        </p:blipFill>
        <p:spPr>
          <a:xfrm rot="167383">
            <a:off x="6184623" y="1517834"/>
            <a:ext cx="1884209" cy="2714688"/>
          </a:xfrm>
          <a:prstGeom prst="rect">
            <a:avLst/>
          </a:prstGeom>
          <a:noFill/>
          <a:ln>
            <a:noFill/>
          </a:ln>
          <a:effectLst>
            <a:outerShdw blurRad="57150" rotWithShape="0" algn="bl" dir="5400000" dist="19050">
              <a:srgbClr val="000000">
                <a:alpha val="50000"/>
              </a:srgbClr>
            </a:outerShdw>
          </a:effectLst>
        </p:spPr>
      </p:pic>
      <p:pic>
        <p:nvPicPr>
          <p:cNvPr id="130" name="Google Shape;130;p23"/>
          <p:cNvPicPr preferRelativeResize="0"/>
          <p:nvPr/>
        </p:nvPicPr>
        <p:blipFill>
          <a:blip r:embed="rId4">
            <a:alphaModFix/>
          </a:blip>
          <a:stretch>
            <a:fillRect/>
          </a:stretch>
        </p:blipFill>
        <p:spPr>
          <a:xfrm>
            <a:off x="-315150" y="385550"/>
            <a:ext cx="7109475" cy="990600"/>
          </a:xfrm>
          <a:prstGeom prst="rect">
            <a:avLst/>
          </a:prstGeom>
          <a:noFill/>
          <a:ln>
            <a:noFill/>
          </a:ln>
        </p:spPr>
      </p:pic>
      <p:sp>
        <p:nvSpPr>
          <p:cNvPr id="131" name="Google Shape;131;p23"/>
          <p:cNvSpPr txBox="1"/>
          <p:nvPr/>
        </p:nvSpPr>
        <p:spPr>
          <a:xfrm>
            <a:off x="424550" y="588350"/>
            <a:ext cx="6018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Inventing for a different kind of astronaut </a:t>
            </a:r>
            <a:endParaRPr b="1" sz="2600">
              <a:latin typeface="Calibri"/>
              <a:ea typeface="Calibri"/>
              <a:cs typeface="Calibri"/>
              <a:sym typeface="Calibri"/>
            </a:endParaRPr>
          </a:p>
        </p:txBody>
      </p:sp>
      <p:pic>
        <p:nvPicPr>
          <p:cNvPr id="132" name="Google Shape;132;p23"/>
          <p:cNvPicPr preferRelativeResize="0"/>
          <p:nvPr/>
        </p:nvPicPr>
        <p:blipFill>
          <a:blip r:embed="rId5">
            <a:alphaModFix/>
          </a:blip>
          <a:stretch>
            <a:fillRect/>
          </a:stretch>
        </p:blipFill>
        <p:spPr>
          <a:xfrm rot="167379">
            <a:off x="5768046" y="1979755"/>
            <a:ext cx="1884201" cy="2724067"/>
          </a:xfrm>
          <a:prstGeom prst="rect">
            <a:avLst/>
          </a:prstGeom>
          <a:noFill/>
          <a:ln>
            <a:noFill/>
          </a:ln>
          <a:effectLst>
            <a:outerShdw blurRad="57150" rotWithShape="0" algn="bl" dir="5400000" dist="19050">
              <a:srgbClr val="000000">
                <a:alpha val="50000"/>
              </a:srgbClr>
            </a:outerShdw>
          </a:effectLst>
        </p:spPr>
      </p:pic>
      <p:pic>
        <p:nvPicPr>
          <p:cNvPr id="133" name="Google Shape;133;p23"/>
          <p:cNvPicPr preferRelativeResize="0"/>
          <p:nvPr/>
        </p:nvPicPr>
        <p:blipFill>
          <a:blip r:embed="rId6">
            <a:alphaModFix/>
          </a:blip>
          <a:stretch>
            <a:fillRect/>
          </a:stretch>
        </p:blipFill>
        <p:spPr>
          <a:xfrm rot="167380">
            <a:off x="5139500" y="1670408"/>
            <a:ext cx="1934975" cy="2787820"/>
          </a:xfrm>
          <a:prstGeom prst="rect">
            <a:avLst/>
          </a:prstGeom>
          <a:noFill/>
          <a:ln>
            <a:noFill/>
          </a:ln>
          <a:effectLst>
            <a:outerShdw blurRad="57150" rotWithShape="0" algn="bl" dir="5400000" dist="19050">
              <a:srgbClr val="000000">
                <a:alpha val="50000"/>
              </a:srgbClr>
            </a:outerShdw>
          </a:effectLst>
        </p:spPr>
      </p:pic>
      <p:pic>
        <p:nvPicPr>
          <p:cNvPr id="134" name="Google Shape;134;p23"/>
          <p:cNvPicPr preferRelativeResize="0"/>
          <p:nvPr/>
        </p:nvPicPr>
        <p:blipFill>
          <a:blip r:embed="rId7">
            <a:alphaModFix/>
          </a:blip>
          <a:stretch>
            <a:fillRect/>
          </a:stretch>
        </p:blipFill>
        <p:spPr>
          <a:xfrm>
            <a:off x="801099" y="1844364"/>
            <a:ext cx="3730550" cy="2637601"/>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4"/>
          <p:cNvSpPr txBox="1"/>
          <p:nvPr/>
        </p:nvSpPr>
        <p:spPr>
          <a:xfrm>
            <a:off x="332475" y="1278375"/>
            <a:ext cx="3903600" cy="354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100">
                <a:solidFill>
                  <a:schemeClr val="dk1"/>
                </a:solidFill>
                <a:latin typeface="Calibri"/>
                <a:ea typeface="Calibri"/>
                <a:cs typeface="Calibri"/>
                <a:sym typeface="Calibri"/>
              </a:rPr>
              <a:t>Use what you’ve just learnt to come up with an invention idea! </a:t>
            </a:r>
            <a:endParaRPr sz="21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100">
              <a:solidFill>
                <a:schemeClr val="dk1"/>
              </a:solidFill>
              <a:latin typeface="Calibri"/>
              <a:ea typeface="Calibri"/>
              <a:cs typeface="Calibri"/>
              <a:sym typeface="Calibri"/>
            </a:endParaRPr>
          </a:p>
          <a:p>
            <a:pPr indent="-361950" lvl="0" marL="457200" rtl="0" algn="l">
              <a:lnSpc>
                <a:spcPct val="115000"/>
              </a:lnSpc>
              <a:spcBef>
                <a:spcPts val="0"/>
              </a:spcBef>
              <a:spcAft>
                <a:spcPts val="0"/>
              </a:spcAft>
              <a:buClr>
                <a:schemeClr val="dk1"/>
              </a:buClr>
              <a:buSzPts val="2100"/>
              <a:buFont typeface="Calibri"/>
              <a:buChar char="●"/>
            </a:pPr>
            <a:r>
              <a:rPr lang="en" sz="2100">
                <a:solidFill>
                  <a:schemeClr val="dk1"/>
                </a:solidFill>
                <a:latin typeface="Calibri"/>
                <a:ea typeface="Calibri"/>
                <a:cs typeface="Calibri"/>
                <a:sym typeface="Calibri"/>
              </a:rPr>
              <a:t>Think up and draw</a:t>
            </a:r>
            <a:endParaRPr sz="21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 sz="2100">
                <a:solidFill>
                  <a:schemeClr val="dk1"/>
                </a:solidFill>
                <a:latin typeface="Calibri"/>
                <a:ea typeface="Calibri"/>
                <a:cs typeface="Calibri"/>
                <a:sym typeface="Calibri"/>
              </a:rPr>
              <a:t>an invention </a:t>
            </a:r>
            <a:endParaRPr sz="21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2100">
              <a:solidFill>
                <a:schemeClr val="dk1"/>
              </a:solidFill>
              <a:latin typeface="Calibri"/>
              <a:ea typeface="Calibri"/>
              <a:cs typeface="Calibri"/>
              <a:sym typeface="Calibri"/>
            </a:endParaRPr>
          </a:p>
          <a:p>
            <a:pPr indent="-361950" lvl="0" marL="457200" rtl="0" algn="l">
              <a:lnSpc>
                <a:spcPct val="115000"/>
              </a:lnSpc>
              <a:spcBef>
                <a:spcPts val="0"/>
              </a:spcBef>
              <a:spcAft>
                <a:spcPts val="0"/>
              </a:spcAft>
              <a:buClr>
                <a:schemeClr val="dk1"/>
              </a:buClr>
              <a:buSzPts val="2100"/>
              <a:buFont typeface="Calibri"/>
              <a:buChar char="●"/>
            </a:pPr>
            <a:r>
              <a:rPr lang="en" sz="2100">
                <a:solidFill>
                  <a:schemeClr val="dk1"/>
                </a:solidFill>
                <a:latin typeface="Calibri"/>
                <a:ea typeface="Calibri"/>
                <a:cs typeface="Calibri"/>
                <a:sym typeface="Calibri"/>
              </a:rPr>
              <a:t>Draw BIG, add labels and color. </a:t>
            </a:r>
            <a:endParaRPr sz="21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500">
              <a:solidFill>
                <a:schemeClr val="dk1"/>
              </a:solidFill>
              <a:highlight>
                <a:srgbClr val="00FFFF"/>
              </a:highlight>
              <a:latin typeface="Calibri"/>
              <a:ea typeface="Calibri"/>
              <a:cs typeface="Calibri"/>
              <a:sym typeface="Calibri"/>
            </a:endParaRPr>
          </a:p>
        </p:txBody>
      </p:sp>
      <p:pic>
        <p:nvPicPr>
          <p:cNvPr id="140" name="Google Shape;140;p24"/>
          <p:cNvPicPr preferRelativeResize="0"/>
          <p:nvPr/>
        </p:nvPicPr>
        <p:blipFill>
          <a:blip r:embed="rId3">
            <a:alphaModFix/>
          </a:blip>
          <a:stretch>
            <a:fillRect/>
          </a:stretch>
        </p:blipFill>
        <p:spPr>
          <a:xfrm>
            <a:off x="4314900" y="1278375"/>
            <a:ext cx="4403661" cy="3113526"/>
          </a:xfrm>
          <a:prstGeom prst="rect">
            <a:avLst/>
          </a:prstGeom>
          <a:noFill/>
          <a:ln>
            <a:noFill/>
          </a:ln>
          <a:effectLst>
            <a:outerShdw blurRad="57150" rotWithShape="0" algn="bl" dir="5400000" dist="19050">
              <a:srgbClr val="000000">
                <a:alpha val="50000"/>
              </a:srgbClr>
            </a:outerShdw>
          </a:effectLst>
        </p:spPr>
      </p:pic>
      <p:pic>
        <p:nvPicPr>
          <p:cNvPr id="141" name="Google Shape;141;p24"/>
          <p:cNvPicPr preferRelativeResize="0"/>
          <p:nvPr/>
        </p:nvPicPr>
        <p:blipFill>
          <a:blip r:embed="rId4">
            <a:alphaModFix/>
          </a:blip>
          <a:stretch>
            <a:fillRect/>
          </a:stretch>
        </p:blipFill>
        <p:spPr>
          <a:xfrm>
            <a:off x="-176850" y="205000"/>
            <a:ext cx="3903651" cy="965750"/>
          </a:xfrm>
          <a:prstGeom prst="rect">
            <a:avLst/>
          </a:prstGeom>
          <a:noFill/>
          <a:ln>
            <a:noFill/>
          </a:ln>
        </p:spPr>
      </p:pic>
      <p:sp>
        <p:nvSpPr>
          <p:cNvPr id="142" name="Google Shape;142;p24"/>
          <p:cNvSpPr txBox="1"/>
          <p:nvPr/>
        </p:nvSpPr>
        <p:spPr>
          <a:xfrm>
            <a:off x="147900" y="410825"/>
            <a:ext cx="4167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400">
                <a:latin typeface="Calibri"/>
                <a:ea typeface="Calibri"/>
                <a:cs typeface="Calibri"/>
                <a:sym typeface="Calibri"/>
              </a:rPr>
              <a:t>What’s your invention?</a:t>
            </a:r>
            <a:endParaRPr b="1" sz="2400">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0" y="-379473"/>
            <a:ext cx="9144000" cy="5902449"/>
          </a:xfrm>
          <a:prstGeom prst="rect">
            <a:avLst/>
          </a:prstGeom>
          <a:noFill/>
          <a:ln>
            <a:noFill/>
          </a:ln>
        </p:spPr>
      </p:pic>
      <p:pic>
        <p:nvPicPr>
          <p:cNvPr id="62" name="Google Shape;62;p14"/>
          <p:cNvPicPr preferRelativeResize="0"/>
          <p:nvPr/>
        </p:nvPicPr>
        <p:blipFill>
          <a:blip r:embed="rId4">
            <a:alphaModFix/>
          </a:blip>
          <a:stretch>
            <a:fillRect/>
          </a:stretch>
        </p:blipFill>
        <p:spPr>
          <a:xfrm>
            <a:off x="-91931" y="385550"/>
            <a:ext cx="1757075" cy="990600"/>
          </a:xfrm>
          <a:prstGeom prst="rect">
            <a:avLst/>
          </a:prstGeom>
          <a:noFill/>
          <a:ln>
            <a:noFill/>
          </a:ln>
        </p:spPr>
      </p:pic>
      <p:sp>
        <p:nvSpPr>
          <p:cNvPr id="63" name="Google Shape;63;p14"/>
          <p:cNvSpPr txBox="1"/>
          <p:nvPr/>
        </p:nvSpPr>
        <p:spPr>
          <a:xfrm>
            <a:off x="424550" y="588350"/>
            <a:ext cx="10557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Orion</a:t>
            </a:r>
            <a:endParaRPr b="1" sz="2600">
              <a:latin typeface="Calibri"/>
              <a:ea typeface="Calibri"/>
              <a:cs typeface="Calibri"/>
              <a:sym typeface="Calibri"/>
            </a:endParaRPr>
          </a:p>
        </p:txBody>
      </p:sp>
      <p:pic>
        <p:nvPicPr>
          <p:cNvPr id="64" name="Google Shape;64;p14"/>
          <p:cNvPicPr preferRelativeResize="0"/>
          <p:nvPr/>
        </p:nvPicPr>
        <p:blipFill>
          <a:blip r:embed="rId5">
            <a:alphaModFix/>
          </a:blip>
          <a:stretch>
            <a:fillRect/>
          </a:stretch>
        </p:blipFill>
        <p:spPr>
          <a:xfrm>
            <a:off x="370025" y="3219325"/>
            <a:ext cx="5427202" cy="1566475"/>
          </a:xfrm>
          <a:prstGeom prst="rect">
            <a:avLst/>
          </a:prstGeom>
          <a:noFill/>
          <a:ln>
            <a:noFill/>
          </a:ln>
        </p:spPr>
      </p:pic>
      <p:sp>
        <p:nvSpPr>
          <p:cNvPr id="65" name="Google Shape;65;p14"/>
          <p:cNvSpPr txBox="1"/>
          <p:nvPr/>
        </p:nvSpPr>
        <p:spPr>
          <a:xfrm>
            <a:off x="1062758" y="3582140"/>
            <a:ext cx="4389000" cy="861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2200">
                <a:solidFill>
                  <a:schemeClr val="dk1"/>
                </a:solidFill>
                <a:latin typeface="Calibri"/>
                <a:ea typeface="Calibri"/>
                <a:cs typeface="Calibri"/>
                <a:sym typeface="Calibri"/>
              </a:rPr>
              <a:t>Orion is a brand new spacecraft that is part of the Artemis Mission</a:t>
            </a:r>
            <a:endParaRPr sz="2200">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15"/>
          <p:cNvPicPr preferRelativeResize="0"/>
          <p:nvPr/>
        </p:nvPicPr>
        <p:blipFill>
          <a:blip r:embed="rId3">
            <a:alphaModFix/>
          </a:blip>
          <a:stretch>
            <a:fillRect/>
          </a:stretch>
        </p:blipFill>
        <p:spPr>
          <a:xfrm>
            <a:off x="-239925" y="407050"/>
            <a:ext cx="4260975" cy="885475"/>
          </a:xfrm>
          <a:prstGeom prst="rect">
            <a:avLst/>
          </a:prstGeom>
          <a:noFill/>
          <a:ln>
            <a:noFill/>
          </a:ln>
        </p:spPr>
      </p:pic>
      <p:sp>
        <p:nvSpPr>
          <p:cNvPr id="71" name="Google Shape;71;p15"/>
          <p:cNvSpPr txBox="1"/>
          <p:nvPr/>
        </p:nvSpPr>
        <p:spPr>
          <a:xfrm>
            <a:off x="424550" y="588350"/>
            <a:ext cx="59268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Orion’s special features</a:t>
            </a:r>
            <a:endParaRPr b="1" sz="2600">
              <a:latin typeface="Calibri"/>
              <a:ea typeface="Calibri"/>
              <a:cs typeface="Calibri"/>
              <a:sym typeface="Calibri"/>
            </a:endParaRPr>
          </a:p>
        </p:txBody>
      </p:sp>
      <p:pic>
        <p:nvPicPr>
          <p:cNvPr id="72" name="Google Shape;72;p15"/>
          <p:cNvPicPr preferRelativeResize="0"/>
          <p:nvPr/>
        </p:nvPicPr>
        <p:blipFill>
          <a:blip r:embed="rId4">
            <a:alphaModFix/>
          </a:blip>
          <a:stretch>
            <a:fillRect/>
          </a:stretch>
        </p:blipFill>
        <p:spPr>
          <a:xfrm>
            <a:off x="152400" y="1457275"/>
            <a:ext cx="8839200" cy="274015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pic>
        <p:nvPicPr>
          <p:cNvPr id="77" name="Google Shape;77;p16"/>
          <p:cNvPicPr preferRelativeResize="0"/>
          <p:nvPr/>
        </p:nvPicPr>
        <p:blipFill>
          <a:blip r:embed="rId3">
            <a:alphaModFix/>
          </a:blip>
          <a:stretch>
            <a:fillRect/>
          </a:stretch>
        </p:blipFill>
        <p:spPr>
          <a:xfrm>
            <a:off x="2292125" y="1341875"/>
            <a:ext cx="6017675" cy="3643699"/>
          </a:xfrm>
          <a:prstGeom prst="rect">
            <a:avLst/>
          </a:prstGeom>
          <a:noFill/>
          <a:ln>
            <a:noFill/>
          </a:ln>
        </p:spPr>
      </p:pic>
      <p:pic>
        <p:nvPicPr>
          <p:cNvPr id="78" name="Google Shape;78;p16"/>
          <p:cNvPicPr preferRelativeResize="0"/>
          <p:nvPr/>
        </p:nvPicPr>
        <p:blipFill>
          <a:blip r:embed="rId4">
            <a:alphaModFix/>
          </a:blip>
          <a:stretch>
            <a:fillRect/>
          </a:stretch>
        </p:blipFill>
        <p:spPr>
          <a:xfrm>
            <a:off x="-239925" y="407050"/>
            <a:ext cx="5260075" cy="885475"/>
          </a:xfrm>
          <a:prstGeom prst="rect">
            <a:avLst/>
          </a:prstGeom>
          <a:noFill/>
          <a:ln>
            <a:noFill/>
          </a:ln>
        </p:spPr>
      </p:pic>
      <p:sp>
        <p:nvSpPr>
          <p:cNvPr id="79" name="Google Shape;79;p16"/>
          <p:cNvSpPr txBox="1"/>
          <p:nvPr/>
        </p:nvSpPr>
        <p:spPr>
          <a:xfrm>
            <a:off x="338200" y="557288"/>
            <a:ext cx="45093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The </a:t>
            </a:r>
            <a:r>
              <a:rPr b="1" lang="en" sz="2600">
                <a:latin typeface="Calibri"/>
                <a:ea typeface="Calibri"/>
                <a:cs typeface="Calibri"/>
                <a:sym typeface="Calibri"/>
              </a:rPr>
              <a:t>Space Launch System (SLS)</a:t>
            </a:r>
            <a:endParaRPr b="1" sz="260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17"/>
          <p:cNvPicPr preferRelativeResize="0"/>
          <p:nvPr/>
        </p:nvPicPr>
        <p:blipFill>
          <a:blip r:embed="rId3">
            <a:alphaModFix/>
          </a:blip>
          <a:stretch>
            <a:fillRect/>
          </a:stretch>
        </p:blipFill>
        <p:spPr>
          <a:xfrm>
            <a:off x="1590850" y="1269550"/>
            <a:ext cx="3305730" cy="3533825"/>
          </a:xfrm>
          <a:prstGeom prst="rect">
            <a:avLst/>
          </a:prstGeom>
          <a:noFill/>
          <a:ln>
            <a:noFill/>
          </a:ln>
        </p:spPr>
      </p:pic>
      <p:pic>
        <p:nvPicPr>
          <p:cNvPr id="85" name="Google Shape;85;p17"/>
          <p:cNvPicPr preferRelativeResize="0"/>
          <p:nvPr/>
        </p:nvPicPr>
        <p:blipFill>
          <a:blip r:embed="rId4">
            <a:alphaModFix/>
          </a:blip>
          <a:stretch>
            <a:fillRect/>
          </a:stretch>
        </p:blipFill>
        <p:spPr>
          <a:xfrm>
            <a:off x="-264600" y="438850"/>
            <a:ext cx="5213512" cy="884000"/>
          </a:xfrm>
          <a:prstGeom prst="rect">
            <a:avLst/>
          </a:prstGeom>
          <a:noFill/>
          <a:ln>
            <a:noFill/>
          </a:ln>
        </p:spPr>
      </p:pic>
      <p:sp>
        <p:nvSpPr>
          <p:cNvPr id="86" name="Google Shape;86;p17"/>
          <p:cNvSpPr txBox="1"/>
          <p:nvPr/>
        </p:nvSpPr>
        <p:spPr>
          <a:xfrm>
            <a:off x="375225" y="588350"/>
            <a:ext cx="54198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Gateway and the Lunar Lander</a:t>
            </a:r>
            <a:endParaRPr b="1" sz="2600">
              <a:latin typeface="Calibri"/>
              <a:ea typeface="Calibri"/>
              <a:cs typeface="Calibri"/>
              <a:sym typeface="Calibri"/>
            </a:endParaRPr>
          </a:p>
        </p:txBody>
      </p:sp>
      <p:pic>
        <p:nvPicPr>
          <p:cNvPr id="87" name="Google Shape;87;p17"/>
          <p:cNvPicPr preferRelativeResize="0"/>
          <p:nvPr/>
        </p:nvPicPr>
        <p:blipFill>
          <a:blip r:embed="rId5">
            <a:alphaModFix/>
          </a:blip>
          <a:stretch>
            <a:fillRect/>
          </a:stretch>
        </p:blipFill>
        <p:spPr>
          <a:xfrm>
            <a:off x="5650575" y="924193"/>
            <a:ext cx="2677207" cy="2790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pic>
        <p:nvPicPr>
          <p:cNvPr id="92" name="Google Shape;92;p18"/>
          <p:cNvPicPr preferRelativeResize="0"/>
          <p:nvPr/>
        </p:nvPicPr>
        <p:blipFill>
          <a:blip r:embed="rId3">
            <a:alphaModFix/>
          </a:blip>
          <a:stretch>
            <a:fillRect/>
          </a:stretch>
        </p:blipFill>
        <p:spPr>
          <a:xfrm>
            <a:off x="-104250" y="394700"/>
            <a:ext cx="5531450" cy="910175"/>
          </a:xfrm>
          <a:prstGeom prst="rect">
            <a:avLst/>
          </a:prstGeom>
          <a:noFill/>
          <a:ln>
            <a:noFill/>
          </a:ln>
        </p:spPr>
      </p:pic>
      <p:sp>
        <p:nvSpPr>
          <p:cNvPr id="93" name="Google Shape;93;p18"/>
          <p:cNvSpPr txBox="1"/>
          <p:nvPr/>
        </p:nvSpPr>
        <p:spPr>
          <a:xfrm>
            <a:off x="187850" y="588350"/>
            <a:ext cx="83847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The new xEMU high-tech spacesuit</a:t>
            </a:r>
            <a:endParaRPr b="1" sz="2600">
              <a:latin typeface="Calibri"/>
              <a:ea typeface="Calibri"/>
              <a:cs typeface="Calibri"/>
              <a:sym typeface="Calibri"/>
            </a:endParaRPr>
          </a:p>
        </p:txBody>
      </p:sp>
      <p:pic>
        <p:nvPicPr>
          <p:cNvPr id="94" name="Google Shape;94;p18"/>
          <p:cNvPicPr preferRelativeResize="0"/>
          <p:nvPr/>
        </p:nvPicPr>
        <p:blipFill rotWithShape="1">
          <a:blip r:embed="rId4">
            <a:alphaModFix/>
          </a:blip>
          <a:srcRect b="67183" l="6667" r="85670" t="12742"/>
          <a:stretch/>
        </p:blipFill>
        <p:spPr>
          <a:xfrm>
            <a:off x="2018625" y="3715713"/>
            <a:ext cx="481675" cy="816425"/>
          </a:xfrm>
          <a:prstGeom prst="rect">
            <a:avLst/>
          </a:prstGeom>
          <a:noFill/>
          <a:ln>
            <a:noFill/>
          </a:ln>
        </p:spPr>
      </p:pic>
      <p:pic>
        <p:nvPicPr>
          <p:cNvPr id="95" name="Google Shape;95;p18"/>
          <p:cNvPicPr preferRelativeResize="0"/>
          <p:nvPr/>
        </p:nvPicPr>
        <p:blipFill>
          <a:blip r:embed="rId5">
            <a:alphaModFix/>
          </a:blip>
          <a:stretch>
            <a:fillRect/>
          </a:stretch>
        </p:blipFill>
        <p:spPr>
          <a:xfrm>
            <a:off x="1467725" y="1304875"/>
            <a:ext cx="6089553" cy="3467662"/>
          </a:xfrm>
          <a:prstGeom prst="rect">
            <a:avLst/>
          </a:prstGeom>
          <a:noFill/>
          <a:ln>
            <a:noFill/>
          </a:ln>
        </p:spPr>
      </p:pic>
      <p:pic>
        <p:nvPicPr>
          <p:cNvPr id="96" name="Google Shape;96;p18"/>
          <p:cNvPicPr preferRelativeResize="0"/>
          <p:nvPr/>
        </p:nvPicPr>
        <p:blipFill>
          <a:blip r:embed="rId6">
            <a:alphaModFix/>
          </a:blip>
          <a:stretch>
            <a:fillRect/>
          </a:stretch>
        </p:blipFill>
        <p:spPr>
          <a:xfrm>
            <a:off x="6036749" y="3401032"/>
            <a:ext cx="2708324" cy="1371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pic>
        <p:nvPicPr>
          <p:cNvPr id="101" name="Google Shape;101;p19"/>
          <p:cNvPicPr preferRelativeResize="0"/>
          <p:nvPr/>
        </p:nvPicPr>
        <p:blipFill>
          <a:blip r:embed="rId3">
            <a:alphaModFix/>
          </a:blip>
          <a:stretch>
            <a:fillRect/>
          </a:stretch>
        </p:blipFill>
        <p:spPr>
          <a:xfrm>
            <a:off x="-262725" y="385550"/>
            <a:ext cx="4030450" cy="990600"/>
          </a:xfrm>
          <a:prstGeom prst="rect">
            <a:avLst/>
          </a:prstGeom>
          <a:noFill/>
          <a:ln>
            <a:noFill/>
          </a:ln>
        </p:spPr>
      </p:pic>
      <p:sp>
        <p:nvSpPr>
          <p:cNvPr id="102" name="Google Shape;102;p19"/>
          <p:cNvSpPr txBox="1"/>
          <p:nvPr/>
        </p:nvSpPr>
        <p:spPr>
          <a:xfrm>
            <a:off x="424550" y="588350"/>
            <a:ext cx="27693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Chemical Engineer</a:t>
            </a:r>
            <a:endParaRPr b="1" sz="2600">
              <a:latin typeface="Calibri"/>
              <a:ea typeface="Calibri"/>
              <a:cs typeface="Calibri"/>
              <a:sym typeface="Calibri"/>
            </a:endParaRPr>
          </a:p>
        </p:txBody>
      </p:sp>
      <p:pic>
        <p:nvPicPr>
          <p:cNvPr id="103" name="Google Shape;103;p19"/>
          <p:cNvPicPr preferRelativeResize="0"/>
          <p:nvPr/>
        </p:nvPicPr>
        <p:blipFill>
          <a:blip r:embed="rId4">
            <a:alphaModFix/>
          </a:blip>
          <a:stretch>
            <a:fillRect/>
          </a:stretch>
        </p:blipFill>
        <p:spPr>
          <a:xfrm>
            <a:off x="957900" y="1398550"/>
            <a:ext cx="6908628" cy="35338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pic>
        <p:nvPicPr>
          <p:cNvPr id="108" name="Google Shape;108;p20"/>
          <p:cNvPicPr preferRelativeResize="0"/>
          <p:nvPr/>
        </p:nvPicPr>
        <p:blipFill>
          <a:blip r:embed="rId3">
            <a:alphaModFix/>
          </a:blip>
          <a:stretch>
            <a:fillRect/>
          </a:stretch>
        </p:blipFill>
        <p:spPr>
          <a:xfrm>
            <a:off x="1349724" y="718200"/>
            <a:ext cx="6767649" cy="4425299"/>
          </a:xfrm>
          <a:prstGeom prst="rect">
            <a:avLst/>
          </a:prstGeom>
          <a:noFill/>
          <a:ln>
            <a:noFill/>
          </a:ln>
        </p:spPr>
      </p:pic>
      <p:pic>
        <p:nvPicPr>
          <p:cNvPr id="109" name="Google Shape;109;p20"/>
          <p:cNvPicPr preferRelativeResize="0"/>
          <p:nvPr/>
        </p:nvPicPr>
        <p:blipFill>
          <a:blip r:embed="rId4">
            <a:alphaModFix/>
          </a:blip>
          <a:stretch>
            <a:fillRect/>
          </a:stretch>
        </p:blipFill>
        <p:spPr>
          <a:xfrm>
            <a:off x="-373325" y="385550"/>
            <a:ext cx="4113400" cy="990600"/>
          </a:xfrm>
          <a:prstGeom prst="rect">
            <a:avLst/>
          </a:prstGeom>
          <a:noFill/>
          <a:ln>
            <a:noFill/>
          </a:ln>
        </p:spPr>
      </p:pic>
      <p:sp>
        <p:nvSpPr>
          <p:cNvPr id="110" name="Google Shape;110;p20"/>
          <p:cNvSpPr txBox="1"/>
          <p:nvPr/>
        </p:nvSpPr>
        <p:spPr>
          <a:xfrm>
            <a:off x="424550" y="588350"/>
            <a:ext cx="29076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Space Psychologist</a:t>
            </a:r>
            <a:endParaRPr b="1" sz="260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pic>
        <p:nvPicPr>
          <p:cNvPr id="115" name="Google Shape;115;p21"/>
          <p:cNvPicPr preferRelativeResize="0"/>
          <p:nvPr/>
        </p:nvPicPr>
        <p:blipFill>
          <a:blip r:embed="rId3">
            <a:alphaModFix/>
          </a:blip>
          <a:stretch>
            <a:fillRect/>
          </a:stretch>
        </p:blipFill>
        <p:spPr>
          <a:xfrm>
            <a:off x="-331850" y="385550"/>
            <a:ext cx="4652675" cy="990600"/>
          </a:xfrm>
          <a:prstGeom prst="rect">
            <a:avLst/>
          </a:prstGeom>
          <a:noFill/>
          <a:ln>
            <a:noFill/>
          </a:ln>
        </p:spPr>
      </p:pic>
      <p:sp>
        <p:nvSpPr>
          <p:cNvPr id="116" name="Google Shape;116;p21"/>
          <p:cNvSpPr txBox="1"/>
          <p:nvPr/>
        </p:nvSpPr>
        <p:spPr>
          <a:xfrm>
            <a:off x="424550" y="588350"/>
            <a:ext cx="34884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Science Communicator</a:t>
            </a:r>
            <a:endParaRPr b="1" sz="2600">
              <a:latin typeface="Calibri"/>
              <a:ea typeface="Calibri"/>
              <a:cs typeface="Calibri"/>
              <a:sym typeface="Calibri"/>
            </a:endParaRPr>
          </a:p>
        </p:txBody>
      </p:sp>
      <p:pic>
        <p:nvPicPr>
          <p:cNvPr id="117" name="Google Shape;117;p21"/>
          <p:cNvPicPr preferRelativeResize="0"/>
          <p:nvPr/>
        </p:nvPicPr>
        <p:blipFill rotWithShape="1">
          <a:blip r:embed="rId4">
            <a:alphaModFix/>
          </a:blip>
          <a:srcRect b="3892" l="0" r="0" t="0"/>
          <a:stretch/>
        </p:blipFill>
        <p:spPr>
          <a:xfrm>
            <a:off x="152400" y="1457275"/>
            <a:ext cx="8839199" cy="3202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