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Lst>
  <p:sldSz cy="5143500" cx="9144000"/>
  <p:notesSz cx="6858000" cy="9144000"/>
  <p:embeddedFontLst>
    <p:embeddedFont>
      <p:font typeface="Roboto"/>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Roboto-italic.fntdata"/><Relationship Id="rId11" Type="http://schemas.openxmlformats.org/officeDocument/2006/relationships/slide" Target="slides/slide6.xml"/><Relationship Id="rId10" Type="http://schemas.openxmlformats.org/officeDocument/2006/relationships/slide" Target="slides/slide5.xml"/><Relationship Id="rId21" Type="http://schemas.openxmlformats.org/officeDocument/2006/relationships/font" Target="fonts/Roboto-boldItalic.fntdata"/><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font" Target="fonts/Roboto-bold.fntdata"/><Relationship Id="rId6" Type="http://schemas.openxmlformats.org/officeDocument/2006/relationships/slide" Target="slides/slide1.xml"/><Relationship Id="rId18" Type="http://schemas.openxmlformats.org/officeDocument/2006/relationships/font" Target="fonts/Roboto-regular.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youtu.be/uwmiedFbFZg" TargetMode="External"/><Relationship Id="rId3" Type="http://schemas.openxmlformats.org/officeDocument/2006/relationships/hyperlink" Target="https://youtu.be/uwmiedFbFZg" TargetMode="Externa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tuffin.space/" TargetMode="Externa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dkfindout.com/uk/space/constellations/"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exploratorium.edu/ronh/weight/" TargetMode="Externa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900">
                <a:highlight>
                  <a:schemeClr val="lt1"/>
                </a:highlight>
                <a:latin typeface="Calibri"/>
                <a:ea typeface="Calibri"/>
                <a:cs typeface="Calibri"/>
                <a:sym typeface="Calibri"/>
              </a:rPr>
              <a:t>Welcome to Operation Lift Off: MISD Mission Moon. </a:t>
            </a:r>
            <a:endParaRPr sz="900">
              <a:highlight>
                <a:schemeClr val="lt1"/>
              </a:highlight>
              <a:latin typeface="Calibri"/>
              <a:ea typeface="Calibri"/>
              <a:cs typeface="Calibri"/>
              <a:sym typeface="Calibri"/>
            </a:endParaRPr>
          </a:p>
          <a:p>
            <a:pPr indent="0" lvl="0" marL="0" rtl="0" algn="l">
              <a:spcBef>
                <a:spcPts val="0"/>
              </a:spcBef>
              <a:spcAft>
                <a:spcPts val="0"/>
              </a:spcAft>
              <a:buNone/>
            </a:pPr>
            <a:r>
              <a:rPr lang="en" sz="900">
                <a:latin typeface="Calibri"/>
                <a:ea typeface="Calibri"/>
                <a:cs typeface="Calibri"/>
                <a:sym typeface="Calibri"/>
              </a:rPr>
              <a:t>This PowerPoint aims to provide you with a visual guide on how to deliver activities. There are tips and a rough script to support delivery of the activities in class. Good luck!</a:t>
            </a:r>
            <a:endParaRPr sz="900">
              <a:latin typeface="Calibri"/>
              <a:ea typeface="Calibri"/>
              <a:cs typeface="Calibri"/>
              <a:sym typeface="Calibri"/>
            </a:endParaRPr>
          </a:p>
          <a:p>
            <a:pPr indent="0" lvl="0" marL="0" rtl="0" algn="l">
              <a:spcBef>
                <a:spcPts val="0"/>
              </a:spcBef>
              <a:spcAft>
                <a:spcPts val="0"/>
              </a:spcAft>
              <a:buNone/>
            </a:pPr>
            <a:r>
              <a:rPr lang="en" sz="900">
                <a:latin typeface="Calibri"/>
                <a:ea typeface="Calibri"/>
                <a:cs typeface="Calibri"/>
                <a:sym typeface="Calibri"/>
              </a:rPr>
              <a:t>Welcome all of your students to the launch of a new project, you may want to say:</a:t>
            </a:r>
            <a:endParaRPr sz="900">
              <a:latin typeface="Calibri"/>
              <a:ea typeface="Calibri"/>
              <a:cs typeface="Calibri"/>
              <a:sym typeface="Calibri"/>
            </a:endParaRPr>
          </a:p>
          <a:p>
            <a:pPr indent="-285750" lvl="0" marL="457200" rtl="0" algn="l">
              <a:spcBef>
                <a:spcPts val="0"/>
              </a:spcBef>
              <a:spcAft>
                <a:spcPts val="0"/>
              </a:spcAft>
              <a:buSzPts val="900"/>
              <a:buFont typeface="Calibri"/>
              <a:buChar char="●"/>
            </a:pPr>
            <a:r>
              <a:rPr lang="en" sz="900">
                <a:latin typeface="Calibri"/>
                <a:ea typeface="Calibri"/>
                <a:cs typeface="Calibri"/>
                <a:sym typeface="Calibri"/>
              </a:rPr>
              <a:t> Hi everyone - this lesson is the beginning of an exciting new project. We are going to follow NASA and set off an exciting journey to the moon. </a:t>
            </a:r>
            <a:endParaRPr sz="900">
              <a:latin typeface="Calibri"/>
              <a:ea typeface="Calibri"/>
              <a:cs typeface="Calibri"/>
              <a:sym typeface="Calibri"/>
            </a:endParaRPr>
          </a:p>
          <a:p>
            <a:pPr indent="-285750" lvl="0" marL="457200" rtl="0" algn="l">
              <a:spcBef>
                <a:spcPts val="0"/>
              </a:spcBef>
              <a:spcAft>
                <a:spcPts val="0"/>
              </a:spcAft>
              <a:buSzPts val="900"/>
              <a:buFont typeface="Calibri"/>
              <a:buChar char="●"/>
            </a:pPr>
            <a:r>
              <a:rPr lang="en" sz="900">
                <a:latin typeface="Calibri"/>
                <a:ea typeface="Calibri"/>
                <a:cs typeface="Calibri"/>
                <a:sym typeface="Calibri"/>
              </a:rPr>
              <a:t>On the way we are going to share knowledge about the moon and learn new facts too.</a:t>
            </a:r>
            <a:endParaRPr sz="900">
              <a:latin typeface="Calibri"/>
              <a:ea typeface="Calibri"/>
              <a:cs typeface="Calibri"/>
              <a:sym typeface="Calibri"/>
            </a:endParaRPr>
          </a:p>
          <a:p>
            <a:pPr indent="-285750" lvl="0" marL="457200" rtl="0" algn="l">
              <a:spcBef>
                <a:spcPts val="0"/>
              </a:spcBef>
              <a:spcAft>
                <a:spcPts val="0"/>
              </a:spcAft>
              <a:buSzPts val="900"/>
              <a:buFont typeface="Calibri"/>
              <a:buChar char="●"/>
            </a:pPr>
            <a:r>
              <a:rPr lang="en" sz="900">
                <a:latin typeface="Calibri"/>
                <a:ea typeface="Calibri"/>
                <a:cs typeface="Calibri"/>
                <a:sym typeface="Calibri"/>
              </a:rPr>
              <a:t>To showcase all of our new knowledge we are going to complete a Moon related invention challenge!</a:t>
            </a:r>
            <a:endParaRPr sz="900">
              <a:latin typeface="Calibri"/>
              <a:ea typeface="Calibri"/>
              <a:cs typeface="Calibri"/>
              <a:sym typeface="Calibri"/>
            </a:endParaRPr>
          </a:p>
          <a:p>
            <a:pPr indent="-285750" lvl="0" marL="457200" rtl="0" algn="l">
              <a:spcBef>
                <a:spcPts val="0"/>
              </a:spcBef>
              <a:spcAft>
                <a:spcPts val="0"/>
              </a:spcAft>
              <a:buSzPts val="900"/>
              <a:buFont typeface="Calibri"/>
              <a:buChar char="●"/>
            </a:pPr>
            <a:r>
              <a:rPr lang="en" sz="900">
                <a:latin typeface="Calibri"/>
                <a:ea typeface="Calibri"/>
                <a:cs typeface="Calibri"/>
                <a:sym typeface="Calibri"/>
              </a:rPr>
              <a:t>Let’s get this project launched!</a:t>
            </a:r>
            <a:endParaRPr sz="900">
              <a:latin typeface="Calibri"/>
              <a:ea typeface="Calibri"/>
              <a:cs typeface="Calibri"/>
              <a:sym typeface="Calibri"/>
            </a:endParaRPr>
          </a:p>
          <a:p>
            <a:pPr indent="-285750" lvl="0" marL="457200" rtl="0" algn="l">
              <a:spcBef>
                <a:spcPts val="0"/>
              </a:spcBef>
              <a:spcAft>
                <a:spcPts val="0"/>
              </a:spcAft>
              <a:buSzPts val="900"/>
              <a:buFont typeface="Calibri"/>
              <a:buChar char="●"/>
            </a:pPr>
            <a:r>
              <a:rPr lang="en" sz="900">
                <a:latin typeface="Calibri"/>
                <a:ea typeface="Calibri"/>
                <a:cs typeface="Calibri"/>
                <a:sym typeface="Calibri"/>
              </a:rPr>
              <a:t>First let’s learn a little more about our final challenge.</a:t>
            </a:r>
            <a:endParaRPr sz="900">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112ed3196d9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112ed3196d9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900">
                <a:latin typeface="Calibri"/>
                <a:ea typeface="Calibri"/>
                <a:cs typeface="Calibri"/>
                <a:sym typeface="Calibri"/>
              </a:rPr>
              <a:t>Products that have been designed for space often turn into useful objects back on earth</a:t>
            </a:r>
            <a:endParaRPr sz="900">
              <a:latin typeface="Calibri"/>
              <a:ea typeface="Calibri"/>
              <a:cs typeface="Calibri"/>
              <a:sym typeface="Calibri"/>
            </a:endParaRPr>
          </a:p>
          <a:p>
            <a:pPr indent="-285750" lvl="0" marL="457200" rtl="0" algn="l">
              <a:spcBef>
                <a:spcPts val="0"/>
              </a:spcBef>
              <a:spcAft>
                <a:spcPts val="0"/>
              </a:spcAft>
              <a:buSzPts val="900"/>
              <a:buFont typeface="Calibri"/>
              <a:buChar char="●"/>
            </a:pPr>
            <a:r>
              <a:rPr lang="en" sz="900">
                <a:latin typeface="Calibri"/>
                <a:ea typeface="Calibri"/>
                <a:cs typeface="Calibri"/>
                <a:sym typeface="Calibri"/>
              </a:rPr>
              <a:t>Freeze Dried Food - </a:t>
            </a:r>
            <a:r>
              <a:rPr lang="en" sz="900">
                <a:latin typeface="Calibri"/>
                <a:ea typeface="Calibri"/>
                <a:cs typeface="Calibri"/>
                <a:sym typeface="Calibri"/>
              </a:rPr>
              <a:t>astronauts</a:t>
            </a:r>
            <a:r>
              <a:rPr lang="en" sz="900">
                <a:latin typeface="Calibri"/>
                <a:ea typeface="Calibri"/>
                <a:cs typeface="Calibri"/>
                <a:sym typeface="Calibri"/>
              </a:rPr>
              <a:t> need food that is nutritious, lightweight and keeps well</a:t>
            </a:r>
            <a:endParaRPr sz="900">
              <a:latin typeface="Calibri"/>
              <a:ea typeface="Calibri"/>
              <a:cs typeface="Calibri"/>
              <a:sym typeface="Calibri"/>
            </a:endParaRPr>
          </a:p>
          <a:p>
            <a:pPr indent="-285750" lvl="0" marL="457200" rtl="0" algn="l">
              <a:spcBef>
                <a:spcPts val="0"/>
              </a:spcBef>
              <a:spcAft>
                <a:spcPts val="0"/>
              </a:spcAft>
              <a:buSzPts val="900"/>
              <a:buFont typeface="Calibri"/>
              <a:buChar char="●"/>
            </a:pPr>
            <a:r>
              <a:rPr lang="en" sz="900">
                <a:latin typeface="Calibri"/>
                <a:ea typeface="Calibri"/>
                <a:cs typeface="Calibri"/>
                <a:sym typeface="Calibri"/>
              </a:rPr>
              <a:t>Sneakers - the rubber soles of sneakers are molded for extra comfort - this process comes from a process used to make space helmets more comfortable</a:t>
            </a:r>
            <a:endParaRPr sz="900">
              <a:latin typeface="Calibri"/>
              <a:ea typeface="Calibri"/>
              <a:cs typeface="Calibri"/>
              <a:sym typeface="Calibri"/>
            </a:endParaRPr>
          </a:p>
          <a:p>
            <a:pPr indent="-285750" lvl="0" marL="457200" rtl="0" algn="l">
              <a:spcBef>
                <a:spcPts val="0"/>
              </a:spcBef>
              <a:spcAft>
                <a:spcPts val="0"/>
              </a:spcAft>
              <a:buSzPts val="900"/>
              <a:buFont typeface="Calibri"/>
              <a:buChar char="●"/>
            </a:pPr>
            <a:r>
              <a:rPr lang="en" sz="900">
                <a:latin typeface="Calibri"/>
                <a:ea typeface="Calibri"/>
                <a:cs typeface="Calibri"/>
                <a:sym typeface="Calibri"/>
              </a:rPr>
              <a:t>Cell phones - scientists worked on creating small but powerful cameras for use on spaceships, they are now used in a lot of smartphones</a:t>
            </a:r>
            <a:endParaRPr sz="900">
              <a:latin typeface="Calibri"/>
              <a:ea typeface="Calibri"/>
              <a:cs typeface="Calibri"/>
              <a:sym typeface="Calibri"/>
            </a:endParaRPr>
          </a:p>
          <a:p>
            <a:pPr indent="-285750" lvl="0" marL="457200" rtl="0" algn="l">
              <a:spcBef>
                <a:spcPts val="0"/>
              </a:spcBef>
              <a:spcAft>
                <a:spcPts val="0"/>
              </a:spcAft>
              <a:buSzPts val="900"/>
              <a:buFont typeface="Calibri"/>
              <a:buChar char="●"/>
            </a:pPr>
            <a:r>
              <a:rPr lang="en" sz="900">
                <a:latin typeface="Calibri"/>
                <a:ea typeface="Calibri"/>
                <a:cs typeface="Calibri"/>
                <a:sym typeface="Calibri"/>
              </a:rPr>
              <a:t>Ear thermometers - initially, infrared technology was used to take the temperatures of stars by measuring the infrared radiation emitted from them. A private company then worked with NASA and developed the technology to take our temperatures by measuring energy emitted by the eardrum</a:t>
            </a:r>
            <a:endParaRPr sz="900">
              <a:latin typeface="Calibri"/>
              <a:ea typeface="Calibri"/>
              <a:cs typeface="Calibri"/>
              <a:sym typeface="Calibri"/>
            </a:endParaRPr>
          </a:p>
          <a:p>
            <a:pPr indent="-285750" lvl="0" marL="457200" rtl="0" algn="l">
              <a:spcBef>
                <a:spcPts val="0"/>
              </a:spcBef>
              <a:spcAft>
                <a:spcPts val="0"/>
              </a:spcAft>
              <a:buSzPts val="900"/>
              <a:buFont typeface="Calibri"/>
              <a:buChar char="●"/>
            </a:pPr>
            <a:r>
              <a:rPr lang="en" sz="900">
                <a:latin typeface="Calibri"/>
                <a:ea typeface="Calibri"/>
                <a:cs typeface="Calibri"/>
                <a:sym typeface="Calibri"/>
              </a:rPr>
              <a:t>Memory foam </a:t>
            </a:r>
            <a:r>
              <a:rPr lang="en" sz="900">
                <a:latin typeface="Calibri"/>
                <a:ea typeface="Calibri"/>
                <a:cs typeface="Calibri"/>
                <a:sym typeface="Calibri"/>
              </a:rPr>
              <a:t>mattresses</a:t>
            </a:r>
            <a:r>
              <a:rPr lang="en" sz="900">
                <a:latin typeface="Calibri"/>
                <a:ea typeface="Calibri"/>
                <a:cs typeface="Calibri"/>
                <a:sym typeface="Calibri"/>
              </a:rPr>
              <a:t> - they use material developed by space pilots to make the journey from launch to orbit more </a:t>
            </a:r>
            <a:r>
              <a:rPr lang="en" sz="900">
                <a:latin typeface="Calibri"/>
                <a:ea typeface="Calibri"/>
                <a:cs typeface="Calibri"/>
                <a:sym typeface="Calibri"/>
              </a:rPr>
              <a:t>comfortable</a:t>
            </a:r>
            <a:r>
              <a:rPr lang="en" sz="900">
                <a:latin typeface="Calibri"/>
                <a:ea typeface="Calibri"/>
                <a:cs typeface="Calibri"/>
                <a:sym typeface="Calibri"/>
              </a:rPr>
              <a:t> as they have to sit in the same position for hours</a:t>
            </a:r>
            <a:endParaRPr sz="900">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11327f421a1_1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11327f421a1_1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900">
                <a:latin typeface="Calibri"/>
                <a:ea typeface="Calibri"/>
                <a:cs typeface="Calibri"/>
                <a:sym typeface="Calibri"/>
              </a:rPr>
              <a:t>Share printout of the “what would you like to do in space worksheet” or ask your students to copy the activity from the board</a:t>
            </a:r>
            <a:endParaRPr sz="900">
              <a:latin typeface="Calibri"/>
              <a:ea typeface="Calibri"/>
              <a:cs typeface="Calibri"/>
              <a:sym typeface="Calibri"/>
            </a:endParaRPr>
          </a:p>
          <a:p>
            <a:pPr indent="-285750" lvl="0" marL="457200" rtl="0" algn="l">
              <a:spcBef>
                <a:spcPts val="0"/>
              </a:spcBef>
              <a:spcAft>
                <a:spcPts val="0"/>
              </a:spcAft>
              <a:buSzPts val="900"/>
              <a:buFont typeface="Calibri"/>
              <a:buChar char="●"/>
            </a:pPr>
            <a:r>
              <a:rPr lang="en" sz="900">
                <a:latin typeface="Calibri"/>
                <a:ea typeface="Calibri"/>
                <a:cs typeface="Calibri"/>
                <a:sym typeface="Calibri"/>
              </a:rPr>
              <a:t>Given what the students have discovered about Space so far - what would they like to do in space?</a:t>
            </a:r>
            <a:endParaRPr sz="900">
              <a:latin typeface="Calibri"/>
              <a:ea typeface="Calibri"/>
              <a:cs typeface="Calibri"/>
              <a:sym typeface="Calibri"/>
            </a:endParaRPr>
          </a:p>
          <a:p>
            <a:pPr indent="-285750" lvl="0" marL="457200" rtl="0" algn="l">
              <a:spcBef>
                <a:spcPts val="0"/>
              </a:spcBef>
              <a:spcAft>
                <a:spcPts val="0"/>
              </a:spcAft>
              <a:buSzPts val="900"/>
              <a:buFont typeface="Calibri"/>
              <a:buChar char="●"/>
            </a:pPr>
            <a:r>
              <a:rPr lang="en" sz="900">
                <a:latin typeface="Calibri"/>
                <a:ea typeface="Calibri"/>
                <a:cs typeface="Calibri"/>
                <a:sym typeface="Calibri"/>
              </a:rPr>
              <a:t>Ask the students to work with a partner or in small groups to have a five minute discussion about the things they would like to do. Can they make a list?  Would they like to travel to a distant planet? Send a boomerang into a black hole? Eat an ice cream on the moon? Try and juggle on Mars? Take a shower on Venus? </a:t>
            </a:r>
            <a:endParaRPr sz="900">
              <a:solidFill>
                <a:srgbClr val="FF0000"/>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g117f0dbc541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9" name="Google Shape;189;g117f0dbc541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Calibri"/>
                <a:ea typeface="Calibri"/>
                <a:cs typeface="Calibri"/>
                <a:sym typeface="Calibri"/>
              </a:rPr>
              <a:t>Now it’s over to the students, here’s an opportunity to stop, think and gather their ideas so far. With the information they have right now, what can they invent?</a:t>
            </a:r>
            <a:endParaRPr sz="1000">
              <a:latin typeface="Calibri"/>
              <a:ea typeface="Calibri"/>
              <a:cs typeface="Calibri"/>
              <a:sym typeface="Calibri"/>
            </a:endParaRPr>
          </a:p>
          <a:p>
            <a:pPr indent="0" lvl="0" marL="0" rtl="0" algn="l">
              <a:spcBef>
                <a:spcPts val="0"/>
              </a:spcBef>
              <a:spcAft>
                <a:spcPts val="0"/>
              </a:spcAft>
              <a:buNone/>
            </a:pPr>
            <a:r>
              <a:rPr lang="en" sz="1000">
                <a:latin typeface="Calibri"/>
                <a:ea typeface="Calibri"/>
                <a:cs typeface="Calibri"/>
                <a:sym typeface="Calibri"/>
              </a:rPr>
              <a:t>If students are still stuck, encourage them to just start doodling - sometimes creativity welcomes more creativity!</a:t>
            </a:r>
            <a:endParaRPr sz="1000">
              <a:latin typeface="Calibri"/>
              <a:ea typeface="Calibri"/>
              <a:cs typeface="Calibri"/>
              <a:sym typeface="Calibri"/>
            </a:endParaRPr>
          </a:p>
          <a:p>
            <a:pPr indent="0" lvl="0" marL="0" rtl="0" algn="l">
              <a:spcBef>
                <a:spcPts val="0"/>
              </a:spcBef>
              <a:spcAft>
                <a:spcPts val="0"/>
              </a:spcAft>
              <a:buNone/>
            </a:pPr>
            <a:r>
              <a:rPr lang="en" sz="1000">
                <a:latin typeface="Calibri"/>
                <a:ea typeface="Calibri"/>
                <a:cs typeface="Calibri"/>
                <a:sym typeface="Calibri"/>
              </a:rPr>
              <a:t>When the students have completed their drawings - celebrate all of the thinking and creativity that have gone into the inventions. </a:t>
            </a:r>
            <a:endParaRPr sz="1000">
              <a:latin typeface="Calibri"/>
              <a:ea typeface="Calibri"/>
              <a:cs typeface="Calibri"/>
              <a:sym typeface="Calibri"/>
            </a:endParaRPr>
          </a:p>
          <a:p>
            <a:pPr indent="0" lvl="0" marL="0" rtl="0" algn="l">
              <a:spcBef>
                <a:spcPts val="0"/>
              </a:spcBef>
              <a:spcAft>
                <a:spcPts val="0"/>
              </a:spcAft>
              <a:buNone/>
            </a:pPr>
            <a:r>
              <a:rPr lang="en" sz="1000">
                <a:latin typeface="Calibri"/>
                <a:ea typeface="Calibri"/>
                <a:cs typeface="Calibri"/>
                <a:sym typeface="Calibri"/>
              </a:rPr>
              <a:t>It’s time to move on to the next unit!</a:t>
            </a:r>
            <a:endParaRPr sz="1000">
              <a:latin typeface="Calibri"/>
              <a:ea typeface="Calibri"/>
              <a:cs typeface="Calibri"/>
              <a:sym typeface="Calibri"/>
            </a:endParaRPr>
          </a:p>
          <a:p>
            <a:pPr indent="0" lvl="0" marL="0" rtl="0" algn="l">
              <a:spcBef>
                <a:spcPts val="0"/>
              </a:spcBef>
              <a:spcAft>
                <a:spcPts val="0"/>
              </a:spcAft>
              <a:buNone/>
            </a:pPr>
            <a:r>
              <a:t/>
            </a:r>
            <a:endParaRPr sz="1000">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118e6f35316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118e6f3531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rPr>
              <a:t>Play the launch animation to the students to introduce the challenge. Link here -</a:t>
            </a:r>
            <a:r>
              <a:rPr lang="en">
                <a:solidFill>
                  <a:schemeClr val="dk1"/>
                </a:solidFill>
                <a:uFill>
                  <a:noFill/>
                </a:uFill>
                <a:hlinkClick r:id="rId2">
                  <a:extLst>
                    <a:ext uri="{A12FA001-AC4F-418D-AE19-62706E023703}">
                      <ahyp:hlinkClr val="tx"/>
                    </a:ext>
                  </a:extLst>
                </a:hlinkClick>
              </a:rPr>
              <a:t> </a:t>
            </a:r>
            <a:r>
              <a:rPr lang="en" u="sng">
                <a:solidFill>
                  <a:schemeClr val="hlink"/>
                </a:solidFill>
                <a:hlinkClick r:id="rId3"/>
              </a:rPr>
              <a:t>https://youtu.be/uwmiedFbFZg</a:t>
            </a:r>
            <a:endParaRPr u="sng">
              <a:solidFill>
                <a:schemeClr val="hlink"/>
              </a:solidFill>
            </a:endParaRPr>
          </a:p>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112ed3196d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112ed3196d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900">
                <a:latin typeface="Calibri"/>
                <a:ea typeface="Calibri"/>
                <a:cs typeface="Calibri"/>
                <a:sym typeface="Calibri"/>
              </a:rPr>
              <a:t>It’s time to share more details about the invention challenge. You may want to say:</a:t>
            </a:r>
            <a:endParaRPr sz="900">
              <a:latin typeface="Calibri"/>
              <a:ea typeface="Calibri"/>
              <a:cs typeface="Calibri"/>
              <a:sym typeface="Calibri"/>
            </a:endParaRPr>
          </a:p>
          <a:p>
            <a:pPr indent="-285750" lvl="0" marL="457200" rtl="0" algn="l">
              <a:spcBef>
                <a:spcPts val="0"/>
              </a:spcBef>
              <a:spcAft>
                <a:spcPts val="0"/>
              </a:spcAft>
              <a:buSzPts val="900"/>
              <a:buFont typeface="Calibri"/>
              <a:buChar char="●"/>
            </a:pPr>
            <a:r>
              <a:rPr lang="en" sz="900">
                <a:latin typeface="Calibri"/>
                <a:ea typeface="Calibri"/>
                <a:cs typeface="Calibri"/>
                <a:sym typeface="Calibri"/>
              </a:rPr>
              <a:t>We are going to be thinking lots </a:t>
            </a:r>
            <a:r>
              <a:rPr lang="en" sz="900">
                <a:latin typeface="Calibri"/>
                <a:ea typeface="Calibri"/>
                <a:cs typeface="Calibri"/>
                <a:sym typeface="Calibri"/>
              </a:rPr>
              <a:t>about space travel and what it might be like to travel to space and stay on the moon.</a:t>
            </a:r>
            <a:endParaRPr sz="900">
              <a:latin typeface="Calibri"/>
              <a:ea typeface="Calibri"/>
              <a:cs typeface="Calibri"/>
              <a:sym typeface="Calibri"/>
            </a:endParaRPr>
          </a:p>
          <a:p>
            <a:pPr indent="-285750" lvl="0" marL="457200" rtl="0" algn="l">
              <a:spcBef>
                <a:spcPts val="0"/>
              </a:spcBef>
              <a:spcAft>
                <a:spcPts val="0"/>
              </a:spcAft>
              <a:buSzPts val="900"/>
              <a:buFont typeface="Calibri"/>
              <a:buChar char="●"/>
            </a:pPr>
            <a:r>
              <a:rPr lang="en" sz="900">
                <a:latin typeface="Calibri"/>
                <a:ea typeface="Calibri"/>
                <a:cs typeface="Calibri"/>
                <a:sym typeface="Calibri"/>
              </a:rPr>
              <a:t>We’re then going to use all of this new knowledge to…create an invention for life on the moon!</a:t>
            </a:r>
            <a:endParaRPr sz="900">
              <a:latin typeface="Calibri"/>
              <a:ea typeface="Calibri"/>
              <a:cs typeface="Calibri"/>
              <a:sym typeface="Calibri"/>
            </a:endParaRPr>
          </a:p>
          <a:p>
            <a:pPr indent="-285750" lvl="0" marL="457200" rtl="0" algn="l">
              <a:spcBef>
                <a:spcPts val="0"/>
              </a:spcBef>
              <a:spcAft>
                <a:spcPts val="0"/>
              </a:spcAft>
              <a:buSzPts val="900"/>
              <a:buFont typeface="Calibri"/>
              <a:buChar char="●"/>
            </a:pPr>
            <a:r>
              <a:rPr lang="en" sz="900">
                <a:latin typeface="Calibri"/>
                <a:ea typeface="Calibri"/>
                <a:cs typeface="Calibri"/>
                <a:sym typeface="Calibri"/>
              </a:rPr>
              <a:t>Tell your students they don’t need to come up with their final idea just yet.</a:t>
            </a:r>
            <a:endParaRPr sz="900">
              <a:latin typeface="Calibri"/>
              <a:ea typeface="Calibri"/>
              <a:cs typeface="Calibri"/>
              <a:sym typeface="Calibri"/>
            </a:endParaRPr>
          </a:p>
          <a:p>
            <a:pPr indent="-285750" lvl="0" marL="457200" rtl="0" algn="l">
              <a:spcBef>
                <a:spcPts val="0"/>
              </a:spcBef>
              <a:spcAft>
                <a:spcPts val="0"/>
              </a:spcAft>
              <a:buSzPts val="900"/>
              <a:buFont typeface="Calibri"/>
              <a:buChar char="●"/>
            </a:pPr>
            <a:r>
              <a:rPr lang="en" sz="900">
                <a:latin typeface="Calibri"/>
                <a:ea typeface="Calibri"/>
                <a:cs typeface="Calibri"/>
                <a:sym typeface="Calibri"/>
              </a:rPr>
              <a:t> Let’s have a quick think about some of the things we’re going to need to keep in mind when we get to the final challenge.( Check for understanding about atmosphere and gravity).</a:t>
            </a:r>
            <a:endParaRPr sz="900">
              <a:latin typeface="Calibri"/>
              <a:ea typeface="Calibri"/>
              <a:cs typeface="Calibri"/>
              <a:sym typeface="Calibri"/>
            </a:endParaRPr>
          </a:p>
          <a:p>
            <a:pPr indent="-285750" lvl="1" marL="914400" rtl="0" algn="l">
              <a:spcBef>
                <a:spcPts val="0"/>
              </a:spcBef>
              <a:spcAft>
                <a:spcPts val="0"/>
              </a:spcAft>
              <a:buSzPts val="900"/>
              <a:buFont typeface="Calibri"/>
              <a:buChar char="○"/>
            </a:pPr>
            <a:r>
              <a:rPr lang="en" sz="900">
                <a:latin typeface="Calibri"/>
                <a:ea typeface="Calibri"/>
                <a:cs typeface="Calibri"/>
                <a:sym typeface="Calibri"/>
              </a:rPr>
              <a:t>Wide ranging temperatures - our usual clothes wouldn’t stand a chance in these sorts of conditions!</a:t>
            </a:r>
            <a:endParaRPr sz="900">
              <a:latin typeface="Calibri"/>
              <a:ea typeface="Calibri"/>
              <a:cs typeface="Calibri"/>
              <a:sym typeface="Calibri"/>
            </a:endParaRPr>
          </a:p>
          <a:p>
            <a:pPr indent="-285750" lvl="1" marL="914400" rtl="0" algn="l">
              <a:lnSpc>
                <a:spcPct val="115000"/>
              </a:lnSpc>
              <a:spcBef>
                <a:spcPts val="0"/>
              </a:spcBef>
              <a:spcAft>
                <a:spcPts val="0"/>
              </a:spcAft>
              <a:buSzPts val="900"/>
              <a:buFont typeface="Calibri"/>
              <a:buChar char="○"/>
            </a:pPr>
            <a:r>
              <a:rPr lang="en" sz="900">
                <a:solidFill>
                  <a:schemeClr val="dk1"/>
                </a:solidFill>
                <a:latin typeface="Calibri"/>
                <a:ea typeface="Calibri"/>
                <a:cs typeface="Calibri"/>
                <a:sym typeface="Calibri"/>
              </a:rPr>
              <a:t>Gravity is the force that pulls things towards all the physical objects (like planets and stars) in the universe. It’s what stops us from floating off into space when we are standing on the Earth. Lower gravity on the moon means that walking would feel different and be more challenging .</a:t>
            </a:r>
            <a:endParaRPr sz="900">
              <a:solidFill>
                <a:schemeClr val="dk1"/>
              </a:solidFill>
              <a:latin typeface="Calibri"/>
              <a:ea typeface="Calibri"/>
              <a:cs typeface="Calibri"/>
              <a:sym typeface="Calibri"/>
            </a:endParaRPr>
          </a:p>
          <a:p>
            <a:pPr indent="-285750" lvl="1" marL="914400" rtl="0" algn="l">
              <a:lnSpc>
                <a:spcPct val="115000"/>
              </a:lnSpc>
              <a:spcBef>
                <a:spcPts val="0"/>
              </a:spcBef>
              <a:spcAft>
                <a:spcPts val="0"/>
              </a:spcAft>
              <a:buClr>
                <a:schemeClr val="dk1"/>
              </a:buClr>
              <a:buSzPts val="900"/>
              <a:buFont typeface="Calibri"/>
              <a:buChar char="○"/>
            </a:pPr>
            <a:r>
              <a:rPr lang="en" sz="900">
                <a:solidFill>
                  <a:schemeClr val="dk1"/>
                </a:solidFill>
                <a:latin typeface="Calibri"/>
                <a:ea typeface="Calibri"/>
                <a:cs typeface="Calibri"/>
                <a:sym typeface="Calibri"/>
              </a:rPr>
              <a:t>Earth’s atmosphere is rich in  Nitrogen and Oxygen, this allows us to breathe. Although some gasses have been detected on the Moon the supply is very small - humans are not able to breathe unaided on the moon </a:t>
            </a:r>
            <a:endParaRPr sz="900">
              <a:solidFill>
                <a:schemeClr val="dk1"/>
              </a:solidFill>
              <a:latin typeface="Calibri"/>
              <a:ea typeface="Calibri"/>
              <a:cs typeface="Calibri"/>
              <a:sym typeface="Calibri"/>
            </a:endParaRPr>
          </a:p>
          <a:p>
            <a:pPr indent="-285750" lvl="0" marL="457200" rtl="0" algn="l">
              <a:spcBef>
                <a:spcPts val="0"/>
              </a:spcBef>
              <a:spcAft>
                <a:spcPts val="0"/>
              </a:spcAft>
              <a:buSzPts val="900"/>
              <a:buFont typeface="Calibri"/>
              <a:buChar char="●"/>
            </a:pPr>
            <a:r>
              <a:rPr lang="en" sz="900">
                <a:latin typeface="Calibri"/>
                <a:ea typeface="Calibri"/>
                <a:cs typeface="Calibri"/>
                <a:sym typeface="Calibri"/>
              </a:rPr>
              <a:t>Your job over this project is to pick up facts and let your brain go on a creative adventure in order to come up with your final invention</a:t>
            </a:r>
            <a:endParaRPr sz="900">
              <a:latin typeface="Calibri"/>
              <a:ea typeface="Calibri"/>
              <a:cs typeface="Calibri"/>
              <a:sym typeface="Calibri"/>
            </a:endParaRPr>
          </a:p>
          <a:p>
            <a:pPr indent="0" lvl="0" marL="457200" rtl="0" algn="l">
              <a:spcBef>
                <a:spcPts val="0"/>
              </a:spcBef>
              <a:spcAft>
                <a:spcPts val="0"/>
              </a:spcAft>
              <a:buNone/>
            </a:pPr>
            <a:r>
              <a:t/>
            </a:r>
            <a:endParaRPr sz="900">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11327f421a1_1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11327f421a1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900">
                <a:latin typeface="Calibri"/>
                <a:ea typeface="Calibri"/>
                <a:cs typeface="Calibri"/>
                <a:sym typeface="Calibri"/>
              </a:rPr>
              <a:t>Give your students 1 minute to write as many different things as possible that they know are in space. Ask some students to share their answers.</a:t>
            </a:r>
            <a:endParaRPr sz="900">
              <a:latin typeface="Calibri"/>
              <a:ea typeface="Calibri"/>
              <a:cs typeface="Calibri"/>
              <a:sym typeface="Calibri"/>
            </a:endParaRPr>
          </a:p>
          <a:p>
            <a:pPr indent="0" lvl="0" marL="0" rtl="0" algn="l">
              <a:spcBef>
                <a:spcPts val="0"/>
              </a:spcBef>
              <a:spcAft>
                <a:spcPts val="0"/>
              </a:spcAft>
              <a:buNone/>
            </a:pPr>
            <a:r>
              <a:rPr lang="en" sz="900">
                <a:latin typeface="Calibri"/>
                <a:ea typeface="Calibri"/>
                <a:cs typeface="Calibri"/>
                <a:sym typeface="Calibri"/>
              </a:rPr>
              <a:t>Some more facts to share with your students:</a:t>
            </a:r>
            <a:endParaRPr sz="900">
              <a:latin typeface="Calibri"/>
              <a:ea typeface="Calibri"/>
              <a:cs typeface="Calibri"/>
              <a:sym typeface="Calibri"/>
            </a:endParaRPr>
          </a:p>
          <a:p>
            <a:pPr indent="-285750" lvl="0" marL="457200" rtl="0" algn="l">
              <a:spcBef>
                <a:spcPts val="0"/>
              </a:spcBef>
              <a:spcAft>
                <a:spcPts val="0"/>
              </a:spcAft>
              <a:buSzPts val="900"/>
              <a:buFont typeface="Calibri"/>
              <a:buChar char="●"/>
            </a:pPr>
            <a:r>
              <a:rPr lang="en" sz="900">
                <a:latin typeface="Calibri"/>
                <a:ea typeface="Calibri"/>
                <a:cs typeface="Calibri"/>
                <a:sym typeface="Calibri"/>
              </a:rPr>
              <a:t>There are five planets you can spot with your naked eye: Mercury, Venus, Mars, Jupiter and Saturn - and while they might appear as small dots in the sky, their true sizes tell another story!</a:t>
            </a:r>
            <a:endParaRPr sz="900">
              <a:latin typeface="Calibri"/>
              <a:ea typeface="Calibri"/>
              <a:cs typeface="Calibri"/>
              <a:sym typeface="Calibri"/>
            </a:endParaRPr>
          </a:p>
          <a:p>
            <a:pPr indent="-285750" lvl="0" marL="457200" rtl="0" algn="l">
              <a:spcBef>
                <a:spcPts val="0"/>
              </a:spcBef>
              <a:spcAft>
                <a:spcPts val="0"/>
              </a:spcAft>
              <a:buSzPts val="900"/>
              <a:buFont typeface="Calibri"/>
              <a:buChar char="●"/>
            </a:pPr>
            <a:r>
              <a:rPr lang="en" sz="900">
                <a:latin typeface="Calibri"/>
                <a:ea typeface="Calibri"/>
                <a:cs typeface="Calibri"/>
                <a:sym typeface="Calibri"/>
              </a:rPr>
              <a:t>The planets themselves aren’t light sources, what you actually see if the light of the Sun reflected by the planets.</a:t>
            </a:r>
            <a:endParaRPr sz="900">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11327f421a1_1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11327f421a1_1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900">
                <a:latin typeface="Calibri"/>
                <a:ea typeface="Calibri"/>
                <a:cs typeface="Calibri"/>
                <a:sym typeface="Calibri"/>
              </a:rPr>
              <a:t>Some more facts to share with your students:</a:t>
            </a:r>
            <a:endParaRPr sz="900">
              <a:latin typeface="Calibri"/>
              <a:ea typeface="Calibri"/>
              <a:cs typeface="Calibri"/>
              <a:sym typeface="Calibri"/>
            </a:endParaRPr>
          </a:p>
          <a:p>
            <a:pPr indent="-285750" lvl="0" marL="457200" rtl="0" algn="l">
              <a:lnSpc>
                <a:spcPct val="115000"/>
              </a:lnSpc>
              <a:spcBef>
                <a:spcPts val="0"/>
              </a:spcBef>
              <a:spcAft>
                <a:spcPts val="0"/>
              </a:spcAft>
              <a:buClr>
                <a:schemeClr val="dk1"/>
              </a:buClr>
              <a:buSzPts val="900"/>
              <a:buFont typeface="Calibri"/>
              <a:buChar char="●"/>
            </a:pPr>
            <a:r>
              <a:rPr lang="en" sz="900">
                <a:solidFill>
                  <a:schemeClr val="dk1"/>
                </a:solidFill>
                <a:latin typeface="Calibri"/>
                <a:ea typeface="Calibri"/>
                <a:cs typeface="Calibri"/>
                <a:sym typeface="Calibri"/>
              </a:rPr>
              <a:t>Remind them that g</a:t>
            </a:r>
            <a:r>
              <a:rPr lang="en" sz="900">
                <a:solidFill>
                  <a:schemeClr val="dk1"/>
                </a:solidFill>
                <a:latin typeface="Calibri"/>
                <a:ea typeface="Calibri"/>
                <a:cs typeface="Calibri"/>
                <a:sym typeface="Calibri"/>
              </a:rPr>
              <a:t>ravity is the force that pulls things towards all the physical objects (like planets and stars) in the universe. It’s what stops us from floating off into space when we are standing on the Earth</a:t>
            </a:r>
            <a:endParaRPr sz="900">
              <a:solidFill>
                <a:schemeClr val="dk1"/>
              </a:solidFill>
              <a:latin typeface="Calibri"/>
              <a:ea typeface="Calibri"/>
              <a:cs typeface="Calibri"/>
              <a:sym typeface="Calibri"/>
            </a:endParaRPr>
          </a:p>
          <a:p>
            <a:pPr indent="-285750" lvl="0" marL="457200" rtl="0" algn="l">
              <a:lnSpc>
                <a:spcPct val="115000"/>
              </a:lnSpc>
              <a:spcBef>
                <a:spcPts val="0"/>
              </a:spcBef>
              <a:spcAft>
                <a:spcPts val="0"/>
              </a:spcAft>
              <a:buClr>
                <a:schemeClr val="dk1"/>
              </a:buClr>
              <a:buSzPts val="900"/>
              <a:buFont typeface="Calibri"/>
              <a:buChar char="●"/>
            </a:pPr>
            <a:r>
              <a:rPr lang="en" sz="900">
                <a:solidFill>
                  <a:schemeClr val="dk1"/>
                </a:solidFill>
                <a:latin typeface="Calibri"/>
                <a:ea typeface="Calibri"/>
                <a:cs typeface="Calibri"/>
                <a:sym typeface="Calibri"/>
              </a:rPr>
              <a:t>Space radiation is something we need to take seriously in space - it’s different to the radiation that we may come into contact with on earth and can make </a:t>
            </a:r>
            <a:r>
              <a:rPr lang="en" sz="900">
                <a:solidFill>
                  <a:schemeClr val="dk1"/>
                </a:solidFill>
                <a:latin typeface="Calibri"/>
                <a:ea typeface="Calibri"/>
                <a:cs typeface="Calibri"/>
                <a:sym typeface="Calibri"/>
              </a:rPr>
              <a:t>astronauts</a:t>
            </a:r>
            <a:r>
              <a:rPr lang="en" sz="900">
                <a:solidFill>
                  <a:schemeClr val="dk1"/>
                </a:solidFill>
                <a:latin typeface="Calibri"/>
                <a:ea typeface="Calibri"/>
                <a:cs typeface="Calibri"/>
                <a:sym typeface="Calibri"/>
              </a:rPr>
              <a:t> susceptible to radiation sickness, disease and increased risk of cancer</a:t>
            </a:r>
            <a:endParaRPr sz="900">
              <a:solidFill>
                <a:schemeClr val="dk1"/>
              </a:solidFill>
              <a:latin typeface="Calibri"/>
              <a:ea typeface="Calibri"/>
              <a:cs typeface="Calibri"/>
              <a:sym typeface="Calibri"/>
            </a:endParaRPr>
          </a:p>
          <a:p>
            <a:pPr indent="-285750" lvl="0" marL="457200" rtl="0" algn="l">
              <a:lnSpc>
                <a:spcPct val="115000"/>
              </a:lnSpc>
              <a:spcBef>
                <a:spcPts val="0"/>
              </a:spcBef>
              <a:spcAft>
                <a:spcPts val="0"/>
              </a:spcAft>
              <a:buClr>
                <a:schemeClr val="dk1"/>
              </a:buClr>
              <a:buSzPts val="900"/>
              <a:buFont typeface="Calibri"/>
              <a:buChar char="●"/>
            </a:pPr>
            <a:r>
              <a:rPr lang="en" sz="900">
                <a:solidFill>
                  <a:schemeClr val="dk1"/>
                </a:solidFill>
                <a:latin typeface="Calibri"/>
                <a:ea typeface="Calibri"/>
                <a:cs typeface="Calibri"/>
                <a:sym typeface="Calibri"/>
              </a:rPr>
              <a:t>Black holes suck up everything around them, even light!</a:t>
            </a:r>
            <a:endParaRPr sz="900">
              <a:solidFill>
                <a:schemeClr val="dk1"/>
              </a:solidFill>
              <a:latin typeface="Calibri"/>
              <a:ea typeface="Calibri"/>
              <a:cs typeface="Calibri"/>
              <a:sym typeface="Calibri"/>
            </a:endParaRPr>
          </a:p>
          <a:p>
            <a:pPr indent="-285750" lvl="0" marL="457200" rtl="0" algn="l">
              <a:lnSpc>
                <a:spcPct val="115000"/>
              </a:lnSpc>
              <a:spcBef>
                <a:spcPts val="0"/>
              </a:spcBef>
              <a:spcAft>
                <a:spcPts val="0"/>
              </a:spcAft>
              <a:buClr>
                <a:schemeClr val="dk1"/>
              </a:buClr>
              <a:buSzPts val="900"/>
              <a:buFont typeface="Calibri"/>
              <a:buChar char="●"/>
            </a:pPr>
            <a:r>
              <a:rPr lang="en" sz="900">
                <a:solidFill>
                  <a:schemeClr val="dk1"/>
                </a:solidFill>
                <a:latin typeface="Calibri"/>
                <a:ea typeface="Calibri"/>
                <a:cs typeface="Calibri"/>
                <a:sym typeface="Calibri"/>
              </a:rPr>
              <a:t>Dark matter is the stuff that fill the space between the stars and planets, kind of holding the universe together. It doesn’t reflect light at all so we can’t see it.</a:t>
            </a:r>
            <a:endParaRPr sz="900">
              <a:solidFill>
                <a:schemeClr val="dk1"/>
              </a:solidFill>
              <a:latin typeface="Calibri"/>
              <a:ea typeface="Calibri"/>
              <a:cs typeface="Calibri"/>
              <a:sym typeface="Calibri"/>
            </a:endParaRPr>
          </a:p>
          <a:p>
            <a:pPr indent="-285750" lvl="0" marL="457200" rtl="0" algn="l">
              <a:spcBef>
                <a:spcPts val="0"/>
              </a:spcBef>
              <a:spcAft>
                <a:spcPts val="0"/>
              </a:spcAft>
              <a:buSzPts val="900"/>
              <a:buFont typeface="Calibri"/>
              <a:buChar char="●"/>
            </a:pPr>
            <a:r>
              <a:rPr lang="en" sz="900">
                <a:latin typeface="Calibri"/>
                <a:ea typeface="Calibri"/>
                <a:cs typeface="Calibri"/>
                <a:sym typeface="Calibri"/>
              </a:rPr>
              <a:t>Space junk - it’s not only the Earth that humans have polluted…Over the years, we have been sending more and more engines, devices and satellites into space, but what happens when they break? Nasa estimates that close to 500,000 pieces of space rubbish (or debris) have been left floating around the Earth’s orbit since we started going into space. In fact scientists think that this cluttering is one of the biggest problems that needs to be tackled in space right now! </a:t>
            </a:r>
            <a:endParaRPr sz="900">
              <a:latin typeface="Calibri"/>
              <a:ea typeface="Calibri"/>
              <a:cs typeface="Calibri"/>
              <a:sym typeface="Calibri"/>
            </a:endParaRPr>
          </a:p>
          <a:p>
            <a:pPr indent="-285750" lvl="0" marL="457200" rtl="0" algn="l">
              <a:spcBef>
                <a:spcPts val="0"/>
              </a:spcBef>
              <a:spcAft>
                <a:spcPts val="0"/>
              </a:spcAft>
              <a:buSzPts val="900"/>
              <a:buFont typeface="Calibri"/>
              <a:buChar char="●"/>
            </a:pPr>
            <a:r>
              <a:rPr lang="en" sz="900">
                <a:latin typeface="Calibri"/>
                <a:ea typeface="Calibri"/>
                <a:cs typeface="Calibri"/>
                <a:sym typeface="Calibri"/>
              </a:rPr>
              <a:t>You can see a visualisation of all the junk in space here </a:t>
            </a:r>
            <a:r>
              <a:rPr lang="en" sz="900" u="sng">
                <a:solidFill>
                  <a:srgbClr val="1155CC"/>
                </a:solidFill>
                <a:highlight>
                  <a:srgbClr val="FFFFFF"/>
                </a:highlight>
                <a:hlinkClick r:id="rId2">
                  <a:extLst>
                    <a:ext uri="{A12FA001-AC4F-418D-AE19-62706E023703}">
                      <ahyp:hlinkClr val="tx"/>
                    </a:ext>
                  </a:extLst>
                </a:hlinkClick>
              </a:rPr>
              <a:t>http://stuffin.space/</a:t>
            </a:r>
            <a:endParaRPr sz="900">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1149cff357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1149cff357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85750" lvl="0" marL="457200" rtl="0" algn="l">
              <a:spcBef>
                <a:spcPts val="0"/>
              </a:spcBef>
              <a:spcAft>
                <a:spcPts val="0"/>
              </a:spcAft>
              <a:buSzPts val="900"/>
              <a:buFont typeface="Calibri"/>
              <a:buChar char="●"/>
            </a:pPr>
            <a:r>
              <a:rPr lang="en" sz="900">
                <a:latin typeface="Calibri"/>
                <a:ea typeface="Calibri"/>
                <a:cs typeface="Calibri"/>
                <a:sym typeface="Calibri"/>
              </a:rPr>
              <a:t>When it comes to space, this mostly unknown world has captured our imaginations for a very long time. </a:t>
            </a:r>
            <a:endParaRPr sz="900">
              <a:latin typeface="Calibri"/>
              <a:ea typeface="Calibri"/>
              <a:cs typeface="Calibri"/>
              <a:sym typeface="Calibri"/>
            </a:endParaRPr>
          </a:p>
          <a:p>
            <a:pPr indent="-285750" lvl="0" marL="457200" rtl="0" algn="l">
              <a:spcBef>
                <a:spcPts val="0"/>
              </a:spcBef>
              <a:spcAft>
                <a:spcPts val="0"/>
              </a:spcAft>
              <a:buSzPts val="900"/>
              <a:buFont typeface="Calibri"/>
              <a:buChar char="●"/>
            </a:pPr>
            <a:r>
              <a:rPr lang="en" sz="900">
                <a:latin typeface="Calibri"/>
                <a:ea typeface="Calibri"/>
                <a:cs typeface="Calibri"/>
                <a:sym typeface="Calibri"/>
              </a:rPr>
              <a:t>For thousands of years, travellers on land and sea have used the positions of stars to navigate.</a:t>
            </a:r>
            <a:endParaRPr sz="900">
              <a:latin typeface="Calibri"/>
              <a:ea typeface="Calibri"/>
              <a:cs typeface="Calibri"/>
              <a:sym typeface="Calibri"/>
            </a:endParaRPr>
          </a:p>
          <a:p>
            <a:pPr indent="-285750" lvl="0" marL="457200" rtl="0" algn="l">
              <a:spcBef>
                <a:spcPts val="0"/>
              </a:spcBef>
              <a:spcAft>
                <a:spcPts val="0"/>
              </a:spcAft>
              <a:buSzPts val="900"/>
              <a:buFont typeface="Calibri"/>
              <a:buChar char="●"/>
            </a:pPr>
            <a:r>
              <a:rPr lang="en" sz="900">
                <a:latin typeface="Calibri"/>
                <a:ea typeface="Calibri"/>
                <a:cs typeface="Calibri"/>
                <a:sym typeface="Calibri"/>
              </a:rPr>
              <a:t>Greek and Roman astrologers began reading the stars to explain our personalities and predict the future, and they names the planets after their gods and goddesses.</a:t>
            </a:r>
            <a:endParaRPr sz="900">
              <a:latin typeface="Calibri"/>
              <a:ea typeface="Calibri"/>
              <a:cs typeface="Calibri"/>
              <a:sym typeface="Calibri"/>
            </a:endParaRPr>
          </a:p>
          <a:p>
            <a:pPr indent="-285750" lvl="0" marL="457200" rtl="0" algn="l">
              <a:spcBef>
                <a:spcPts val="0"/>
              </a:spcBef>
              <a:spcAft>
                <a:spcPts val="0"/>
              </a:spcAft>
              <a:buSzPts val="900"/>
              <a:buFont typeface="Calibri"/>
              <a:buChar char="●"/>
            </a:pPr>
            <a:r>
              <a:rPr lang="en" sz="900">
                <a:latin typeface="Calibri"/>
                <a:ea typeface="Calibri"/>
                <a:cs typeface="Calibri"/>
                <a:sym typeface="Calibri"/>
              </a:rPr>
              <a:t>Ask the students if they are </a:t>
            </a:r>
            <a:r>
              <a:rPr lang="en" sz="900">
                <a:latin typeface="Calibri"/>
                <a:ea typeface="Calibri"/>
                <a:cs typeface="Calibri"/>
                <a:sym typeface="Calibri"/>
              </a:rPr>
              <a:t>familiar</a:t>
            </a:r>
            <a:r>
              <a:rPr lang="en" sz="900">
                <a:latin typeface="Calibri"/>
                <a:ea typeface="Calibri"/>
                <a:cs typeface="Calibri"/>
                <a:sym typeface="Calibri"/>
              </a:rPr>
              <a:t> with any of the constellations in the sky e.g. the big dipper? Can they find a guide to the constellations online and see if they can find some in the night’s sky?</a:t>
            </a:r>
            <a:endParaRPr sz="900">
              <a:latin typeface="Calibri"/>
              <a:ea typeface="Calibri"/>
              <a:cs typeface="Calibri"/>
              <a:sym typeface="Calibri"/>
            </a:endParaRPr>
          </a:p>
          <a:p>
            <a:pPr indent="-285750" lvl="0" marL="457200" rtl="0" algn="l">
              <a:spcBef>
                <a:spcPts val="0"/>
              </a:spcBef>
              <a:spcAft>
                <a:spcPts val="0"/>
              </a:spcAft>
              <a:buSzPts val="900"/>
              <a:buFont typeface="Calibri"/>
              <a:buChar char="●"/>
            </a:pPr>
            <a:r>
              <a:rPr lang="en" sz="900">
                <a:latin typeface="Calibri"/>
                <a:ea typeface="Calibri"/>
                <a:cs typeface="Calibri"/>
                <a:sym typeface="Calibri"/>
              </a:rPr>
              <a:t>Students can then use the “Your name in the stars” activity</a:t>
            </a:r>
            <a:endParaRPr sz="900">
              <a:latin typeface="Calibri"/>
              <a:ea typeface="Calibri"/>
              <a:cs typeface="Calibri"/>
              <a:sym typeface="Calibri"/>
            </a:endParaRPr>
          </a:p>
          <a:p>
            <a:pPr indent="-285750" lvl="0" marL="457200" rtl="0" algn="l">
              <a:spcBef>
                <a:spcPts val="0"/>
              </a:spcBef>
              <a:spcAft>
                <a:spcPts val="0"/>
              </a:spcAft>
              <a:buSzPts val="900"/>
              <a:buFont typeface="Calibri"/>
              <a:buChar char="●"/>
            </a:pPr>
            <a:r>
              <a:rPr lang="en" sz="900">
                <a:latin typeface="Calibri"/>
                <a:ea typeface="Calibri"/>
                <a:cs typeface="Calibri"/>
                <a:sym typeface="Calibri"/>
              </a:rPr>
              <a:t>In this activity students can create their own constellation using their name! Students need to </a:t>
            </a:r>
            <a:r>
              <a:rPr lang="en" sz="900">
                <a:latin typeface="Calibri"/>
                <a:ea typeface="Calibri"/>
                <a:cs typeface="Calibri"/>
                <a:sym typeface="Calibri"/>
              </a:rPr>
              <a:t>simply</a:t>
            </a:r>
            <a:r>
              <a:rPr lang="en" sz="900">
                <a:latin typeface="Calibri"/>
                <a:ea typeface="Calibri"/>
                <a:cs typeface="Calibri"/>
                <a:sym typeface="Calibri"/>
              </a:rPr>
              <a:t> join the stars E.g. if their name is Grace, they will join Grumium, Rastaban, Arcturus,Capella and Etamin.</a:t>
            </a:r>
            <a:endParaRPr sz="900">
              <a:latin typeface="Calibri"/>
              <a:ea typeface="Calibri"/>
              <a:cs typeface="Calibri"/>
              <a:sym typeface="Calibri"/>
            </a:endParaRPr>
          </a:p>
          <a:p>
            <a:pPr indent="-285750" lvl="0" marL="457200" rtl="0" algn="l">
              <a:spcBef>
                <a:spcPts val="0"/>
              </a:spcBef>
              <a:spcAft>
                <a:spcPts val="0"/>
              </a:spcAft>
              <a:buSzPts val="900"/>
              <a:buFont typeface="Calibri"/>
              <a:buChar char="●"/>
            </a:pPr>
            <a:r>
              <a:rPr lang="en" sz="900">
                <a:latin typeface="Calibri"/>
                <a:ea typeface="Calibri"/>
                <a:cs typeface="Calibri"/>
                <a:sym typeface="Calibri"/>
              </a:rPr>
              <a:t>There is more information here </a:t>
            </a:r>
            <a:r>
              <a:rPr lang="en" sz="900" u="sng">
                <a:solidFill>
                  <a:schemeClr val="hlink"/>
                </a:solidFill>
                <a:latin typeface="Calibri"/>
                <a:ea typeface="Calibri"/>
                <a:cs typeface="Calibri"/>
                <a:sym typeface="Calibri"/>
                <a:hlinkClick r:id="rId2"/>
              </a:rPr>
              <a:t>https://www.dkfindout.com/uk/space/constellations/</a:t>
            </a:r>
            <a:r>
              <a:rPr lang="en" sz="900">
                <a:latin typeface="Calibri"/>
                <a:ea typeface="Calibri"/>
                <a:cs typeface="Calibri"/>
                <a:sym typeface="Calibri"/>
              </a:rPr>
              <a:t> about constellations</a:t>
            </a:r>
            <a:endParaRPr sz="900">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112ed3196d9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112ed3196d9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900">
                <a:latin typeface="Calibri"/>
                <a:ea typeface="Calibri"/>
                <a:cs typeface="Calibri"/>
                <a:sym typeface="Calibri"/>
              </a:rPr>
              <a:t>Our knowledge about space still has many gaps. Challenge your students to work out the missing dates on the space timeline</a:t>
            </a:r>
            <a:endParaRPr sz="900">
              <a:latin typeface="Calibri"/>
              <a:ea typeface="Calibri"/>
              <a:cs typeface="Calibri"/>
              <a:sym typeface="Calibri"/>
            </a:endParaRPr>
          </a:p>
          <a:p>
            <a:pPr indent="0" lvl="0" marL="0" rtl="0" algn="l">
              <a:spcBef>
                <a:spcPts val="0"/>
              </a:spcBef>
              <a:spcAft>
                <a:spcPts val="0"/>
              </a:spcAft>
              <a:buNone/>
            </a:pPr>
            <a:r>
              <a:rPr lang="en" sz="900">
                <a:latin typeface="Calibri"/>
                <a:ea typeface="Calibri"/>
                <a:cs typeface="Calibri"/>
                <a:sym typeface="Calibri"/>
              </a:rPr>
              <a:t>Missing dates:</a:t>
            </a:r>
            <a:endParaRPr sz="900">
              <a:latin typeface="Calibri"/>
              <a:ea typeface="Calibri"/>
              <a:cs typeface="Calibri"/>
              <a:sym typeface="Calibri"/>
            </a:endParaRPr>
          </a:p>
          <a:p>
            <a:pPr indent="-285750" lvl="0" marL="457200" rtl="0" algn="l">
              <a:spcBef>
                <a:spcPts val="0"/>
              </a:spcBef>
              <a:spcAft>
                <a:spcPts val="0"/>
              </a:spcAft>
              <a:buSzPts val="900"/>
              <a:buFont typeface="Calibri"/>
              <a:buAutoNum type="arabicParenR"/>
            </a:pPr>
            <a:r>
              <a:rPr lang="en" sz="900">
                <a:latin typeface="Calibri"/>
                <a:ea typeface="Calibri"/>
                <a:cs typeface="Calibri"/>
                <a:sym typeface="Calibri"/>
              </a:rPr>
              <a:t>1969 first moon landing</a:t>
            </a:r>
            <a:endParaRPr sz="900">
              <a:latin typeface="Calibri"/>
              <a:ea typeface="Calibri"/>
              <a:cs typeface="Calibri"/>
              <a:sym typeface="Calibri"/>
            </a:endParaRPr>
          </a:p>
          <a:p>
            <a:pPr indent="-285750" lvl="0" marL="457200" rtl="0" algn="l">
              <a:spcBef>
                <a:spcPts val="0"/>
              </a:spcBef>
              <a:spcAft>
                <a:spcPts val="0"/>
              </a:spcAft>
              <a:buSzPts val="900"/>
              <a:buFont typeface="Calibri"/>
              <a:buAutoNum type="arabicParenR"/>
            </a:pPr>
            <a:r>
              <a:rPr lang="en" sz="900">
                <a:latin typeface="Calibri"/>
                <a:ea typeface="Calibri"/>
                <a:cs typeface="Calibri"/>
                <a:sym typeface="Calibri"/>
              </a:rPr>
              <a:t>1990 first giant space telescope </a:t>
            </a:r>
            <a:endParaRPr sz="900">
              <a:latin typeface="Calibri"/>
              <a:ea typeface="Calibri"/>
              <a:cs typeface="Calibri"/>
              <a:sym typeface="Calibri"/>
            </a:endParaRPr>
          </a:p>
          <a:p>
            <a:pPr indent="-285750" lvl="1" marL="914400" rtl="0" algn="l">
              <a:spcBef>
                <a:spcPts val="0"/>
              </a:spcBef>
              <a:spcAft>
                <a:spcPts val="0"/>
              </a:spcAft>
              <a:buSzPts val="900"/>
              <a:buAutoNum type="alphaLcParenR"/>
            </a:pPr>
            <a:r>
              <a:rPr lang="en" sz="900">
                <a:solidFill>
                  <a:srgbClr val="202124"/>
                </a:solidFill>
                <a:highlight>
                  <a:srgbClr val="FFFFFF"/>
                </a:highlight>
                <a:latin typeface="Calibri"/>
                <a:ea typeface="Calibri"/>
                <a:cs typeface="Calibri"/>
                <a:sym typeface="Calibri"/>
              </a:rPr>
              <a:t>Space shuttle Discovery carried the Hubble Space Telescope into orbit from </a:t>
            </a:r>
            <a:r>
              <a:rPr b="1" lang="en" sz="900">
                <a:solidFill>
                  <a:srgbClr val="202124"/>
                </a:solidFill>
                <a:highlight>
                  <a:srgbClr val="FFFFFF"/>
                </a:highlight>
                <a:latin typeface="Calibri"/>
                <a:ea typeface="Calibri"/>
                <a:cs typeface="Calibri"/>
                <a:sym typeface="Calibri"/>
              </a:rPr>
              <a:t>Kennedy Space Center, Florida</a:t>
            </a:r>
            <a:r>
              <a:rPr lang="en" sz="900">
                <a:solidFill>
                  <a:srgbClr val="202124"/>
                </a:solidFill>
                <a:highlight>
                  <a:srgbClr val="FFFFFF"/>
                </a:highlight>
                <a:latin typeface="Calibri"/>
                <a:ea typeface="Calibri"/>
                <a:cs typeface="Calibri"/>
                <a:sym typeface="Calibri"/>
              </a:rPr>
              <a:t>. The telescope had been designed to be easy to update with </a:t>
            </a:r>
            <a:r>
              <a:rPr lang="en" sz="900">
                <a:solidFill>
                  <a:srgbClr val="202124"/>
                </a:solidFill>
                <a:highlight>
                  <a:srgbClr val="FFFFFF"/>
                </a:highlight>
                <a:latin typeface="Calibri"/>
                <a:ea typeface="Calibri"/>
                <a:cs typeface="Calibri"/>
                <a:sym typeface="Calibri"/>
              </a:rPr>
              <a:t>astronauts</a:t>
            </a:r>
            <a:r>
              <a:rPr lang="en" sz="900">
                <a:solidFill>
                  <a:srgbClr val="202124"/>
                </a:solidFill>
                <a:highlight>
                  <a:srgbClr val="FFFFFF"/>
                </a:highlight>
                <a:latin typeface="Calibri"/>
                <a:ea typeface="Calibri"/>
                <a:cs typeface="Calibri"/>
                <a:sym typeface="Calibri"/>
              </a:rPr>
              <a:t> able to repair and update the facilities</a:t>
            </a:r>
            <a:endParaRPr sz="900">
              <a:solidFill>
                <a:srgbClr val="202124"/>
              </a:solidFill>
              <a:highlight>
                <a:srgbClr val="FFFFFF"/>
              </a:highlight>
              <a:latin typeface="Calibri"/>
              <a:ea typeface="Calibri"/>
              <a:cs typeface="Calibri"/>
              <a:sym typeface="Calibri"/>
            </a:endParaRPr>
          </a:p>
          <a:p>
            <a:pPr indent="-285750" lvl="0" marL="457200" rtl="0" algn="l">
              <a:spcBef>
                <a:spcPts val="0"/>
              </a:spcBef>
              <a:spcAft>
                <a:spcPts val="0"/>
              </a:spcAft>
              <a:buSzPts val="900"/>
              <a:buFont typeface="Calibri"/>
              <a:buAutoNum type="arabicParenR"/>
            </a:pPr>
            <a:r>
              <a:rPr lang="en" sz="900">
                <a:solidFill>
                  <a:srgbClr val="202124"/>
                </a:solidFill>
                <a:highlight>
                  <a:srgbClr val="FFFFFF"/>
                </a:highlight>
                <a:latin typeface="Calibri"/>
                <a:ea typeface="Calibri"/>
                <a:cs typeface="Calibri"/>
                <a:sym typeface="Calibri"/>
              </a:rPr>
              <a:t>2000 is when the International Space Station became constantly occupied by humans. </a:t>
            </a:r>
            <a:endParaRPr sz="900">
              <a:solidFill>
                <a:srgbClr val="202124"/>
              </a:solidFill>
              <a:highlight>
                <a:srgbClr val="FFFFFF"/>
              </a:highlight>
              <a:latin typeface="Calibri"/>
              <a:ea typeface="Calibri"/>
              <a:cs typeface="Calibri"/>
              <a:sym typeface="Calibri"/>
            </a:endParaRPr>
          </a:p>
          <a:p>
            <a:pPr indent="-285750" lvl="1" marL="914400" rtl="0" algn="l">
              <a:spcBef>
                <a:spcPts val="0"/>
              </a:spcBef>
              <a:spcAft>
                <a:spcPts val="0"/>
              </a:spcAft>
              <a:buSzPts val="900"/>
              <a:buFont typeface="Calibri"/>
              <a:buAutoNum type="alphaLcParenR"/>
            </a:pPr>
            <a:r>
              <a:rPr lang="en" sz="900">
                <a:solidFill>
                  <a:srgbClr val="202124"/>
                </a:solidFill>
                <a:highlight>
                  <a:srgbClr val="FFFFFF"/>
                </a:highlight>
                <a:latin typeface="Calibri"/>
                <a:ea typeface="Calibri"/>
                <a:cs typeface="Calibri"/>
                <a:sym typeface="Calibri"/>
              </a:rPr>
              <a:t>Assembly of the International Space Station began in 1998, it was designed to make it easy to update with the latest technological innovation - the space station has been improved many times over the years.</a:t>
            </a:r>
            <a:endParaRPr sz="900">
              <a:solidFill>
                <a:srgbClr val="202124"/>
              </a:solidFill>
              <a:highlight>
                <a:srgbClr val="FFFFFF"/>
              </a:highlight>
              <a:latin typeface="Calibri"/>
              <a:ea typeface="Calibri"/>
              <a:cs typeface="Calibri"/>
              <a:sym typeface="Calibri"/>
            </a:endParaRPr>
          </a:p>
          <a:p>
            <a:pPr indent="-285750" lvl="0" marL="457200" rtl="0" algn="l">
              <a:spcBef>
                <a:spcPts val="0"/>
              </a:spcBef>
              <a:spcAft>
                <a:spcPts val="0"/>
              </a:spcAft>
              <a:buClr>
                <a:srgbClr val="202124"/>
              </a:buClr>
              <a:buSzPts val="900"/>
              <a:buFont typeface="Calibri"/>
              <a:buAutoNum type="arabicParenR"/>
            </a:pPr>
            <a:r>
              <a:rPr lang="en" sz="900">
                <a:solidFill>
                  <a:srgbClr val="202124"/>
                </a:solidFill>
                <a:highlight>
                  <a:srgbClr val="FFFFFF"/>
                </a:highlight>
                <a:latin typeface="Calibri"/>
                <a:ea typeface="Calibri"/>
                <a:cs typeface="Calibri"/>
                <a:sym typeface="Calibri"/>
              </a:rPr>
              <a:t>Here are the Artemis dates - getting ready for space is tricky so these dates still need to be confirmed.</a:t>
            </a:r>
            <a:endParaRPr sz="900">
              <a:solidFill>
                <a:srgbClr val="202124"/>
              </a:solidFill>
              <a:highlight>
                <a:srgbClr val="FFFFFF"/>
              </a:highlight>
              <a:latin typeface="Calibri"/>
              <a:ea typeface="Calibri"/>
              <a:cs typeface="Calibri"/>
              <a:sym typeface="Calibri"/>
            </a:endParaRPr>
          </a:p>
          <a:p>
            <a:pPr indent="-285750" lvl="1" marL="914400" rtl="0" algn="l">
              <a:spcBef>
                <a:spcPts val="0"/>
              </a:spcBef>
              <a:spcAft>
                <a:spcPts val="0"/>
              </a:spcAft>
              <a:buClr>
                <a:srgbClr val="202124"/>
              </a:buClr>
              <a:buSzPts val="900"/>
              <a:buFont typeface="Calibri"/>
              <a:buAutoNum type="alphaLcParenR"/>
            </a:pPr>
            <a:r>
              <a:rPr lang="en" sz="900">
                <a:solidFill>
                  <a:srgbClr val="3C4043"/>
                </a:solidFill>
                <a:highlight>
                  <a:schemeClr val="lt1"/>
                </a:highlight>
                <a:latin typeface="Calibri"/>
                <a:ea typeface="Calibri"/>
                <a:cs typeface="Calibri"/>
                <a:sym typeface="Calibri"/>
              </a:rPr>
              <a:t>Artemis 1: Spring/Summer 2022 (TBC)</a:t>
            </a:r>
            <a:endParaRPr sz="900">
              <a:solidFill>
                <a:srgbClr val="3C4043"/>
              </a:solidFill>
              <a:highlight>
                <a:schemeClr val="lt1"/>
              </a:highlight>
              <a:latin typeface="Calibri"/>
              <a:ea typeface="Calibri"/>
              <a:cs typeface="Calibri"/>
              <a:sym typeface="Calibri"/>
            </a:endParaRPr>
          </a:p>
          <a:p>
            <a:pPr indent="-285750" lvl="1" marL="914400" rtl="0" algn="l">
              <a:spcBef>
                <a:spcPts val="0"/>
              </a:spcBef>
              <a:spcAft>
                <a:spcPts val="0"/>
              </a:spcAft>
              <a:buClr>
                <a:srgbClr val="202124"/>
              </a:buClr>
              <a:buSzPts val="900"/>
              <a:buFont typeface="Calibri"/>
              <a:buAutoNum type="alphaLcParenR"/>
            </a:pPr>
            <a:r>
              <a:rPr lang="en" sz="900">
                <a:solidFill>
                  <a:srgbClr val="3C4043"/>
                </a:solidFill>
                <a:highlight>
                  <a:schemeClr val="lt1"/>
                </a:highlight>
                <a:latin typeface="Calibri"/>
                <a:ea typeface="Calibri"/>
                <a:cs typeface="Calibri"/>
                <a:sym typeface="Calibri"/>
              </a:rPr>
              <a:t>Artemis 2: May 2024 (TBC)</a:t>
            </a:r>
            <a:endParaRPr sz="900">
              <a:solidFill>
                <a:srgbClr val="3C4043"/>
              </a:solidFill>
              <a:highlight>
                <a:schemeClr val="lt1"/>
              </a:highlight>
              <a:latin typeface="Calibri"/>
              <a:ea typeface="Calibri"/>
              <a:cs typeface="Calibri"/>
              <a:sym typeface="Calibri"/>
            </a:endParaRPr>
          </a:p>
          <a:p>
            <a:pPr indent="-285750" lvl="1" marL="914400" rtl="0" algn="l">
              <a:spcBef>
                <a:spcPts val="0"/>
              </a:spcBef>
              <a:spcAft>
                <a:spcPts val="0"/>
              </a:spcAft>
              <a:buClr>
                <a:srgbClr val="202124"/>
              </a:buClr>
              <a:buSzPts val="900"/>
              <a:buFont typeface="Calibri"/>
              <a:buAutoNum type="alphaLcParenR"/>
            </a:pPr>
            <a:r>
              <a:rPr lang="en" sz="900">
                <a:solidFill>
                  <a:srgbClr val="3C4043"/>
                </a:solidFill>
                <a:highlight>
                  <a:schemeClr val="lt1"/>
                </a:highlight>
                <a:latin typeface="Calibri"/>
                <a:ea typeface="Calibri"/>
                <a:cs typeface="Calibri"/>
                <a:sym typeface="Calibri"/>
              </a:rPr>
              <a:t>Artemis 3: 2025 (TBC)</a:t>
            </a:r>
            <a:endParaRPr sz="900">
              <a:solidFill>
                <a:srgbClr val="202124"/>
              </a:solidFill>
              <a:highlight>
                <a:srgbClr val="FFFFFF"/>
              </a:highlight>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112ed3196d9_0_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112ed3196d9_0_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900">
                <a:latin typeface="Calibri"/>
                <a:ea typeface="Calibri"/>
                <a:cs typeface="Calibri"/>
                <a:sym typeface="Calibri"/>
              </a:rPr>
              <a:t>Space is an </a:t>
            </a:r>
            <a:r>
              <a:rPr lang="en" sz="900">
                <a:latin typeface="Calibri"/>
                <a:ea typeface="Calibri"/>
                <a:cs typeface="Calibri"/>
                <a:sym typeface="Calibri"/>
              </a:rPr>
              <a:t>infinity</a:t>
            </a:r>
            <a:r>
              <a:rPr lang="en" sz="900">
                <a:latin typeface="Calibri"/>
                <a:ea typeface="Calibri"/>
                <a:cs typeface="Calibri"/>
                <a:sym typeface="Calibri"/>
              </a:rPr>
              <a:t> full of comets, stars, planets, </a:t>
            </a:r>
            <a:r>
              <a:rPr lang="en" sz="900">
                <a:latin typeface="Calibri"/>
                <a:ea typeface="Calibri"/>
                <a:cs typeface="Calibri"/>
                <a:sym typeface="Calibri"/>
              </a:rPr>
              <a:t>galaxies</a:t>
            </a:r>
            <a:r>
              <a:rPr lang="en" sz="900">
                <a:latin typeface="Calibri"/>
                <a:ea typeface="Calibri"/>
                <a:cs typeface="Calibri"/>
                <a:sym typeface="Calibri"/>
              </a:rPr>
              <a:t> and more. All the things that make up this wider natural world. It also includes most of the objects that we humans have sent to space during the last 60 years.</a:t>
            </a:r>
            <a:endParaRPr sz="900">
              <a:latin typeface="Calibri"/>
              <a:ea typeface="Calibri"/>
              <a:cs typeface="Calibri"/>
              <a:sym typeface="Calibri"/>
            </a:endParaRPr>
          </a:p>
          <a:p>
            <a:pPr indent="0" lvl="0" marL="0" rtl="0" algn="l">
              <a:spcBef>
                <a:spcPts val="0"/>
              </a:spcBef>
              <a:spcAft>
                <a:spcPts val="0"/>
              </a:spcAft>
              <a:buNone/>
            </a:pPr>
            <a:r>
              <a:rPr lang="en" sz="900">
                <a:latin typeface="Calibri"/>
                <a:ea typeface="Calibri"/>
                <a:cs typeface="Calibri"/>
                <a:sym typeface="Calibri"/>
              </a:rPr>
              <a:t>Here are some other facts you might want to share with your students:</a:t>
            </a:r>
            <a:endParaRPr sz="900">
              <a:latin typeface="Calibri"/>
              <a:ea typeface="Calibri"/>
              <a:cs typeface="Calibri"/>
              <a:sym typeface="Calibri"/>
            </a:endParaRPr>
          </a:p>
          <a:p>
            <a:pPr indent="0" lvl="0" marL="0" rtl="0" algn="l">
              <a:spcBef>
                <a:spcPts val="0"/>
              </a:spcBef>
              <a:spcAft>
                <a:spcPts val="0"/>
              </a:spcAft>
              <a:buNone/>
            </a:pPr>
            <a:r>
              <a:t/>
            </a:r>
            <a:endParaRPr sz="900">
              <a:latin typeface="Calibri"/>
              <a:ea typeface="Calibri"/>
              <a:cs typeface="Calibri"/>
              <a:sym typeface="Calibri"/>
            </a:endParaRPr>
          </a:p>
          <a:p>
            <a:pPr indent="-285750" lvl="0" marL="457200" rtl="0" algn="l">
              <a:spcBef>
                <a:spcPts val="0"/>
              </a:spcBef>
              <a:spcAft>
                <a:spcPts val="0"/>
              </a:spcAft>
              <a:buSzPts val="900"/>
              <a:buFont typeface="Calibri"/>
              <a:buAutoNum type="arabicParenR"/>
            </a:pPr>
            <a:r>
              <a:rPr lang="en" sz="900">
                <a:latin typeface="Calibri"/>
                <a:ea typeface="Calibri"/>
                <a:cs typeface="Calibri"/>
                <a:sym typeface="Calibri"/>
              </a:rPr>
              <a:t>Because of varying gravity levels, a person would weigh nothing in space and on the moon your weight would be around 16.5% of your normal weight.  You can find out what you would weigh on a range of planets and moon in our galaxy here </a:t>
            </a:r>
            <a:r>
              <a:rPr lang="en" sz="900" u="sng">
                <a:solidFill>
                  <a:schemeClr val="hlink"/>
                </a:solidFill>
                <a:latin typeface="Calibri"/>
                <a:ea typeface="Calibri"/>
                <a:cs typeface="Calibri"/>
                <a:sym typeface="Calibri"/>
                <a:hlinkClick r:id="rId2"/>
              </a:rPr>
              <a:t>https://www.exploratorium.edu/ronh/weight/</a:t>
            </a:r>
            <a:endParaRPr sz="900">
              <a:latin typeface="Calibri"/>
              <a:ea typeface="Calibri"/>
              <a:cs typeface="Calibri"/>
              <a:sym typeface="Calibri"/>
            </a:endParaRPr>
          </a:p>
          <a:p>
            <a:pPr indent="-285750" lvl="0" marL="457200" rtl="0" algn="l">
              <a:spcBef>
                <a:spcPts val="0"/>
              </a:spcBef>
              <a:spcAft>
                <a:spcPts val="0"/>
              </a:spcAft>
              <a:buSzPts val="900"/>
              <a:buFont typeface="Calibri"/>
              <a:buAutoNum type="arabicParenR"/>
            </a:pPr>
            <a:r>
              <a:rPr lang="en" sz="900">
                <a:latin typeface="Calibri"/>
                <a:ea typeface="Calibri"/>
                <a:cs typeface="Calibri"/>
                <a:sym typeface="Calibri"/>
              </a:rPr>
              <a:t>Lack of gravity is not something to laugh about! Our whole bodies are not used to being weightless and being in space for along time can weaken muscles and bones. The </a:t>
            </a:r>
            <a:r>
              <a:rPr lang="en" sz="900">
                <a:latin typeface="Calibri"/>
                <a:ea typeface="Calibri"/>
                <a:cs typeface="Calibri"/>
                <a:sym typeface="Calibri"/>
              </a:rPr>
              <a:t>fluids</a:t>
            </a:r>
            <a:r>
              <a:rPr lang="en" sz="900">
                <a:latin typeface="Calibri"/>
                <a:ea typeface="Calibri"/>
                <a:cs typeface="Calibri"/>
                <a:sym typeface="Calibri"/>
              </a:rPr>
              <a:t> in our bodies also shift to our heads and can even change the shape of our eyeballs!</a:t>
            </a:r>
            <a:endParaRPr sz="900">
              <a:latin typeface="Calibri"/>
              <a:ea typeface="Calibri"/>
              <a:cs typeface="Calibri"/>
              <a:sym typeface="Calibri"/>
            </a:endParaRPr>
          </a:p>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112ed3196d9_0_1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112ed3196d9_0_1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900">
                <a:latin typeface="Calibri"/>
                <a:ea typeface="Calibri"/>
                <a:cs typeface="Calibri"/>
                <a:sym typeface="Calibri"/>
              </a:rPr>
              <a:t>It’s time to start thinking about what life in space might be like with microgravity.</a:t>
            </a:r>
            <a:endParaRPr sz="900">
              <a:latin typeface="Calibri"/>
              <a:ea typeface="Calibri"/>
              <a:cs typeface="Calibri"/>
              <a:sym typeface="Calibri"/>
            </a:endParaRPr>
          </a:p>
          <a:p>
            <a:pPr indent="-285750" lvl="0" marL="457200" rtl="0" algn="l">
              <a:spcBef>
                <a:spcPts val="0"/>
              </a:spcBef>
              <a:spcAft>
                <a:spcPts val="0"/>
              </a:spcAft>
              <a:buSzPts val="900"/>
              <a:buFont typeface="Calibri"/>
              <a:buChar char="●"/>
            </a:pPr>
            <a:r>
              <a:rPr lang="en" sz="900">
                <a:latin typeface="Calibri"/>
                <a:ea typeface="Calibri"/>
                <a:cs typeface="Calibri"/>
                <a:sym typeface="Calibri"/>
              </a:rPr>
              <a:t>Tell your students to have a look at the activities on the screen</a:t>
            </a:r>
            <a:endParaRPr sz="900">
              <a:latin typeface="Calibri"/>
              <a:ea typeface="Calibri"/>
              <a:cs typeface="Calibri"/>
              <a:sym typeface="Calibri"/>
            </a:endParaRPr>
          </a:p>
          <a:p>
            <a:pPr indent="-285750" lvl="0" marL="457200" rtl="0" algn="l">
              <a:spcBef>
                <a:spcPts val="0"/>
              </a:spcBef>
              <a:spcAft>
                <a:spcPts val="0"/>
              </a:spcAft>
              <a:buSzPts val="900"/>
              <a:buFont typeface="Calibri"/>
              <a:buChar char="●"/>
            </a:pPr>
            <a:r>
              <a:rPr lang="en" sz="900">
                <a:latin typeface="Calibri"/>
                <a:ea typeface="Calibri"/>
                <a:cs typeface="Calibri"/>
                <a:sym typeface="Calibri"/>
              </a:rPr>
              <a:t>What are their first reactions?</a:t>
            </a:r>
            <a:endParaRPr sz="900">
              <a:latin typeface="Calibri"/>
              <a:ea typeface="Calibri"/>
              <a:cs typeface="Calibri"/>
              <a:sym typeface="Calibri"/>
            </a:endParaRPr>
          </a:p>
          <a:p>
            <a:pPr indent="-285750" lvl="0" marL="457200" rtl="0" algn="l">
              <a:spcBef>
                <a:spcPts val="0"/>
              </a:spcBef>
              <a:spcAft>
                <a:spcPts val="0"/>
              </a:spcAft>
              <a:buSzPts val="900"/>
              <a:buFont typeface="Calibri"/>
              <a:buChar char="●"/>
            </a:pPr>
            <a:r>
              <a:rPr lang="en" sz="900">
                <a:latin typeface="Calibri"/>
                <a:ea typeface="Calibri"/>
                <a:cs typeface="Calibri"/>
                <a:sym typeface="Calibri"/>
              </a:rPr>
              <a:t>You might want to share with the students that Nasa have recently redesigned their toilet to make it easier for everyone to use - the new toilet cost 23 million dollars to make! Of course this is no ordinary toilet. Firstly a fan inside the toilet sucks waste away from the body. Any poop is compressed and will eventually be sent off in a trash spacecraft that burns up in the atmosphere.</a:t>
            </a:r>
            <a:endParaRPr sz="900">
              <a:latin typeface="Calibri"/>
              <a:ea typeface="Calibri"/>
              <a:cs typeface="Calibri"/>
              <a:sym typeface="Calibri"/>
            </a:endParaRPr>
          </a:p>
          <a:p>
            <a:pPr indent="-285750" lvl="0" marL="457200" rtl="0" algn="l">
              <a:spcBef>
                <a:spcPts val="0"/>
              </a:spcBef>
              <a:spcAft>
                <a:spcPts val="0"/>
              </a:spcAft>
              <a:buSzPts val="900"/>
              <a:buFont typeface="Calibri"/>
              <a:buChar char="●"/>
            </a:pPr>
            <a:r>
              <a:rPr lang="en" sz="900">
                <a:latin typeface="Calibri"/>
                <a:ea typeface="Calibri"/>
                <a:cs typeface="Calibri"/>
                <a:sym typeface="Calibri"/>
              </a:rPr>
              <a:t>Point out that literally everything has to be tied down in space even people when they go to sleep! - this is where velcro comes in handy.</a:t>
            </a:r>
            <a:endParaRPr sz="900">
              <a:latin typeface="Calibri"/>
              <a:ea typeface="Calibri"/>
              <a:cs typeface="Calibri"/>
              <a:sym typeface="Calibri"/>
            </a:endParaRPr>
          </a:p>
          <a:p>
            <a:pPr indent="0" lvl="0" marL="0" rtl="0" algn="l">
              <a:spcBef>
                <a:spcPts val="0"/>
              </a:spcBef>
              <a:spcAft>
                <a:spcPts val="0"/>
              </a:spcAft>
              <a:buNone/>
            </a:pPr>
            <a:r>
              <a:rPr b="1" lang="en" sz="900">
                <a:latin typeface="Calibri"/>
                <a:ea typeface="Calibri"/>
                <a:cs typeface="Calibri"/>
                <a:sym typeface="Calibri"/>
              </a:rPr>
              <a:t>Question:</a:t>
            </a:r>
            <a:r>
              <a:rPr lang="en" sz="900">
                <a:latin typeface="Calibri"/>
                <a:ea typeface="Calibri"/>
                <a:cs typeface="Calibri"/>
                <a:sym typeface="Calibri"/>
              </a:rPr>
              <a:t> Can your students guess what happens to urine in space? Tip: it’s all part of creating a sustainable lifestyle in space…urine is turned into the next day’s water! Before you get queasy, the urine is sent through a special process that makes it purer than most of the water that we drink on earth.</a:t>
            </a:r>
            <a:endParaRPr sz="900">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t/>
            </a:r>
            <a:endParaRPr b="1" sz="900">
              <a:solidFill>
                <a:schemeClr val="dk1"/>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b="1" lang="en" sz="900">
                <a:solidFill>
                  <a:schemeClr val="dk1"/>
                </a:solidFill>
                <a:latin typeface="Calibri"/>
                <a:ea typeface="Calibri"/>
                <a:cs typeface="Calibri"/>
                <a:sym typeface="Calibri"/>
              </a:rPr>
              <a:t>Task:</a:t>
            </a:r>
            <a:r>
              <a:rPr lang="en" sz="900">
                <a:solidFill>
                  <a:schemeClr val="dk1"/>
                </a:solidFill>
                <a:latin typeface="Calibri"/>
                <a:ea typeface="Calibri"/>
                <a:cs typeface="Calibri"/>
                <a:sym typeface="Calibri"/>
              </a:rPr>
              <a:t> Ask your students to work with a partner or in a small group, can they think about all the daily tasks they have that could become a challenge in microgravity? Can they use their Inventor’s Log to sketch some ideas of how daily tasks could be made easier? Give your students up to 20 minutes to complete this task. Some students may prefer to think with their hands, if available, you could provide some “junk” materials to allow them to create some mini models.</a:t>
            </a:r>
            <a:endParaRPr sz="900">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39.jpg"/><Relationship Id="rId5" Type="http://schemas.openxmlformats.org/officeDocument/2006/relationships/image" Target="../media/image2.png"/><Relationship Id="rId6" Type="http://schemas.openxmlformats.org/officeDocument/2006/relationships/image" Target="../media/image6.png"/></Relationships>
</file>

<file path=ppt/slides/_rels/slide10.xml.rels><?xml version="1.0" encoding="UTF-8" standalone="yes"?><Relationships xmlns="http://schemas.openxmlformats.org/package/2006/relationships"><Relationship Id="rId11" Type="http://schemas.openxmlformats.org/officeDocument/2006/relationships/image" Target="../media/image34.png"/><Relationship Id="rId10" Type="http://schemas.openxmlformats.org/officeDocument/2006/relationships/image" Target="../media/image33.png"/><Relationship Id="rId13" Type="http://schemas.openxmlformats.org/officeDocument/2006/relationships/image" Target="../media/image32.png"/><Relationship Id="rId12" Type="http://schemas.openxmlformats.org/officeDocument/2006/relationships/image" Target="../media/image31.png"/><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40.jpg"/><Relationship Id="rId9" Type="http://schemas.openxmlformats.org/officeDocument/2006/relationships/image" Target="../media/image35.png"/><Relationship Id="rId5" Type="http://schemas.openxmlformats.org/officeDocument/2006/relationships/image" Target="../media/image44.jpg"/><Relationship Id="rId6" Type="http://schemas.openxmlformats.org/officeDocument/2006/relationships/image" Target="../media/image45.jpg"/><Relationship Id="rId7" Type="http://schemas.openxmlformats.org/officeDocument/2006/relationships/image" Target="../media/image38.jpg"/><Relationship Id="rId8" Type="http://schemas.openxmlformats.org/officeDocument/2006/relationships/image" Target="../media/image43.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48.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50.jp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8.png"/><Relationship Id="rId4" Type="http://schemas.openxmlformats.org/officeDocument/2006/relationships/image" Target="../media/image1.png"/><Relationship Id="rId5" Type="http://schemas.openxmlformats.org/officeDocument/2006/relationships/image" Target="../media/image16.png"/><Relationship Id="rId6" Type="http://schemas.openxmlformats.org/officeDocument/2006/relationships/hyperlink" Target="https://youtu.be/uwmiedFbFZg" TargetMode="External"/><Relationship Id="rId7" Type="http://schemas.openxmlformats.org/officeDocument/2006/relationships/image" Target="../media/image1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10.jpg"/><Relationship Id="rId11" Type="http://schemas.openxmlformats.org/officeDocument/2006/relationships/image" Target="../media/image8.png"/><Relationship Id="rId10" Type="http://schemas.openxmlformats.org/officeDocument/2006/relationships/image" Target="../media/image5.png"/><Relationship Id="rId12" Type="http://schemas.openxmlformats.org/officeDocument/2006/relationships/image" Target="../media/image13.png"/><Relationship Id="rId9" Type="http://schemas.openxmlformats.org/officeDocument/2006/relationships/image" Target="../media/image22.png"/><Relationship Id="rId5" Type="http://schemas.openxmlformats.org/officeDocument/2006/relationships/image" Target="../media/image11.jpg"/><Relationship Id="rId6" Type="http://schemas.openxmlformats.org/officeDocument/2006/relationships/image" Target="../media/image4.png"/><Relationship Id="rId7" Type="http://schemas.openxmlformats.org/officeDocument/2006/relationships/image" Target="../media/image7.png"/><Relationship Id="rId8"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37.jp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46.png"/><Relationship Id="rId10" Type="http://schemas.openxmlformats.org/officeDocument/2006/relationships/image" Target="../media/image17.png"/><Relationship Id="rId9" Type="http://schemas.openxmlformats.org/officeDocument/2006/relationships/image" Target="../media/image15.png"/><Relationship Id="rId5" Type="http://schemas.openxmlformats.org/officeDocument/2006/relationships/image" Target="../media/image29.png"/><Relationship Id="rId6" Type="http://schemas.openxmlformats.org/officeDocument/2006/relationships/image" Target="../media/image24.png"/><Relationship Id="rId7" Type="http://schemas.openxmlformats.org/officeDocument/2006/relationships/image" Target="../media/image14.png"/><Relationship Id="rId8" Type="http://schemas.openxmlformats.org/officeDocument/2006/relationships/image" Target="../media/image1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49.png"/><Relationship Id="rId4" Type="http://schemas.openxmlformats.org/officeDocument/2006/relationships/image" Target="../media/image1.png"/><Relationship Id="rId5" Type="http://schemas.openxmlformats.org/officeDocument/2006/relationships/image" Target="../media/image47.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41.jp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21.jpg"/><Relationship Id="rId5" Type="http://schemas.openxmlformats.org/officeDocument/2006/relationships/image" Target="../media/image20.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36.jpg"/><Relationship Id="rId11" Type="http://schemas.openxmlformats.org/officeDocument/2006/relationships/image" Target="../media/image27.png"/><Relationship Id="rId10" Type="http://schemas.openxmlformats.org/officeDocument/2006/relationships/image" Target="../media/image26.png"/><Relationship Id="rId9" Type="http://schemas.openxmlformats.org/officeDocument/2006/relationships/image" Target="../media/image28.png"/><Relationship Id="rId5" Type="http://schemas.openxmlformats.org/officeDocument/2006/relationships/image" Target="../media/image42.jpg"/><Relationship Id="rId6" Type="http://schemas.openxmlformats.org/officeDocument/2006/relationships/image" Target="../media/image23.jpg"/><Relationship Id="rId7" Type="http://schemas.openxmlformats.org/officeDocument/2006/relationships/image" Target="../media/image30.jpg"/><Relationship Id="rId8"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7553324" y="257125"/>
            <a:ext cx="1438275" cy="409575"/>
          </a:xfrm>
          <a:prstGeom prst="rect">
            <a:avLst/>
          </a:prstGeom>
          <a:noFill/>
          <a:ln>
            <a:noFill/>
          </a:ln>
        </p:spPr>
      </p:pic>
      <p:sp>
        <p:nvSpPr>
          <p:cNvPr id="55" name="Google Shape;55;p13"/>
          <p:cNvSpPr txBox="1"/>
          <p:nvPr/>
        </p:nvSpPr>
        <p:spPr>
          <a:xfrm>
            <a:off x="0" y="4657125"/>
            <a:ext cx="6326700" cy="415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500">
                <a:solidFill>
                  <a:schemeClr val="dk1"/>
                </a:solidFill>
                <a:latin typeface="Calibri"/>
                <a:ea typeface="Calibri"/>
                <a:cs typeface="Calibri"/>
                <a:sym typeface="Calibri"/>
              </a:rPr>
              <a:t>This presentation has been developed by Little Inventors in partnership with</a:t>
            </a:r>
            <a:endParaRPr sz="1500">
              <a:solidFill>
                <a:schemeClr val="dk1"/>
              </a:solidFill>
              <a:latin typeface="Calibri"/>
              <a:ea typeface="Calibri"/>
              <a:cs typeface="Calibri"/>
              <a:sym typeface="Calibri"/>
            </a:endParaRPr>
          </a:p>
        </p:txBody>
      </p:sp>
      <p:pic>
        <p:nvPicPr>
          <p:cNvPr id="56" name="Google Shape;56;p13"/>
          <p:cNvPicPr preferRelativeResize="0"/>
          <p:nvPr/>
        </p:nvPicPr>
        <p:blipFill>
          <a:blip r:embed="rId4">
            <a:alphaModFix/>
          </a:blip>
          <a:stretch>
            <a:fillRect/>
          </a:stretch>
        </p:blipFill>
        <p:spPr>
          <a:xfrm>
            <a:off x="0" y="0"/>
            <a:ext cx="9144000" cy="5143500"/>
          </a:xfrm>
          <a:prstGeom prst="rect">
            <a:avLst/>
          </a:prstGeom>
          <a:noFill/>
          <a:ln>
            <a:noFill/>
          </a:ln>
        </p:spPr>
      </p:pic>
      <p:pic>
        <p:nvPicPr>
          <p:cNvPr id="57" name="Google Shape;57;p13"/>
          <p:cNvPicPr preferRelativeResize="0"/>
          <p:nvPr/>
        </p:nvPicPr>
        <p:blipFill>
          <a:blip r:embed="rId5">
            <a:alphaModFix/>
          </a:blip>
          <a:stretch>
            <a:fillRect/>
          </a:stretch>
        </p:blipFill>
        <p:spPr>
          <a:xfrm>
            <a:off x="7787025" y="3941002"/>
            <a:ext cx="1204568" cy="507900"/>
          </a:xfrm>
          <a:prstGeom prst="rect">
            <a:avLst/>
          </a:prstGeom>
          <a:noFill/>
          <a:ln>
            <a:noFill/>
          </a:ln>
        </p:spPr>
      </p:pic>
      <p:pic>
        <p:nvPicPr>
          <p:cNvPr id="58" name="Google Shape;58;p13"/>
          <p:cNvPicPr preferRelativeResize="0"/>
          <p:nvPr/>
        </p:nvPicPr>
        <p:blipFill>
          <a:blip r:embed="rId6">
            <a:alphaModFix/>
          </a:blip>
          <a:stretch>
            <a:fillRect/>
          </a:stretch>
        </p:blipFill>
        <p:spPr>
          <a:xfrm>
            <a:off x="3628775" y="3508850"/>
            <a:ext cx="1783425" cy="807075"/>
          </a:xfrm>
          <a:prstGeom prst="rect">
            <a:avLst/>
          </a:prstGeom>
          <a:noFill/>
          <a:ln>
            <a:noFill/>
          </a:ln>
        </p:spPr>
      </p:pic>
      <p:sp>
        <p:nvSpPr>
          <p:cNvPr id="59" name="Google Shape;59;p13"/>
          <p:cNvSpPr txBox="1"/>
          <p:nvPr/>
        </p:nvSpPr>
        <p:spPr>
          <a:xfrm>
            <a:off x="3890160" y="3596788"/>
            <a:ext cx="1654500" cy="631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900">
                <a:latin typeface="Calibri"/>
                <a:ea typeface="Calibri"/>
                <a:cs typeface="Calibri"/>
                <a:sym typeface="Calibri"/>
              </a:rPr>
              <a:t>Launch</a:t>
            </a:r>
            <a:endParaRPr b="1" sz="1900">
              <a:solidFill>
                <a:srgbClr val="00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22"/>
          <p:cNvSpPr txBox="1"/>
          <p:nvPr>
            <p:ph idx="1" type="body"/>
          </p:nvPr>
        </p:nvSpPr>
        <p:spPr>
          <a:xfrm>
            <a:off x="311700" y="1152475"/>
            <a:ext cx="8520600" cy="5541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solidFill>
                  <a:schemeClr val="dk1"/>
                </a:solidFill>
                <a:latin typeface="Calibri"/>
                <a:ea typeface="Calibri"/>
                <a:cs typeface="Calibri"/>
                <a:sym typeface="Calibri"/>
              </a:rPr>
              <a:t>Some space inventions have made their way back to earth too!</a:t>
            </a:r>
            <a:endParaRPr>
              <a:solidFill>
                <a:schemeClr val="dk1"/>
              </a:solidFill>
              <a:latin typeface="Calibri"/>
              <a:ea typeface="Calibri"/>
              <a:cs typeface="Calibri"/>
              <a:sym typeface="Calibri"/>
            </a:endParaRPr>
          </a:p>
        </p:txBody>
      </p:sp>
      <p:pic>
        <p:nvPicPr>
          <p:cNvPr id="167" name="Google Shape;167;p22"/>
          <p:cNvPicPr preferRelativeResize="0"/>
          <p:nvPr/>
        </p:nvPicPr>
        <p:blipFill>
          <a:blip r:embed="rId3">
            <a:alphaModFix/>
          </a:blip>
          <a:stretch>
            <a:fillRect/>
          </a:stretch>
        </p:blipFill>
        <p:spPr>
          <a:xfrm>
            <a:off x="-96309" y="161875"/>
            <a:ext cx="4406725" cy="990600"/>
          </a:xfrm>
          <a:prstGeom prst="rect">
            <a:avLst/>
          </a:prstGeom>
          <a:noFill/>
          <a:ln>
            <a:noFill/>
          </a:ln>
        </p:spPr>
      </p:pic>
      <p:sp>
        <p:nvSpPr>
          <p:cNvPr id="168" name="Google Shape;168;p22"/>
          <p:cNvSpPr txBox="1"/>
          <p:nvPr/>
        </p:nvSpPr>
        <p:spPr>
          <a:xfrm>
            <a:off x="147900" y="410825"/>
            <a:ext cx="38616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400">
                <a:latin typeface="Calibri"/>
                <a:ea typeface="Calibri"/>
                <a:cs typeface="Calibri"/>
                <a:sym typeface="Calibri"/>
              </a:rPr>
              <a:t>Inventions from space</a:t>
            </a:r>
            <a:endParaRPr b="1" sz="2400">
              <a:latin typeface="Calibri"/>
              <a:ea typeface="Calibri"/>
              <a:cs typeface="Calibri"/>
              <a:sym typeface="Calibri"/>
            </a:endParaRPr>
          </a:p>
        </p:txBody>
      </p:sp>
      <p:pic>
        <p:nvPicPr>
          <p:cNvPr id="169" name="Google Shape;169;p22"/>
          <p:cNvPicPr preferRelativeResize="0"/>
          <p:nvPr/>
        </p:nvPicPr>
        <p:blipFill>
          <a:blip r:embed="rId4">
            <a:alphaModFix/>
          </a:blip>
          <a:stretch>
            <a:fillRect/>
          </a:stretch>
        </p:blipFill>
        <p:spPr>
          <a:xfrm>
            <a:off x="3392875" y="1845638"/>
            <a:ext cx="1257214" cy="1597400"/>
          </a:xfrm>
          <a:prstGeom prst="rect">
            <a:avLst/>
          </a:prstGeom>
          <a:noFill/>
          <a:ln>
            <a:noFill/>
          </a:ln>
        </p:spPr>
      </p:pic>
      <p:pic>
        <p:nvPicPr>
          <p:cNvPr id="170" name="Google Shape;170;p22"/>
          <p:cNvPicPr preferRelativeResize="0"/>
          <p:nvPr/>
        </p:nvPicPr>
        <p:blipFill>
          <a:blip r:embed="rId5">
            <a:alphaModFix/>
          </a:blip>
          <a:stretch>
            <a:fillRect/>
          </a:stretch>
        </p:blipFill>
        <p:spPr>
          <a:xfrm>
            <a:off x="5506353" y="2981731"/>
            <a:ext cx="2439249" cy="1565051"/>
          </a:xfrm>
          <a:prstGeom prst="rect">
            <a:avLst/>
          </a:prstGeom>
          <a:noFill/>
          <a:ln>
            <a:noFill/>
          </a:ln>
        </p:spPr>
      </p:pic>
      <p:pic>
        <p:nvPicPr>
          <p:cNvPr id="171" name="Google Shape;171;p22"/>
          <p:cNvPicPr preferRelativeResize="0"/>
          <p:nvPr/>
        </p:nvPicPr>
        <p:blipFill>
          <a:blip r:embed="rId6">
            <a:alphaModFix/>
          </a:blip>
          <a:stretch>
            <a:fillRect/>
          </a:stretch>
        </p:blipFill>
        <p:spPr>
          <a:xfrm>
            <a:off x="422551" y="1845637"/>
            <a:ext cx="2114076" cy="1597400"/>
          </a:xfrm>
          <a:prstGeom prst="rect">
            <a:avLst/>
          </a:prstGeom>
          <a:noFill/>
          <a:ln>
            <a:noFill/>
          </a:ln>
        </p:spPr>
      </p:pic>
      <p:pic>
        <p:nvPicPr>
          <p:cNvPr id="172" name="Google Shape;172;p22"/>
          <p:cNvPicPr preferRelativeResize="0"/>
          <p:nvPr/>
        </p:nvPicPr>
        <p:blipFill>
          <a:blip r:embed="rId7">
            <a:alphaModFix/>
          </a:blip>
          <a:stretch>
            <a:fillRect/>
          </a:stretch>
        </p:blipFill>
        <p:spPr>
          <a:xfrm>
            <a:off x="1996700" y="3582100"/>
            <a:ext cx="1631801" cy="1308900"/>
          </a:xfrm>
          <a:prstGeom prst="rect">
            <a:avLst/>
          </a:prstGeom>
          <a:noFill/>
          <a:ln>
            <a:noFill/>
          </a:ln>
        </p:spPr>
      </p:pic>
      <p:pic>
        <p:nvPicPr>
          <p:cNvPr id="173" name="Google Shape;173;p22"/>
          <p:cNvPicPr preferRelativeResize="0"/>
          <p:nvPr/>
        </p:nvPicPr>
        <p:blipFill>
          <a:blip r:embed="rId8">
            <a:alphaModFix/>
          </a:blip>
          <a:stretch>
            <a:fillRect/>
          </a:stretch>
        </p:blipFill>
        <p:spPr>
          <a:xfrm>
            <a:off x="6275525" y="1152479"/>
            <a:ext cx="2449200" cy="1565045"/>
          </a:xfrm>
          <a:prstGeom prst="rect">
            <a:avLst/>
          </a:prstGeom>
          <a:noFill/>
          <a:ln>
            <a:noFill/>
          </a:ln>
        </p:spPr>
      </p:pic>
      <p:pic>
        <p:nvPicPr>
          <p:cNvPr id="174" name="Google Shape;174;p22"/>
          <p:cNvPicPr preferRelativeResize="0"/>
          <p:nvPr/>
        </p:nvPicPr>
        <p:blipFill>
          <a:blip r:embed="rId9">
            <a:alphaModFix/>
          </a:blip>
          <a:stretch>
            <a:fillRect/>
          </a:stretch>
        </p:blipFill>
        <p:spPr>
          <a:xfrm>
            <a:off x="936925" y="4524075"/>
            <a:ext cx="745175" cy="147725"/>
          </a:xfrm>
          <a:prstGeom prst="rect">
            <a:avLst/>
          </a:prstGeom>
          <a:noFill/>
          <a:ln>
            <a:noFill/>
          </a:ln>
        </p:spPr>
      </p:pic>
      <p:pic>
        <p:nvPicPr>
          <p:cNvPr id="175" name="Google Shape;175;p22"/>
          <p:cNvPicPr preferRelativeResize="0"/>
          <p:nvPr/>
        </p:nvPicPr>
        <p:blipFill>
          <a:blip r:embed="rId10">
            <a:alphaModFix/>
          </a:blip>
          <a:stretch>
            <a:fillRect/>
          </a:stretch>
        </p:blipFill>
        <p:spPr>
          <a:xfrm>
            <a:off x="6074050" y="4671800"/>
            <a:ext cx="1631800" cy="182519"/>
          </a:xfrm>
          <a:prstGeom prst="rect">
            <a:avLst/>
          </a:prstGeom>
          <a:noFill/>
          <a:ln>
            <a:noFill/>
          </a:ln>
        </p:spPr>
      </p:pic>
      <p:pic>
        <p:nvPicPr>
          <p:cNvPr id="176" name="Google Shape;176;p22"/>
          <p:cNvPicPr preferRelativeResize="0"/>
          <p:nvPr/>
        </p:nvPicPr>
        <p:blipFill>
          <a:blip r:embed="rId11">
            <a:alphaModFix/>
          </a:blip>
          <a:stretch>
            <a:fillRect/>
          </a:stretch>
        </p:blipFill>
        <p:spPr>
          <a:xfrm>
            <a:off x="6884160" y="2800150"/>
            <a:ext cx="1840565" cy="206525"/>
          </a:xfrm>
          <a:prstGeom prst="rect">
            <a:avLst/>
          </a:prstGeom>
          <a:noFill/>
          <a:ln>
            <a:noFill/>
          </a:ln>
        </p:spPr>
      </p:pic>
      <p:pic>
        <p:nvPicPr>
          <p:cNvPr id="177" name="Google Shape;177;p22"/>
          <p:cNvPicPr preferRelativeResize="0"/>
          <p:nvPr/>
        </p:nvPicPr>
        <p:blipFill>
          <a:blip r:embed="rId12">
            <a:alphaModFix/>
          </a:blip>
          <a:stretch>
            <a:fillRect/>
          </a:stretch>
        </p:blipFill>
        <p:spPr>
          <a:xfrm>
            <a:off x="4571988" y="2240886"/>
            <a:ext cx="997923" cy="206526"/>
          </a:xfrm>
          <a:prstGeom prst="rect">
            <a:avLst/>
          </a:prstGeom>
          <a:noFill/>
          <a:ln>
            <a:noFill/>
          </a:ln>
        </p:spPr>
      </p:pic>
      <p:pic>
        <p:nvPicPr>
          <p:cNvPr id="178" name="Google Shape;178;p22"/>
          <p:cNvPicPr preferRelativeResize="0"/>
          <p:nvPr/>
        </p:nvPicPr>
        <p:blipFill>
          <a:blip r:embed="rId13">
            <a:alphaModFix/>
          </a:blip>
          <a:stretch>
            <a:fillRect/>
          </a:stretch>
        </p:blipFill>
        <p:spPr>
          <a:xfrm>
            <a:off x="1877177" y="3107925"/>
            <a:ext cx="1191107" cy="2065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gradFill>
          <a:gsLst>
            <a:gs pos="0">
              <a:srgbClr val="696969"/>
            </a:gs>
            <a:gs pos="100000">
              <a:srgbClr val="1D1D1D"/>
            </a:gs>
          </a:gsLst>
          <a:path path="circle">
            <a:fillToRect b="50%" l="50%" r="50%" t="50%"/>
          </a:path>
          <a:tileRect/>
        </a:gradFill>
      </p:bgPr>
    </p:bg>
    <p:spTree>
      <p:nvGrpSpPr>
        <p:cNvPr id="182" name="Shape 182"/>
        <p:cNvGrpSpPr/>
        <p:nvPr/>
      </p:nvGrpSpPr>
      <p:grpSpPr>
        <a:xfrm>
          <a:off x="0" y="0"/>
          <a:ext cx="0" cy="0"/>
          <a:chOff x="0" y="0"/>
          <a:chExt cx="0" cy="0"/>
        </a:xfrm>
      </p:grpSpPr>
      <p:pic>
        <p:nvPicPr>
          <p:cNvPr id="183" name="Google Shape;183;p23"/>
          <p:cNvPicPr preferRelativeResize="0"/>
          <p:nvPr/>
        </p:nvPicPr>
        <p:blipFill>
          <a:blip r:embed="rId3">
            <a:alphaModFix/>
          </a:blip>
          <a:stretch>
            <a:fillRect/>
          </a:stretch>
        </p:blipFill>
        <p:spPr>
          <a:xfrm>
            <a:off x="-176850" y="204988"/>
            <a:ext cx="4432250" cy="965775"/>
          </a:xfrm>
          <a:prstGeom prst="rect">
            <a:avLst/>
          </a:prstGeom>
          <a:noFill/>
          <a:ln>
            <a:noFill/>
          </a:ln>
        </p:spPr>
      </p:pic>
      <p:sp>
        <p:nvSpPr>
          <p:cNvPr id="184" name="Google Shape;184;p23"/>
          <p:cNvSpPr txBox="1"/>
          <p:nvPr/>
        </p:nvSpPr>
        <p:spPr>
          <a:xfrm>
            <a:off x="147900" y="410825"/>
            <a:ext cx="41670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400">
                <a:latin typeface="Calibri"/>
                <a:ea typeface="Calibri"/>
                <a:cs typeface="Calibri"/>
                <a:sym typeface="Calibri"/>
              </a:rPr>
              <a:t>Your journey into outer space</a:t>
            </a:r>
            <a:endParaRPr b="1" sz="2400">
              <a:latin typeface="Calibri"/>
              <a:ea typeface="Calibri"/>
              <a:cs typeface="Calibri"/>
              <a:sym typeface="Calibri"/>
            </a:endParaRPr>
          </a:p>
        </p:txBody>
      </p:sp>
      <p:pic>
        <p:nvPicPr>
          <p:cNvPr id="185" name="Google Shape;185;p23"/>
          <p:cNvPicPr preferRelativeResize="0"/>
          <p:nvPr/>
        </p:nvPicPr>
        <p:blipFill>
          <a:blip r:embed="rId4">
            <a:alphaModFix/>
          </a:blip>
          <a:stretch>
            <a:fillRect/>
          </a:stretch>
        </p:blipFill>
        <p:spPr>
          <a:xfrm rot="218908">
            <a:off x="4605446" y="503053"/>
            <a:ext cx="3035382" cy="4293143"/>
          </a:xfrm>
          <a:prstGeom prst="rect">
            <a:avLst/>
          </a:prstGeom>
          <a:noFill/>
          <a:ln>
            <a:noFill/>
          </a:ln>
          <a:effectLst>
            <a:outerShdw blurRad="57150" rotWithShape="0" algn="bl" dir="5400000" dist="19050">
              <a:srgbClr val="000000">
                <a:alpha val="50000"/>
              </a:srgbClr>
            </a:outerShdw>
          </a:effectLst>
        </p:spPr>
      </p:pic>
      <p:sp>
        <p:nvSpPr>
          <p:cNvPr id="186" name="Google Shape;186;p23"/>
          <p:cNvSpPr txBox="1"/>
          <p:nvPr/>
        </p:nvSpPr>
        <p:spPr>
          <a:xfrm>
            <a:off x="644400" y="1553425"/>
            <a:ext cx="3390300" cy="1416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solidFill>
                  <a:schemeClr val="lt1"/>
                </a:solidFill>
                <a:latin typeface="Calibri"/>
                <a:ea typeface="Calibri"/>
                <a:cs typeface="Calibri"/>
                <a:sym typeface="Calibri"/>
              </a:rPr>
              <a:t>Lift off </a:t>
            </a:r>
            <a:r>
              <a:rPr lang="en" sz="2000">
                <a:solidFill>
                  <a:schemeClr val="lt1"/>
                </a:solidFill>
                <a:latin typeface="Calibri"/>
                <a:ea typeface="Calibri"/>
                <a:cs typeface="Calibri"/>
                <a:sym typeface="Calibri"/>
              </a:rPr>
              <a:t>into the galaxy and imagine </a:t>
            </a:r>
            <a:r>
              <a:rPr lang="en" sz="2000">
                <a:solidFill>
                  <a:schemeClr val="lt1"/>
                </a:solidFill>
                <a:latin typeface="Calibri"/>
                <a:ea typeface="Calibri"/>
                <a:cs typeface="Calibri"/>
                <a:sym typeface="Calibri"/>
              </a:rPr>
              <a:t>where you’d like to go, who who’d go with, and what you’d hope to discover…</a:t>
            </a:r>
            <a:endParaRPr sz="2000">
              <a:solidFill>
                <a:schemeClr val="lt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24"/>
          <p:cNvSpPr txBox="1"/>
          <p:nvPr/>
        </p:nvSpPr>
        <p:spPr>
          <a:xfrm>
            <a:off x="332475" y="1278375"/>
            <a:ext cx="3903600" cy="3543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2100">
                <a:solidFill>
                  <a:schemeClr val="dk1"/>
                </a:solidFill>
                <a:latin typeface="Calibri"/>
                <a:ea typeface="Calibri"/>
                <a:cs typeface="Calibri"/>
                <a:sym typeface="Calibri"/>
              </a:rPr>
              <a:t>Use what you’ve just learnt to come up with an invention idea! </a:t>
            </a:r>
            <a:endParaRPr sz="210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t/>
            </a:r>
            <a:endParaRPr sz="2100">
              <a:solidFill>
                <a:schemeClr val="dk1"/>
              </a:solidFill>
              <a:latin typeface="Calibri"/>
              <a:ea typeface="Calibri"/>
              <a:cs typeface="Calibri"/>
              <a:sym typeface="Calibri"/>
            </a:endParaRPr>
          </a:p>
          <a:p>
            <a:pPr indent="-361950" lvl="0" marL="457200" rtl="0" algn="l">
              <a:lnSpc>
                <a:spcPct val="115000"/>
              </a:lnSpc>
              <a:spcBef>
                <a:spcPts val="0"/>
              </a:spcBef>
              <a:spcAft>
                <a:spcPts val="0"/>
              </a:spcAft>
              <a:buClr>
                <a:schemeClr val="dk1"/>
              </a:buClr>
              <a:buSzPts val="2100"/>
              <a:buFont typeface="Calibri"/>
              <a:buChar char="●"/>
            </a:pPr>
            <a:r>
              <a:rPr lang="en" sz="2100">
                <a:solidFill>
                  <a:schemeClr val="dk1"/>
                </a:solidFill>
                <a:latin typeface="Calibri"/>
                <a:ea typeface="Calibri"/>
                <a:cs typeface="Calibri"/>
                <a:sym typeface="Calibri"/>
              </a:rPr>
              <a:t>Think up and draw</a:t>
            </a:r>
            <a:endParaRPr sz="2100">
              <a:solidFill>
                <a:schemeClr val="dk1"/>
              </a:solidFill>
              <a:latin typeface="Calibri"/>
              <a:ea typeface="Calibri"/>
              <a:cs typeface="Calibri"/>
              <a:sym typeface="Calibri"/>
            </a:endParaRPr>
          </a:p>
          <a:p>
            <a:pPr indent="0" lvl="0" marL="457200" rtl="0" algn="l">
              <a:lnSpc>
                <a:spcPct val="115000"/>
              </a:lnSpc>
              <a:spcBef>
                <a:spcPts val="0"/>
              </a:spcBef>
              <a:spcAft>
                <a:spcPts val="0"/>
              </a:spcAft>
              <a:buNone/>
            </a:pPr>
            <a:r>
              <a:rPr lang="en" sz="2100">
                <a:solidFill>
                  <a:schemeClr val="dk1"/>
                </a:solidFill>
                <a:latin typeface="Calibri"/>
                <a:ea typeface="Calibri"/>
                <a:cs typeface="Calibri"/>
                <a:sym typeface="Calibri"/>
              </a:rPr>
              <a:t>an invention </a:t>
            </a:r>
            <a:endParaRPr sz="2100">
              <a:solidFill>
                <a:schemeClr val="dk1"/>
              </a:solidFill>
              <a:latin typeface="Calibri"/>
              <a:ea typeface="Calibri"/>
              <a:cs typeface="Calibri"/>
              <a:sym typeface="Calibri"/>
            </a:endParaRPr>
          </a:p>
          <a:p>
            <a:pPr indent="0" lvl="0" marL="457200" rtl="0" algn="l">
              <a:lnSpc>
                <a:spcPct val="115000"/>
              </a:lnSpc>
              <a:spcBef>
                <a:spcPts val="0"/>
              </a:spcBef>
              <a:spcAft>
                <a:spcPts val="0"/>
              </a:spcAft>
              <a:buNone/>
            </a:pPr>
            <a:r>
              <a:t/>
            </a:r>
            <a:endParaRPr sz="2100">
              <a:solidFill>
                <a:schemeClr val="dk1"/>
              </a:solidFill>
              <a:latin typeface="Calibri"/>
              <a:ea typeface="Calibri"/>
              <a:cs typeface="Calibri"/>
              <a:sym typeface="Calibri"/>
            </a:endParaRPr>
          </a:p>
          <a:p>
            <a:pPr indent="-361950" lvl="0" marL="457200" rtl="0" algn="l">
              <a:lnSpc>
                <a:spcPct val="115000"/>
              </a:lnSpc>
              <a:spcBef>
                <a:spcPts val="0"/>
              </a:spcBef>
              <a:spcAft>
                <a:spcPts val="0"/>
              </a:spcAft>
              <a:buClr>
                <a:schemeClr val="dk1"/>
              </a:buClr>
              <a:buSzPts val="2100"/>
              <a:buFont typeface="Calibri"/>
              <a:buChar char="●"/>
            </a:pPr>
            <a:r>
              <a:rPr lang="en" sz="2100">
                <a:solidFill>
                  <a:schemeClr val="dk1"/>
                </a:solidFill>
                <a:latin typeface="Calibri"/>
                <a:ea typeface="Calibri"/>
                <a:cs typeface="Calibri"/>
                <a:sym typeface="Calibri"/>
              </a:rPr>
              <a:t>Draw BIG, add labels and color. </a:t>
            </a:r>
            <a:endParaRPr sz="210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t/>
            </a:r>
            <a:endParaRPr sz="2500">
              <a:solidFill>
                <a:schemeClr val="dk1"/>
              </a:solidFill>
              <a:highlight>
                <a:srgbClr val="00FFFF"/>
              </a:highlight>
              <a:latin typeface="Calibri"/>
              <a:ea typeface="Calibri"/>
              <a:cs typeface="Calibri"/>
              <a:sym typeface="Calibri"/>
            </a:endParaRPr>
          </a:p>
        </p:txBody>
      </p:sp>
      <p:pic>
        <p:nvPicPr>
          <p:cNvPr id="192" name="Google Shape;192;p24"/>
          <p:cNvPicPr preferRelativeResize="0"/>
          <p:nvPr/>
        </p:nvPicPr>
        <p:blipFill>
          <a:blip r:embed="rId3">
            <a:alphaModFix/>
          </a:blip>
          <a:stretch>
            <a:fillRect/>
          </a:stretch>
        </p:blipFill>
        <p:spPr>
          <a:xfrm>
            <a:off x="4314900" y="1278375"/>
            <a:ext cx="4403661" cy="3113526"/>
          </a:xfrm>
          <a:prstGeom prst="rect">
            <a:avLst/>
          </a:prstGeom>
          <a:noFill/>
          <a:ln>
            <a:noFill/>
          </a:ln>
          <a:effectLst>
            <a:outerShdw blurRad="57150" rotWithShape="0" algn="bl" dir="5400000" dist="19050">
              <a:srgbClr val="000000">
                <a:alpha val="50000"/>
              </a:srgbClr>
            </a:outerShdw>
          </a:effectLst>
        </p:spPr>
      </p:pic>
      <p:pic>
        <p:nvPicPr>
          <p:cNvPr id="193" name="Google Shape;193;p24"/>
          <p:cNvPicPr preferRelativeResize="0"/>
          <p:nvPr/>
        </p:nvPicPr>
        <p:blipFill>
          <a:blip r:embed="rId4">
            <a:alphaModFix/>
          </a:blip>
          <a:stretch>
            <a:fillRect/>
          </a:stretch>
        </p:blipFill>
        <p:spPr>
          <a:xfrm>
            <a:off x="-176850" y="205000"/>
            <a:ext cx="3903651" cy="965750"/>
          </a:xfrm>
          <a:prstGeom prst="rect">
            <a:avLst/>
          </a:prstGeom>
          <a:noFill/>
          <a:ln>
            <a:noFill/>
          </a:ln>
        </p:spPr>
      </p:pic>
      <p:sp>
        <p:nvSpPr>
          <p:cNvPr id="194" name="Google Shape;194;p24"/>
          <p:cNvSpPr txBox="1"/>
          <p:nvPr/>
        </p:nvSpPr>
        <p:spPr>
          <a:xfrm>
            <a:off x="147900" y="410825"/>
            <a:ext cx="41670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400">
                <a:latin typeface="Calibri"/>
                <a:ea typeface="Calibri"/>
                <a:cs typeface="Calibri"/>
                <a:sym typeface="Calibri"/>
              </a:rPr>
              <a:t>What’s your invention?</a:t>
            </a:r>
            <a:endParaRPr b="1" sz="2400">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1196375" y="2571750"/>
            <a:ext cx="2301039" cy="2266950"/>
          </a:xfrm>
          <a:prstGeom prst="rect">
            <a:avLst/>
          </a:prstGeom>
          <a:noFill/>
          <a:ln>
            <a:noFill/>
          </a:ln>
        </p:spPr>
      </p:pic>
      <p:pic>
        <p:nvPicPr>
          <p:cNvPr id="65" name="Google Shape;65;p14"/>
          <p:cNvPicPr preferRelativeResize="0"/>
          <p:nvPr/>
        </p:nvPicPr>
        <p:blipFill>
          <a:blip r:embed="rId4">
            <a:alphaModFix/>
          </a:blip>
          <a:stretch>
            <a:fillRect/>
          </a:stretch>
        </p:blipFill>
        <p:spPr>
          <a:xfrm>
            <a:off x="-329325" y="231125"/>
            <a:ext cx="4772601" cy="814150"/>
          </a:xfrm>
          <a:prstGeom prst="rect">
            <a:avLst/>
          </a:prstGeom>
          <a:noFill/>
          <a:ln>
            <a:noFill/>
          </a:ln>
        </p:spPr>
      </p:pic>
      <p:sp>
        <p:nvSpPr>
          <p:cNvPr id="66" name="Google Shape;66;p14"/>
          <p:cNvSpPr txBox="1"/>
          <p:nvPr>
            <p:ph idx="4294967295" type="title"/>
          </p:nvPr>
        </p:nvSpPr>
        <p:spPr>
          <a:xfrm>
            <a:off x="254350" y="35185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en" sz="2420">
                <a:latin typeface="Calibri"/>
                <a:ea typeface="Calibri"/>
                <a:cs typeface="Calibri"/>
                <a:sym typeface="Calibri"/>
              </a:rPr>
              <a:t>Mission Moon challenge film</a:t>
            </a:r>
            <a:endParaRPr b="1" sz="2420">
              <a:latin typeface="Calibri"/>
              <a:ea typeface="Calibri"/>
              <a:cs typeface="Calibri"/>
              <a:sym typeface="Calibri"/>
            </a:endParaRPr>
          </a:p>
        </p:txBody>
      </p:sp>
      <p:sp>
        <p:nvSpPr>
          <p:cNvPr id="67" name="Google Shape;67;p14"/>
          <p:cNvSpPr txBox="1"/>
          <p:nvPr/>
        </p:nvSpPr>
        <p:spPr>
          <a:xfrm>
            <a:off x="432875" y="1232550"/>
            <a:ext cx="2393400" cy="1339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500">
                <a:latin typeface="Calibri"/>
                <a:ea typeface="Calibri"/>
                <a:cs typeface="Calibri"/>
                <a:sym typeface="Calibri"/>
              </a:rPr>
              <a:t>Click the play button to watch the film!</a:t>
            </a:r>
            <a:endParaRPr sz="2500">
              <a:latin typeface="Calibri"/>
              <a:ea typeface="Calibri"/>
              <a:cs typeface="Calibri"/>
              <a:sym typeface="Calibri"/>
            </a:endParaRPr>
          </a:p>
        </p:txBody>
      </p:sp>
      <p:pic>
        <p:nvPicPr>
          <p:cNvPr id="68" name="Google Shape;68;p14"/>
          <p:cNvPicPr preferRelativeResize="0"/>
          <p:nvPr/>
        </p:nvPicPr>
        <p:blipFill>
          <a:blip r:embed="rId5">
            <a:alphaModFix/>
          </a:blip>
          <a:stretch>
            <a:fillRect/>
          </a:stretch>
        </p:blipFill>
        <p:spPr>
          <a:xfrm>
            <a:off x="3055525" y="1232550"/>
            <a:ext cx="5656350" cy="3533550"/>
          </a:xfrm>
          <a:prstGeom prst="rect">
            <a:avLst/>
          </a:prstGeom>
          <a:noFill/>
          <a:ln>
            <a:noFill/>
          </a:ln>
        </p:spPr>
      </p:pic>
      <p:pic>
        <p:nvPicPr>
          <p:cNvPr id="69" name="Google Shape;69;p14">
            <a:hlinkClick r:id="rId6"/>
          </p:cNvPr>
          <p:cNvPicPr preferRelativeResize="0"/>
          <p:nvPr/>
        </p:nvPicPr>
        <p:blipFill>
          <a:blip r:embed="rId7">
            <a:alphaModFix/>
          </a:blip>
          <a:stretch>
            <a:fillRect/>
          </a:stretch>
        </p:blipFill>
        <p:spPr>
          <a:xfrm>
            <a:off x="5448129" y="2368050"/>
            <a:ext cx="981421" cy="10824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43893" y="142900"/>
            <a:ext cx="8667024" cy="990600"/>
          </a:xfrm>
          <a:prstGeom prst="rect">
            <a:avLst/>
          </a:prstGeom>
          <a:noFill/>
          <a:ln>
            <a:noFill/>
          </a:ln>
        </p:spPr>
      </p:pic>
      <p:sp>
        <p:nvSpPr>
          <p:cNvPr id="75" name="Google Shape;75;p15"/>
          <p:cNvSpPr txBox="1"/>
          <p:nvPr>
            <p:ph type="title"/>
          </p:nvPr>
        </p:nvSpPr>
        <p:spPr>
          <a:xfrm>
            <a:off x="254350" y="35185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en" sz="2420">
                <a:latin typeface="Calibri"/>
                <a:ea typeface="Calibri"/>
                <a:cs typeface="Calibri"/>
                <a:sym typeface="Calibri"/>
              </a:rPr>
              <a:t>The Challenge- Create an </a:t>
            </a:r>
            <a:r>
              <a:rPr b="1" lang="en" sz="2420">
                <a:latin typeface="Calibri"/>
                <a:ea typeface="Calibri"/>
                <a:cs typeface="Calibri"/>
                <a:sym typeface="Calibri"/>
              </a:rPr>
              <a:t>invention</a:t>
            </a:r>
            <a:r>
              <a:rPr b="1" lang="en" sz="2420">
                <a:latin typeface="Calibri"/>
                <a:ea typeface="Calibri"/>
                <a:cs typeface="Calibri"/>
                <a:sym typeface="Calibri"/>
              </a:rPr>
              <a:t> for life on the moon </a:t>
            </a:r>
            <a:endParaRPr b="1" sz="2420">
              <a:latin typeface="Calibri"/>
              <a:ea typeface="Calibri"/>
              <a:cs typeface="Calibri"/>
              <a:sym typeface="Calibri"/>
            </a:endParaRPr>
          </a:p>
        </p:txBody>
      </p:sp>
      <p:sp>
        <p:nvSpPr>
          <p:cNvPr id="76" name="Google Shape;76;p15"/>
          <p:cNvSpPr txBox="1"/>
          <p:nvPr/>
        </p:nvSpPr>
        <p:spPr>
          <a:xfrm>
            <a:off x="6704625" y="3763125"/>
            <a:ext cx="2349900" cy="1305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990"/>
              <a:buFont typeface="Arial"/>
              <a:buNone/>
            </a:pPr>
            <a:r>
              <a:rPr lang="en" sz="1820">
                <a:solidFill>
                  <a:schemeClr val="dk1"/>
                </a:solidFill>
                <a:latin typeface="Calibri"/>
                <a:ea typeface="Calibri"/>
                <a:cs typeface="Calibri"/>
                <a:sym typeface="Calibri"/>
              </a:rPr>
              <a:t>(Joke: Why did the party on the moon fail? It had no atmosphere!)</a:t>
            </a:r>
            <a:endParaRPr/>
          </a:p>
        </p:txBody>
      </p:sp>
      <p:pic>
        <p:nvPicPr>
          <p:cNvPr id="77" name="Google Shape;77;p15"/>
          <p:cNvPicPr preferRelativeResize="0"/>
          <p:nvPr/>
        </p:nvPicPr>
        <p:blipFill>
          <a:blip r:embed="rId4">
            <a:alphaModFix/>
          </a:blip>
          <a:stretch>
            <a:fillRect/>
          </a:stretch>
        </p:blipFill>
        <p:spPr>
          <a:xfrm>
            <a:off x="3014400" y="1909250"/>
            <a:ext cx="1557610" cy="1538000"/>
          </a:xfrm>
          <a:prstGeom prst="rect">
            <a:avLst/>
          </a:prstGeom>
          <a:noFill/>
          <a:ln>
            <a:noFill/>
          </a:ln>
        </p:spPr>
      </p:pic>
      <p:pic>
        <p:nvPicPr>
          <p:cNvPr id="78" name="Google Shape;78;p15"/>
          <p:cNvPicPr preferRelativeResize="0"/>
          <p:nvPr/>
        </p:nvPicPr>
        <p:blipFill>
          <a:blip r:embed="rId5">
            <a:alphaModFix/>
          </a:blip>
          <a:stretch>
            <a:fillRect/>
          </a:stretch>
        </p:blipFill>
        <p:spPr>
          <a:xfrm>
            <a:off x="5698000" y="3536018"/>
            <a:ext cx="3134301" cy="1410450"/>
          </a:xfrm>
          <a:prstGeom prst="rect">
            <a:avLst/>
          </a:prstGeom>
          <a:noFill/>
          <a:ln>
            <a:noFill/>
          </a:ln>
        </p:spPr>
      </p:pic>
      <p:pic>
        <p:nvPicPr>
          <p:cNvPr id="79" name="Google Shape;79;p15"/>
          <p:cNvPicPr preferRelativeResize="0"/>
          <p:nvPr/>
        </p:nvPicPr>
        <p:blipFill>
          <a:blip r:embed="rId6">
            <a:alphaModFix/>
          </a:blip>
          <a:stretch>
            <a:fillRect/>
          </a:stretch>
        </p:blipFill>
        <p:spPr>
          <a:xfrm>
            <a:off x="3617051" y="3875913"/>
            <a:ext cx="1692925" cy="730675"/>
          </a:xfrm>
          <a:prstGeom prst="rect">
            <a:avLst/>
          </a:prstGeom>
          <a:noFill/>
          <a:ln>
            <a:noFill/>
          </a:ln>
        </p:spPr>
      </p:pic>
      <p:pic>
        <p:nvPicPr>
          <p:cNvPr id="80" name="Google Shape;80;p15"/>
          <p:cNvPicPr preferRelativeResize="0"/>
          <p:nvPr/>
        </p:nvPicPr>
        <p:blipFill>
          <a:blip r:embed="rId7">
            <a:alphaModFix/>
          </a:blip>
          <a:stretch>
            <a:fillRect/>
          </a:stretch>
        </p:blipFill>
        <p:spPr>
          <a:xfrm>
            <a:off x="6058080" y="2076443"/>
            <a:ext cx="1773296" cy="990600"/>
          </a:xfrm>
          <a:prstGeom prst="rect">
            <a:avLst/>
          </a:prstGeom>
          <a:noFill/>
          <a:ln>
            <a:noFill/>
          </a:ln>
        </p:spPr>
      </p:pic>
      <p:pic>
        <p:nvPicPr>
          <p:cNvPr id="81" name="Google Shape;81;p15"/>
          <p:cNvPicPr preferRelativeResize="0"/>
          <p:nvPr/>
        </p:nvPicPr>
        <p:blipFill>
          <a:blip r:embed="rId8">
            <a:alphaModFix/>
          </a:blip>
          <a:stretch>
            <a:fillRect/>
          </a:stretch>
        </p:blipFill>
        <p:spPr>
          <a:xfrm>
            <a:off x="4715350" y="1296313"/>
            <a:ext cx="1252570" cy="730675"/>
          </a:xfrm>
          <a:prstGeom prst="rect">
            <a:avLst/>
          </a:prstGeom>
          <a:noFill/>
          <a:ln>
            <a:noFill/>
          </a:ln>
        </p:spPr>
      </p:pic>
      <p:pic>
        <p:nvPicPr>
          <p:cNvPr id="82" name="Google Shape;82;p15"/>
          <p:cNvPicPr preferRelativeResize="0"/>
          <p:nvPr/>
        </p:nvPicPr>
        <p:blipFill>
          <a:blip r:embed="rId9">
            <a:alphaModFix/>
          </a:blip>
          <a:stretch>
            <a:fillRect/>
          </a:stretch>
        </p:blipFill>
        <p:spPr>
          <a:xfrm>
            <a:off x="985226" y="1394151"/>
            <a:ext cx="1525514" cy="1305300"/>
          </a:xfrm>
          <a:prstGeom prst="rect">
            <a:avLst/>
          </a:prstGeom>
          <a:noFill/>
          <a:ln>
            <a:noFill/>
          </a:ln>
        </p:spPr>
      </p:pic>
      <p:pic>
        <p:nvPicPr>
          <p:cNvPr id="83" name="Google Shape;83;p15"/>
          <p:cNvPicPr preferRelativeResize="0"/>
          <p:nvPr/>
        </p:nvPicPr>
        <p:blipFill>
          <a:blip r:embed="rId10">
            <a:alphaModFix/>
          </a:blip>
          <a:stretch>
            <a:fillRect/>
          </a:stretch>
        </p:blipFill>
        <p:spPr>
          <a:xfrm>
            <a:off x="1056275" y="3386050"/>
            <a:ext cx="1454486" cy="1305300"/>
          </a:xfrm>
          <a:prstGeom prst="rect">
            <a:avLst/>
          </a:prstGeom>
          <a:noFill/>
          <a:ln>
            <a:noFill/>
          </a:ln>
        </p:spPr>
      </p:pic>
      <p:pic>
        <p:nvPicPr>
          <p:cNvPr id="84" name="Google Shape;84;p15"/>
          <p:cNvPicPr preferRelativeResize="0"/>
          <p:nvPr/>
        </p:nvPicPr>
        <p:blipFill>
          <a:blip r:embed="rId11">
            <a:alphaModFix/>
          </a:blip>
          <a:stretch>
            <a:fillRect/>
          </a:stretch>
        </p:blipFill>
        <p:spPr>
          <a:xfrm flipH="1" rot="-6501986">
            <a:off x="5181877" y="2215973"/>
            <a:ext cx="503302" cy="959072"/>
          </a:xfrm>
          <a:prstGeom prst="rect">
            <a:avLst/>
          </a:prstGeom>
          <a:noFill/>
          <a:ln>
            <a:noFill/>
          </a:ln>
        </p:spPr>
      </p:pic>
      <p:pic>
        <p:nvPicPr>
          <p:cNvPr id="85" name="Google Shape;85;p15"/>
          <p:cNvPicPr preferRelativeResize="0"/>
          <p:nvPr/>
        </p:nvPicPr>
        <p:blipFill>
          <a:blip r:embed="rId12">
            <a:alphaModFix/>
          </a:blip>
          <a:stretch>
            <a:fillRect/>
          </a:stretch>
        </p:blipFill>
        <p:spPr>
          <a:xfrm rot="-1381428">
            <a:off x="2501716" y="3166537"/>
            <a:ext cx="1213141" cy="773487"/>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pic>
        <p:nvPicPr>
          <p:cNvPr id="90" name="Google Shape;90;p16"/>
          <p:cNvPicPr preferRelativeResize="0"/>
          <p:nvPr/>
        </p:nvPicPr>
        <p:blipFill>
          <a:blip r:embed="rId3">
            <a:alphaModFix/>
          </a:blip>
          <a:stretch>
            <a:fillRect/>
          </a:stretch>
        </p:blipFill>
        <p:spPr>
          <a:xfrm>
            <a:off x="2842200" y="1012896"/>
            <a:ext cx="6064000" cy="3986453"/>
          </a:xfrm>
          <a:prstGeom prst="rect">
            <a:avLst/>
          </a:prstGeom>
          <a:noFill/>
          <a:ln>
            <a:noFill/>
          </a:ln>
        </p:spPr>
      </p:pic>
      <p:sp>
        <p:nvSpPr>
          <p:cNvPr id="91" name="Google Shape;91;p16"/>
          <p:cNvSpPr txBox="1"/>
          <p:nvPr>
            <p:ph idx="1" type="body"/>
          </p:nvPr>
        </p:nvSpPr>
        <p:spPr>
          <a:xfrm>
            <a:off x="311700" y="1420225"/>
            <a:ext cx="25305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1700">
                <a:solidFill>
                  <a:schemeClr val="dk1"/>
                </a:solidFill>
                <a:latin typeface="Calibri"/>
                <a:ea typeface="Calibri"/>
                <a:cs typeface="Calibri"/>
                <a:sym typeface="Calibri"/>
              </a:rPr>
              <a:t>What you might see in the night sky just by looking up (or with the help of a telescope) are literally millions of stars, as well as the Sun and Moon, but that’s not all…</a:t>
            </a:r>
            <a:endParaRPr sz="1700">
              <a:solidFill>
                <a:schemeClr val="dk1"/>
              </a:solidFill>
              <a:latin typeface="Calibri"/>
              <a:ea typeface="Calibri"/>
              <a:cs typeface="Calibri"/>
              <a:sym typeface="Calibri"/>
            </a:endParaRPr>
          </a:p>
          <a:p>
            <a:pPr indent="0" lvl="0" marL="0" rtl="0" algn="l">
              <a:spcBef>
                <a:spcPts val="1200"/>
              </a:spcBef>
              <a:spcAft>
                <a:spcPts val="1200"/>
              </a:spcAft>
              <a:buNone/>
            </a:pPr>
            <a:r>
              <a:t/>
            </a:r>
            <a:endParaRPr sz="1700">
              <a:solidFill>
                <a:schemeClr val="dk1"/>
              </a:solidFill>
              <a:latin typeface="Calibri"/>
              <a:ea typeface="Calibri"/>
              <a:cs typeface="Calibri"/>
              <a:sym typeface="Calibri"/>
            </a:endParaRPr>
          </a:p>
        </p:txBody>
      </p:sp>
      <p:pic>
        <p:nvPicPr>
          <p:cNvPr id="92" name="Google Shape;92;p16"/>
          <p:cNvPicPr preferRelativeResize="0"/>
          <p:nvPr/>
        </p:nvPicPr>
        <p:blipFill>
          <a:blip r:embed="rId4">
            <a:alphaModFix/>
          </a:blip>
          <a:stretch>
            <a:fillRect/>
          </a:stretch>
        </p:blipFill>
        <p:spPr>
          <a:xfrm>
            <a:off x="-96309" y="161875"/>
            <a:ext cx="4406725" cy="990600"/>
          </a:xfrm>
          <a:prstGeom prst="rect">
            <a:avLst/>
          </a:prstGeom>
          <a:noFill/>
          <a:ln>
            <a:noFill/>
          </a:ln>
        </p:spPr>
      </p:pic>
      <p:sp>
        <p:nvSpPr>
          <p:cNvPr id="93" name="Google Shape;93;p16"/>
          <p:cNvSpPr txBox="1"/>
          <p:nvPr/>
        </p:nvSpPr>
        <p:spPr>
          <a:xfrm>
            <a:off x="258025" y="349375"/>
            <a:ext cx="41574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800">
                <a:solidFill>
                  <a:schemeClr val="dk1"/>
                </a:solidFill>
                <a:latin typeface="Calibri"/>
                <a:ea typeface="Calibri"/>
                <a:cs typeface="Calibri"/>
                <a:sym typeface="Calibri"/>
              </a:rPr>
              <a:t>Now you see me…</a:t>
            </a:r>
            <a:endParaRPr b="1" sz="2800">
              <a:solidFill>
                <a:schemeClr val="dk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17"/>
          <p:cNvSpPr txBox="1"/>
          <p:nvPr>
            <p:ph idx="1" type="body"/>
          </p:nvPr>
        </p:nvSpPr>
        <p:spPr>
          <a:xfrm>
            <a:off x="311700" y="1152475"/>
            <a:ext cx="8520600" cy="1279500"/>
          </a:xfrm>
          <a:prstGeom prst="rect">
            <a:avLst/>
          </a:prstGeom>
        </p:spPr>
        <p:txBody>
          <a:bodyPr anchorCtr="0" anchor="t" bIns="91425" lIns="91425" spcFirstLastPara="1" rIns="91425" wrap="square" tIns="91425">
            <a:normAutofit/>
          </a:bodyPr>
          <a:lstStyle/>
          <a:p>
            <a:pPr indent="0" lvl="0" marL="0" rtl="0" algn="l">
              <a:lnSpc>
                <a:spcPct val="95000"/>
              </a:lnSpc>
              <a:spcBef>
                <a:spcPts val="0"/>
              </a:spcBef>
              <a:spcAft>
                <a:spcPts val="0"/>
              </a:spcAft>
              <a:buSzPts val="1018"/>
              <a:buNone/>
            </a:pPr>
            <a:r>
              <a:rPr lang="en" sz="1565">
                <a:solidFill>
                  <a:schemeClr val="dk1"/>
                </a:solidFill>
                <a:latin typeface="Calibri"/>
                <a:ea typeface="Calibri"/>
                <a:cs typeface="Calibri"/>
                <a:sym typeface="Calibri"/>
              </a:rPr>
              <a:t>Space is immense and what we can see is only a fraction of what is there above our heads. Some planets, galaxies and stars are too far away for us to see, but there are also other things that don’t capture light and are invisible to us…</a:t>
            </a:r>
            <a:endParaRPr sz="1565">
              <a:solidFill>
                <a:schemeClr val="dk1"/>
              </a:solidFill>
              <a:latin typeface="Calibri"/>
              <a:ea typeface="Calibri"/>
              <a:cs typeface="Calibri"/>
              <a:sym typeface="Calibri"/>
            </a:endParaRPr>
          </a:p>
          <a:p>
            <a:pPr indent="0" lvl="0" marL="0" rtl="0" algn="l">
              <a:lnSpc>
                <a:spcPct val="95000"/>
              </a:lnSpc>
              <a:spcBef>
                <a:spcPts val="1200"/>
              </a:spcBef>
              <a:spcAft>
                <a:spcPts val="1200"/>
              </a:spcAft>
              <a:buSzPts val="1018"/>
              <a:buNone/>
            </a:pPr>
            <a:r>
              <a:t/>
            </a:r>
            <a:endParaRPr b="1" sz="1010">
              <a:solidFill>
                <a:schemeClr val="dk1"/>
              </a:solidFill>
              <a:latin typeface="Calibri"/>
              <a:ea typeface="Calibri"/>
              <a:cs typeface="Calibri"/>
              <a:sym typeface="Calibri"/>
            </a:endParaRPr>
          </a:p>
        </p:txBody>
      </p:sp>
      <p:pic>
        <p:nvPicPr>
          <p:cNvPr id="99" name="Google Shape;99;p17"/>
          <p:cNvPicPr preferRelativeResize="0"/>
          <p:nvPr/>
        </p:nvPicPr>
        <p:blipFill>
          <a:blip r:embed="rId3">
            <a:alphaModFix/>
          </a:blip>
          <a:stretch>
            <a:fillRect/>
          </a:stretch>
        </p:blipFill>
        <p:spPr>
          <a:xfrm>
            <a:off x="-96309" y="161875"/>
            <a:ext cx="4406725" cy="990600"/>
          </a:xfrm>
          <a:prstGeom prst="rect">
            <a:avLst/>
          </a:prstGeom>
          <a:noFill/>
          <a:ln>
            <a:noFill/>
          </a:ln>
        </p:spPr>
      </p:pic>
      <p:sp>
        <p:nvSpPr>
          <p:cNvPr id="100" name="Google Shape;100;p17"/>
          <p:cNvSpPr txBox="1"/>
          <p:nvPr/>
        </p:nvSpPr>
        <p:spPr>
          <a:xfrm>
            <a:off x="229550" y="349375"/>
            <a:ext cx="41574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800">
                <a:solidFill>
                  <a:schemeClr val="dk1"/>
                </a:solidFill>
                <a:latin typeface="Calibri"/>
                <a:ea typeface="Calibri"/>
                <a:cs typeface="Calibri"/>
                <a:sym typeface="Calibri"/>
              </a:rPr>
              <a:t>Now you don’t!</a:t>
            </a:r>
            <a:endParaRPr b="1" sz="2800">
              <a:solidFill>
                <a:schemeClr val="dk1"/>
              </a:solidFill>
              <a:latin typeface="Calibri"/>
              <a:ea typeface="Calibri"/>
              <a:cs typeface="Calibri"/>
              <a:sym typeface="Calibri"/>
            </a:endParaRPr>
          </a:p>
        </p:txBody>
      </p:sp>
      <p:sp>
        <p:nvSpPr>
          <p:cNvPr id="101" name="Google Shape;101;p17"/>
          <p:cNvSpPr txBox="1"/>
          <p:nvPr/>
        </p:nvSpPr>
        <p:spPr>
          <a:xfrm>
            <a:off x="229550" y="2185575"/>
            <a:ext cx="3000000" cy="400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1200"/>
              </a:spcAft>
              <a:buNone/>
            </a:pPr>
            <a:r>
              <a:t/>
            </a:r>
            <a:endParaRPr/>
          </a:p>
        </p:txBody>
      </p:sp>
      <p:pic>
        <p:nvPicPr>
          <p:cNvPr id="102" name="Google Shape;102;p17"/>
          <p:cNvPicPr preferRelativeResize="0"/>
          <p:nvPr/>
        </p:nvPicPr>
        <p:blipFill>
          <a:blip r:embed="rId4">
            <a:alphaModFix/>
          </a:blip>
          <a:stretch>
            <a:fillRect/>
          </a:stretch>
        </p:blipFill>
        <p:spPr>
          <a:xfrm>
            <a:off x="3837951" y="3120297"/>
            <a:ext cx="3000000" cy="1917777"/>
          </a:xfrm>
          <a:prstGeom prst="rect">
            <a:avLst/>
          </a:prstGeom>
          <a:noFill/>
          <a:ln>
            <a:noFill/>
          </a:ln>
        </p:spPr>
      </p:pic>
      <p:pic>
        <p:nvPicPr>
          <p:cNvPr id="103" name="Google Shape;103;p17"/>
          <p:cNvPicPr preferRelativeResize="0"/>
          <p:nvPr/>
        </p:nvPicPr>
        <p:blipFill>
          <a:blip r:embed="rId5">
            <a:alphaModFix/>
          </a:blip>
          <a:stretch>
            <a:fillRect/>
          </a:stretch>
        </p:blipFill>
        <p:spPr>
          <a:xfrm>
            <a:off x="6632300" y="2359925"/>
            <a:ext cx="2090145" cy="934725"/>
          </a:xfrm>
          <a:prstGeom prst="rect">
            <a:avLst/>
          </a:prstGeom>
          <a:noFill/>
          <a:ln>
            <a:noFill/>
          </a:ln>
        </p:spPr>
      </p:pic>
      <p:pic>
        <p:nvPicPr>
          <p:cNvPr id="104" name="Google Shape;104;p17"/>
          <p:cNvPicPr preferRelativeResize="0"/>
          <p:nvPr/>
        </p:nvPicPr>
        <p:blipFill>
          <a:blip r:embed="rId6">
            <a:alphaModFix/>
          </a:blip>
          <a:stretch>
            <a:fillRect/>
          </a:stretch>
        </p:blipFill>
        <p:spPr>
          <a:xfrm>
            <a:off x="229550" y="2265425"/>
            <a:ext cx="3227524" cy="1855825"/>
          </a:xfrm>
          <a:prstGeom prst="rect">
            <a:avLst/>
          </a:prstGeom>
          <a:noFill/>
          <a:ln>
            <a:noFill/>
          </a:ln>
        </p:spPr>
      </p:pic>
      <p:pic>
        <p:nvPicPr>
          <p:cNvPr id="105" name="Google Shape;105;p17"/>
          <p:cNvPicPr preferRelativeResize="0"/>
          <p:nvPr/>
        </p:nvPicPr>
        <p:blipFill>
          <a:blip r:embed="rId7">
            <a:alphaModFix/>
          </a:blip>
          <a:stretch>
            <a:fillRect/>
          </a:stretch>
        </p:blipFill>
        <p:spPr>
          <a:xfrm>
            <a:off x="5178602" y="2185575"/>
            <a:ext cx="1386931" cy="247905"/>
          </a:xfrm>
          <a:prstGeom prst="rect">
            <a:avLst/>
          </a:prstGeom>
          <a:noFill/>
          <a:ln>
            <a:noFill/>
          </a:ln>
        </p:spPr>
      </p:pic>
      <p:pic>
        <p:nvPicPr>
          <p:cNvPr id="106" name="Google Shape;106;p17"/>
          <p:cNvPicPr preferRelativeResize="0"/>
          <p:nvPr/>
        </p:nvPicPr>
        <p:blipFill>
          <a:blip r:embed="rId8">
            <a:alphaModFix/>
          </a:blip>
          <a:stretch>
            <a:fillRect/>
          </a:stretch>
        </p:blipFill>
        <p:spPr>
          <a:xfrm>
            <a:off x="3457080" y="2244975"/>
            <a:ext cx="911220" cy="281406"/>
          </a:xfrm>
          <a:prstGeom prst="rect">
            <a:avLst/>
          </a:prstGeom>
          <a:noFill/>
          <a:ln>
            <a:noFill/>
          </a:ln>
        </p:spPr>
      </p:pic>
      <p:pic>
        <p:nvPicPr>
          <p:cNvPr id="107" name="Google Shape;107;p17"/>
          <p:cNvPicPr preferRelativeResize="0"/>
          <p:nvPr/>
        </p:nvPicPr>
        <p:blipFill>
          <a:blip r:embed="rId9">
            <a:alphaModFix/>
          </a:blip>
          <a:stretch>
            <a:fillRect/>
          </a:stretch>
        </p:blipFill>
        <p:spPr>
          <a:xfrm>
            <a:off x="7030888" y="3743819"/>
            <a:ext cx="1467333" cy="294806"/>
          </a:xfrm>
          <a:prstGeom prst="rect">
            <a:avLst/>
          </a:prstGeom>
          <a:noFill/>
          <a:ln>
            <a:noFill/>
          </a:ln>
        </p:spPr>
      </p:pic>
      <p:pic>
        <p:nvPicPr>
          <p:cNvPr id="108" name="Google Shape;108;p17"/>
          <p:cNvPicPr preferRelativeResize="0"/>
          <p:nvPr/>
        </p:nvPicPr>
        <p:blipFill>
          <a:blip r:embed="rId10">
            <a:alphaModFix/>
          </a:blip>
          <a:stretch>
            <a:fillRect/>
          </a:stretch>
        </p:blipFill>
        <p:spPr>
          <a:xfrm flipH="1" rot="-1386543">
            <a:off x="3263975" y="2675938"/>
            <a:ext cx="583766" cy="294800"/>
          </a:xfrm>
          <a:prstGeom prst="rect">
            <a:avLst/>
          </a:prstGeom>
          <a:noFill/>
          <a:ln>
            <a:noFill/>
          </a:ln>
        </p:spPr>
      </p:pic>
      <p:pic>
        <p:nvPicPr>
          <p:cNvPr id="109" name="Google Shape;109;p17"/>
          <p:cNvPicPr preferRelativeResize="0"/>
          <p:nvPr/>
        </p:nvPicPr>
        <p:blipFill>
          <a:blip r:embed="rId10">
            <a:alphaModFix/>
          </a:blip>
          <a:stretch>
            <a:fillRect/>
          </a:stretch>
        </p:blipFill>
        <p:spPr>
          <a:xfrm rot="788668">
            <a:off x="6048525" y="2571750"/>
            <a:ext cx="583766" cy="294800"/>
          </a:xfrm>
          <a:prstGeom prst="rect">
            <a:avLst/>
          </a:prstGeom>
          <a:noFill/>
          <a:ln>
            <a:noFill/>
          </a:ln>
        </p:spPr>
      </p:pic>
      <p:pic>
        <p:nvPicPr>
          <p:cNvPr id="110" name="Google Shape;110;p17"/>
          <p:cNvPicPr preferRelativeResize="0"/>
          <p:nvPr/>
        </p:nvPicPr>
        <p:blipFill>
          <a:blip r:embed="rId10">
            <a:alphaModFix/>
          </a:blip>
          <a:stretch>
            <a:fillRect/>
          </a:stretch>
        </p:blipFill>
        <p:spPr>
          <a:xfrm flipH="1" rot="-1253370">
            <a:off x="6945350" y="4133000"/>
            <a:ext cx="583766" cy="2948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pic>
        <p:nvPicPr>
          <p:cNvPr id="115" name="Google Shape;115;p18"/>
          <p:cNvPicPr preferRelativeResize="0"/>
          <p:nvPr/>
        </p:nvPicPr>
        <p:blipFill>
          <a:blip r:embed="rId3">
            <a:alphaModFix/>
          </a:blip>
          <a:stretch>
            <a:fillRect/>
          </a:stretch>
        </p:blipFill>
        <p:spPr>
          <a:xfrm>
            <a:off x="4567025" y="617433"/>
            <a:ext cx="4342351" cy="4265741"/>
          </a:xfrm>
          <a:prstGeom prst="rect">
            <a:avLst/>
          </a:prstGeom>
          <a:noFill/>
          <a:ln>
            <a:noFill/>
          </a:ln>
        </p:spPr>
      </p:pic>
      <p:pic>
        <p:nvPicPr>
          <p:cNvPr id="116" name="Google Shape;116;p18"/>
          <p:cNvPicPr preferRelativeResize="0"/>
          <p:nvPr/>
        </p:nvPicPr>
        <p:blipFill>
          <a:blip r:embed="rId4">
            <a:alphaModFix/>
          </a:blip>
          <a:stretch>
            <a:fillRect/>
          </a:stretch>
        </p:blipFill>
        <p:spPr>
          <a:xfrm>
            <a:off x="-118098" y="227250"/>
            <a:ext cx="2108301" cy="990600"/>
          </a:xfrm>
          <a:prstGeom prst="rect">
            <a:avLst/>
          </a:prstGeom>
          <a:noFill/>
          <a:ln>
            <a:noFill/>
          </a:ln>
        </p:spPr>
      </p:pic>
      <p:sp>
        <p:nvSpPr>
          <p:cNvPr id="117" name="Google Shape;117;p18"/>
          <p:cNvSpPr txBox="1"/>
          <p:nvPr/>
        </p:nvSpPr>
        <p:spPr>
          <a:xfrm>
            <a:off x="209825" y="414750"/>
            <a:ext cx="15864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800">
                <a:solidFill>
                  <a:schemeClr val="dk1"/>
                </a:solidFill>
                <a:latin typeface="Calibri"/>
                <a:ea typeface="Calibri"/>
                <a:cs typeface="Calibri"/>
                <a:sym typeface="Calibri"/>
              </a:rPr>
              <a:t>Look up!</a:t>
            </a:r>
            <a:endParaRPr b="1" sz="2800">
              <a:solidFill>
                <a:schemeClr val="dk1"/>
              </a:solidFill>
              <a:latin typeface="Calibri"/>
              <a:ea typeface="Calibri"/>
              <a:cs typeface="Calibri"/>
              <a:sym typeface="Calibri"/>
            </a:endParaRPr>
          </a:p>
        </p:txBody>
      </p:sp>
      <p:pic>
        <p:nvPicPr>
          <p:cNvPr id="118" name="Google Shape;118;p18"/>
          <p:cNvPicPr preferRelativeResize="0"/>
          <p:nvPr/>
        </p:nvPicPr>
        <p:blipFill>
          <a:blip r:embed="rId5">
            <a:alphaModFix/>
          </a:blip>
          <a:stretch>
            <a:fillRect/>
          </a:stretch>
        </p:blipFill>
        <p:spPr>
          <a:xfrm rot="555226">
            <a:off x="743064" y="2708704"/>
            <a:ext cx="1468497" cy="2069867"/>
          </a:xfrm>
          <a:prstGeom prst="rect">
            <a:avLst/>
          </a:prstGeom>
          <a:noFill/>
          <a:ln>
            <a:noFill/>
          </a:ln>
          <a:effectLst>
            <a:outerShdw blurRad="57150" rotWithShape="0" algn="bl" dir="5400000" dist="19050">
              <a:srgbClr val="000000">
                <a:alpha val="50000"/>
              </a:srgbClr>
            </a:outerShdw>
          </a:effectLst>
        </p:spPr>
      </p:pic>
      <p:sp>
        <p:nvSpPr>
          <p:cNvPr id="119" name="Google Shape;119;p18"/>
          <p:cNvSpPr txBox="1"/>
          <p:nvPr/>
        </p:nvSpPr>
        <p:spPr>
          <a:xfrm>
            <a:off x="463100" y="1356875"/>
            <a:ext cx="3843300" cy="1108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000">
                <a:latin typeface="Calibri"/>
                <a:ea typeface="Calibri"/>
                <a:cs typeface="Calibri"/>
                <a:sym typeface="Calibri"/>
              </a:rPr>
              <a:t>For thousands of years, travellers on land and sea have used the positions of stars to navigate.</a:t>
            </a:r>
            <a:endParaRPr sz="2000">
              <a:latin typeface="Calibri"/>
              <a:ea typeface="Calibri"/>
              <a:cs typeface="Calibri"/>
              <a:sym typeface="Calibri"/>
            </a:endParaRPr>
          </a:p>
        </p:txBody>
      </p:sp>
      <p:sp>
        <p:nvSpPr>
          <p:cNvPr id="120" name="Google Shape;120;p18"/>
          <p:cNvSpPr txBox="1"/>
          <p:nvPr/>
        </p:nvSpPr>
        <p:spPr>
          <a:xfrm>
            <a:off x="2510725" y="3097150"/>
            <a:ext cx="1914000" cy="1154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100">
                <a:latin typeface="Calibri"/>
                <a:ea typeface="Calibri"/>
                <a:cs typeface="Calibri"/>
                <a:sym typeface="Calibri"/>
              </a:rPr>
              <a:t>Can you create your own constellation?</a:t>
            </a:r>
            <a:endParaRPr sz="2100">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pic>
        <p:nvPicPr>
          <p:cNvPr id="125" name="Google Shape;125;p19"/>
          <p:cNvPicPr preferRelativeResize="0"/>
          <p:nvPr/>
        </p:nvPicPr>
        <p:blipFill>
          <a:blip r:embed="rId3">
            <a:alphaModFix/>
          </a:blip>
          <a:stretch>
            <a:fillRect/>
          </a:stretch>
        </p:blipFill>
        <p:spPr>
          <a:xfrm>
            <a:off x="1145688" y="1965497"/>
            <a:ext cx="6613074" cy="2740750"/>
          </a:xfrm>
          <a:prstGeom prst="rect">
            <a:avLst/>
          </a:prstGeom>
          <a:noFill/>
          <a:ln>
            <a:noFill/>
          </a:ln>
        </p:spPr>
      </p:pic>
      <p:pic>
        <p:nvPicPr>
          <p:cNvPr id="126" name="Google Shape;126;p19"/>
          <p:cNvPicPr preferRelativeResize="0"/>
          <p:nvPr/>
        </p:nvPicPr>
        <p:blipFill>
          <a:blip r:embed="rId4">
            <a:alphaModFix/>
          </a:blip>
          <a:stretch>
            <a:fillRect/>
          </a:stretch>
        </p:blipFill>
        <p:spPr>
          <a:xfrm>
            <a:off x="-96300" y="161875"/>
            <a:ext cx="3019000" cy="908100"/>
          </a:xfrm>
          <a:prstGeom prst="rect">
            <a:avLst/>
          </a:prstGeom>
          <a:noFill/>
          <a:ln>
            <a:noFill/>
          </a:ln>
        </p:spPr>
      </p:pic>
      <p:sp>
        <p:nvSpPr>
          <p:cNvPr id="127" name="Google Shape;127;p19"/>
          <p:cNvSpPr txBox="1"/>
          <p:nvPr>
            <p:ph type="title"/>
          </p:nvPr>
        </p:nvSpPr>
        <p:spPr>
          <a:xfrm>
            <a:off x="311650" y="370825"/>
            <a:ext cx="23649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Calibri"/>
                <a:ea typeface="Calibri"/>
                <a:cs typeface="Calibri"/>
                <a:sym typeface="Calibri"/>
              </a:rPr>
              <a:t>So let’s set off!</a:t>
            </a:r>
            <a:endParaRPr b="1">
              <a:latin typeface="Calibri"/>
              <a:ea typeface="Calibri"/>
              <a:cs typeface="Calibri"/>
              <a:sym typeface="Calibri"/>
            </a:endParaRPr>
          </a:p>
        </p:txBody>
      </p:sp>
      <p:sp>
        <p:nvSpPr>
          <p:cNvPr id="128" name="Google Shape;128;p19"/>
          <p:cNvSpPr txBox="1"/>
          <p:nvPr>
            <p:ph idx="1" type="body"/>
          </p:nvPr>
        </p:nvSpPr>
        <p:spPr>
          <a:xfrm>
            <a:off x="3348450" y="333650"/>
            <a:ext cx="5300700" cy="923400"/>
          </a:xfrm>
          <a:prstGeom prst="rect">
            <a:avLst/>
          </a:prstGeom>
          <a:ln cap="flat" cmpd="sng" w="9525">
            <a:solidFill>
              <a:schemeClr val="lt1"/>
            </a:solidFill>
            <a:prstDash val="solid"/>
            <a:round/>
            <a:headEnd len="sm" w="sm" type="none"/>
            <a:tailEnd len="sm" w="sm" type="none"/>
          </a:ln>
        </p:spPr>
        <p:txBody>
          <a:bodyPr anchorCtr="0" anchor="t" bIns="91425" lIns="91425" spcFirstLastPara="1" rIns="91425" wrap="square" tIns="91425">
            <a:normAutofit/>
          </a:bodyPr>
          <a:lstStyle/>
          <a:p>
            <a:pPr indent="0" lvl="0" marL="0" rtl="0" algn="l">
              <a:lnSpc>
                <a:spcPct val="95000"/>
              </a:lnSpc>
              <a:spcBef>
                <a:spcPts val="0"/>
              </a:spcBef>
              <a:spcAft>
                <a:spcPts val="1200"/>
              </a:spcAft>
              <a:buNone/>
            </a:pPr>
            <a:r>
              <a:rPr lang="en" sz="1500">
                <a:solidFill>
                  <a:schemeClr val="dk1"/>
                </a:solidFill>
                <a:latin typeface="Calibri"/>
                <a:ea typeface="Calibri"/>
                <a:cs typeface="Calibri"/>
                <a:sym typeface="Calibri"/>
              </a:rPr>
              <a:t>Over the centuries, we have</a:t>
            </a:r>
            <a:r>
              <a:rPr lang="en" sz="1500">
                <a:solidFill>
                  <a:schemeClr val="dk1"/>
                </a:solidFill>
                <a:highlight>
                  <a:schemeClr val="lt1"/>
                </a:highlight>
                <a:latin typeface="Calibri"/>
                <a:ea typeface="Calibri"/>
                <a:cs typeface="Calibri"/>
                <a:sym typeface="Calibri"/>
              </a:rPr>
              <a:t> learned</a:t>
            </a:r>
            <a:r>
              <a:rPr lang="en" sz="1500">
                <a:solidFill>
                  <a:schemeClr val="dk1"/>
                </a:solidFill>
                <a:latin typeface="Calibri"/>
                <a:ea typeface="Calibri"/>
                <a:cs typeface="Calibri"/>
                <a:sym typeface="Calibri"/>
              </a:rPr>
              <a:t> </a:t>
            </a:r>
            <a:r>
              <a:rPr lang="en" sz="1500">
                <a:solidFill>
                  <a:schemeClr val="dk1"/>
                </a:solidFill>
                <a:latin typeface="Calibri"/>
                <a:ea typeface="Calibri"/>
                <a:cs typeface="Calibri"/>
                <a:sym typeface="Calibri"/>
              </a:rPr>
              <a:t>a lot</a:t>
            </a:r>
            <a:r>
              <a:rPr lang="en" sz="1500">
                <a:solidFill>
                  <a:schemeClr val="dk1"/>
                </a:solidFill>
                <a:latin typeface="Calibri"/>
                <a:ea typeface="Calibri"/>
                <a:cs typeface="Calibri"/>
                <a:sym typeface="Calibri"/>
              </a:rPr>
              <a:t> about our own planet but space still remains mostly unknown and full of mysteries. Here’s the space timeline. Can you guess the 3 missing </a:t>
            </a:r>
            <a:r>
              <a:rPr lang="en" sz="1500">
                <a:solidFill>
                  <a:schemeClr val="dk1"/>
                </a:solidFill>
                <a:latin typeface="Calibri"/>
                <a:ea typeface="Calibri"/>
                <a:cs typeface="Calibri"/>
                <a:sym typeface="Calibri"/>
              </a:rPr>
              <a:t>dates</a:t>
            </a:r>
            <a:r>
              <a:rPr lang="en" sz="1500">
                <a:solidFill>
                  <a:schemeClr val="dk1"/>
                </a:solidFill>
                <a:latin typeface="Calibri"/>
                <a:ea typeface="Calibri"/>
                <a:cs typeface="Calibri"/>
                <a:sym typeface="Calibri"/>
              </a:rPr>
              <a:t>?</a:t>
            </a:r>
            <a:endParaRPr sz="1500">
              <a:solidFill>
                <a:schemeClr val="dk1"/>
              </a:solidFill>
              <a:latin typeface="Calibri"/>
              <a:ea typeface="Calibri"/>
              <a:cs typeface="Calibri"/>
              <a:sym typeface="Calibri"/>
            </a:endParaRPr>
          </a:p>
        </p:txBody>
      </p:sp>
      <p:sp>
        <p:nvSpPr>
          <p:cNvPr id="129" name="Google Shape;129;p19"/>
          <p:cNvSpPr txBox="1"/>
          <p:nvPr/>
        </p:nvSpPr>
        <p:spPr>
          <a:xfrm>
            <a:off x="513050" y="2058300"/>
            <a:ext cx="11634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rgbClr val="1118B4"/>
                </a:solidFill>
              </a:rPr>
              <a:t>1957</a:t>
            </a:r>
            <a:r>
              <a:rPr lang="en" sz="1000"/>
              <a:t>- </a:t>
            </a:r>
            <a:r>
              <a:rPr b="1" lang="en" sz="900">
                <a:solidFill>
                  <a:schemeClr val="dk1"/>
                </a:solidFill>
              </a:rPr>
              <a:t>Sputnik 1 </a:t>
            </a:r>
            <a:endParaRPr b="1" sz="900">
              <a:solidFill>
                <a:schemeClr val="dk1"/>
              </a:solidFill>
            </a:endParaRPr>
          </a:p>
          <a:p>
            <a:pPr indent="0" lvl="0" marL="0" rtl="0" algn="l">
              <a:spcBef>
                <a:spcPts val="0"/>
              </a:spcBef>
              <a:spcAft>
                <a:spcPts val="0"/>
              </a:spcAft>
              <a:buNone/>
            </a:pPr>
            <a:r>
              <a:rPr lang="en" sz="900">
                <a:solidFill>
                  <a:schemeClr val="dk1"/>
                </a:solidFill>
              </a:rPr>
              <a:t>is the very first man-made satellite to take off!</a:t>
            </a:r>
            <a:endParaRPr sz="900">
              <a:solidFill>
                <a:schemeClr val="dk1"/>
              </a:solidFill>
            </a:endParaRPr>
          </a:p>
          <a:p>
            <a:pPr indent="0" lvl="0" marL="0" rtl="0" algn="l">
              <a:spcBef>
                <a:spcPts val="0"/>
              </a:spcBef>
              <a:spcAft>
                <a:spcPts val="0"/>
              </a:spcAft>
              <a:buNone/>
            </a:pPr>
            <a:r>
              <a:t/>
            </a:r>
            <a:endParaRPr sz="1000"/>
          </a:p>
        </p:txBody>
      </p:sp>
      <p:sp>
        <p:nvSpPr>
          <p:cNvPr id="130" name="Google Shape;130;p19"/>
          <p:cNvSpPr txBox="1"/>
          <p:nvPr/>
        </p:nvSpPr>
        <p:spPr>
          <a:xfrm>
            <a:off x="2350625" y="1524600"/>
            <a:ext cx="1428900" cy="908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200"/>
              </a:spcBef>
              <a:spcAft>
                <a:spcPts val="0"/>
              </a:spcAft>
              <a:buClr>
                <a:schemeClr val="dk1"/>
              </a:buClr>
              <a:buSzPts val="1100"/>
              <a:buFont typeface="Arial"/>
              <a:buNone/>
            </a:pPr>
            <a:r>
              <a:rPr b="1" lang="en" sz="1100">
                <a:solidFill>
                  <a:srgbClr val="1118B4"/>
                </a:solidFill>
              </a:rPr>
              <a:t>1.</a:t>
            </a:r>
            <a:r>
              <a:rPr b="1" lang="en" sz="1100">
                <a:solidFill>
                  <a:srgbClr val="1118B4"/>
                </a:solidFill>
              </a:rPr>
              <a:t>When was the</a:t>
            </a:r>
            <a:r>
              <a:rPr lang="en" sz="900">
                <a:solidFill>
                  <a:schemeClr val="dk1"/>
                </a:solidFill>
              </a:rPr>
              <a:t> First </a:t>
            </a:r>
            <a:r>
              <a:rPr b="1" lang="en" sz="900">
                <a:solidFill>
                  <a:schemeClr val="dk1"/>
                </a:solidFill>
              </a:rPr>
              <a:t>Moon landing??</a:t>
            </a:r>
            <a:endParaRPr b="1" sz="1100">
              <a:solidFill>
                <a:srgbClr val="1118B4"/>
              </a:solidFill>
            </a:endParaRPr>
          </a:p>
          <a:p>
            <a:pPr indent="0" lvl="0" marL="0" rtl="0" algn="l">
              <a:spcBef>
                <a:spcPts val="1200"/>
              </a:spcBef>
              <a:spcAft>
                <a:spcPts val="0"/>
              </a:spcAft>
              <a:buNone/>
            </a:pPr>
            <a:r>
              <a:t/>
            </a:r>
            <a:endParaRPr/>
          </a:p>
        </p:txBody>
      </p:sp>
      <p:sp>
        <p:nvSpPr>
          <p:cNvPr id="131" name="Google Shape;131;p19"/>
          <p:cNvSpPr txBox="1"/>
          <p:nvPr/>
        </p:nvSpPr>
        <p:spPr>
          <a:xfrm>
            <a:off x="4278750" y="1650100"/>
            <a:ext cx="1265400" cy="908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200"/>
              </a:spcBef>
              <a:spcAft>
                <a:spcPts val="0"/>
              </a:spcAft>
              <a:buClr>
                <a:schemeClr val="dk1"/>
              </a:buClr>
              <a:buSzPts val="1100"/>
              <a:buFont typeface="Arial"/>
              <a:buNone/>
            </a:pPr>
            <a:r>
              <a:rPr b="1" lang="en" sz="1100">
                <a:solidFill>
                  <a:srgbClr val="1118B4"/>
                </a:solidFill>
              </a:rPr>
              <a:t>1976 </a:t>
            </a:r>
            <a:r>
              <a:rPr lang="en" sz="900">
                <a:solidFill>
                  <a:schemeClr val="dk1"/>
                </a:solidFill>
              </a:rPr>
              <a:t>– First images of </a:t>
            </a:r>
            <a:r>
              <a:rPr b="1" lang="en" sz="900">
                <a:solidFill>
                  <a:schemeClr val="dk1"/>
                </a:solidFill>
              </a:rPr>
              <a:t>Mars!</a:t>
            </a:r>
            <a:endParaRPr b="1" sz="900">
              <a:solidFill>
                <a:schemeClr val="dk1"/>
              </a:solidFill>
            </a:endParaRPr>
          </a:p>
          <a:p>
            <a:pPr indent="0" lvl="0" marL="0" rtl="0" algn="l">
              <a:spcBef>
                <a:spcPts val="1200"/>
              </a:spcBef>
              <a:spcAft>
                <a:spcPts val="0"/>
              </a:spcAft>
              <a:buNone/>
            </a:pPr>
            <a:r>
              <a:t/>
            </a:r>
            <a:endParaRPr/>
          </a:p>
        </p:txBody>
      </p:sp>
      <p:sp>
        <p:nvSpPr>
          <p:cNvPr id="132" name="Google Shape;132;p19"/>
          <p:cNvSpPr txBox="1"/>
          <p:nvPr/>
        </p:nvSpPr>
        <p:spPr>
          <a:xfrm>
            <a:off x="6115600" y="1535050"/>
            <a:ext cx="1918500" cy="1138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200"/>
              </a:spcBef>
              <a:spcAft>
                <a:spcPts val="0"/>
              </a:spcAft>
              <a:buClr>
                <a:schemeClr val="dk1"/>
              </a:buClr>
              <a:buSzPts val="1100"/>
              <a:buFont typeface="Arial"/>
              <a:buNone/>
            </a:pPr>
            <a:r>
              <a:rPr b="1" lang="en" sz="1100">
                <a:solidFill>
                  <a:srgbClr val="1118B4"/>
                </a:solidFill>
              </a:rPr>
              <a:t>2.When was the first giant space telescope launched?</a:t>
            </a:r>
            <a:endParaRPr b="1" sz="900">
              <a:solidFill>
                <a:schemeClr val="dk1"/>
              </a:solidFill>
            </a:endParaRPr>
          </a:p>
          <a:p>
            <a:pPr indent="0" lvl="0" marL="0" rtl="0" algn="l">
              <a:spcBef>
                <a:spcPts val="1200"/>
              </a:spcBef>
              <a:spcAft>
                <a:spcPts val="0"/>
              </a:spcAft>
              <a:buNone/>
            </a:pPr>
            <a:r>
              <a:t/>
            </a:r>
            <a:endParaRPr/>
          </a:p>
        </p:txBody>
      </p:sp>
      <p:sp>
        <p:nvSpPr>
          <p:cNvPr id="133" name="Google Shape;133;p19"/>
          <p:cNvSpPr txBox="1"/>
          <p:nvPr/>
        </p:nvSpPr>
        <p:spPr>
          <a:xfrm>
            <a:off x="416450" y="3089025"/>
            <a:ext cx="1204200" cy="1067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200"/>
              </a:spcBef>
              <a:spcAft>
                <a:spcPts val="0"/>
              </a:spcAft>
              <a:buClr>
                <a:schemeClr val="dk1"/>
              </a:buClr>
              <a:buSzPts val="1100"/>
              <a:buFont typeface="Arial"/>
              <a:buNone/>
            </a:pPr>
            <a:r>
              <a:rPr b="1" lang="en" sz="1100">
                <a:solidFill>
                  <a:srgbClr val="1118B4"/>
                </a:solidFill>
              </a:rPr>
              <a:t>1997</a:t>
            </a:r>
            <a:r>
              <a:rPr lang="en" sz="900">
                <a:solidFill>
                  <a:schemeClr val="dk1"/>
                </a:solidFill>
              </a:rPr>
              <a:t>– First </a:t>
            </a:r>
            <a:r>
              <a:rPr b="1" lang="en" sz="900">
                <a:solidFill>
                  <a:schemeClr val="dk1"/>
                </a:solidFill>
              </a:rPr>
              <a:t>rover </a:t>
            </a:r>
            <a:r>
              <a:rPr lang="en" sz="900">
                <a:solidFill>
                  <a:schemeClr val="dk1"/>
                </a:solidFill>
              </a:rPr>
              <a:t>to explore the surface of Mars</a:t>
            </a:r>
            <a:endParaRPr sz="900">
              <a:solidFill>
                <a:schemeClr val="dk1"/>
              </a:solidFill>
            </a:endParaRPr>
          </a:p>
          <a:p>
            <a:pPr indent="0" lvl="0" marL="0" rtl="0" algn="l">
              <a:spcBef>
                <a:spcPts val="1200"/>
              </a:spcBef>
              <a:spcAft>
                <a:spcPts val="0"/>
              </a:spcAft>
              <a:buNone/>
            </a:pPr>
            <a:r>
              <a:t/>
            </a:r>
            <a:endParaRPr/>
          </a:p>
        </p:txBody>
      </p:sp>
      <p:sp>
        <p:nvSpPr>
          <p:cNvPr id="134" name="Google Shape;134;p19"/>
          <p:cNvSpPr txBox="1"/>
          <p:nvPr/>
        </p:nvSpPr>
        <p:spPr>
          <a:xfrm>
            <a:off x="2676550" y="4279525"/>
            <a:ext cx="1918500" cy="1332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200"/>
              </a:spcBef>
              <a:spcAft>
                <a:spcPts val="0"/>
              </a:spcAft>
              <a:buClr>
                <a:schemeClr val="dk1"/>
              </a:buClr>
              <a:buSzPts val="1100"/>
              <a:buFont typeface="Arial"/>
              <a:buNone/>
            </a:pPr>
            <a:r>
              <a:rPr b="1" lang="en" sz="1100">
                <a:solidFill>
                  <a:srgbClr val="1118B4"/>
                </a:solidFill>
              </a:rPr>
              <a:t>3.When was the </a:t>
            </a:r>
            <a:r>
              <a:rPr b="1" lang="en" sz="1100">
                <a:solidFill>
                  <a:srgbClr val="1118B4"/>
                </a:solidFill>
              </a:rPr>
              <a:t>International</a:t>
            </a:r>
            <a:r>
              <a:rPr b="1" lang="en" sz="1100">
                <a:solidFill>
                  <a:srgbClr val="1118B4"/>
                </a:solidFill>
              </a:rPr>
              <a:t> Space Station </a:t>
            </a:r>
            <a:r>
              <a:rPr b="1" lang="en" sz="1100">
                <a:solidFill>
                  <a:srgbClr val="1118B4"/>
                </a:solidFill>
              </a:rPr>
              <a:t>occupied</a:t>
            </a:r>
            <a:r>
              <a:rPr b="1" lang="en" sz="1100">
                <a:solidFill>
                  <a:srgbClr val="1118B4"/>
                </a:solidFill>
              </a:rPr>
              <a:t> by humans?</a:t>
            </a:r>
            <a:endParaRPr sz="900">
              <a:solidFill>
                <a:schemeClr val="dk1"/>
              </a:solidFill>
            </a:endParaRPr>
          </a:p>
          <a:p>
            <a:pPr indent="0" lvl="0" marL="0" rtl="0" algn="l">
              <a:spcBef>
                <a:spcPts val="1200"/>
              </a:spcBef>
              <a:spcAft>
                <a:spcPts val="0"/>
              </a:spcAft>
              <a:buNone/>
            </a:pPr>
            <a:r>
              <a:t/>
            </a:r>
            <a:endParaRPr/>
          </a:p>
        </p:txBody>
      </p:sp>
      <p:sp>
        <p:nvSpPr>
          <p:cNvPr id="135" name="Google Shape;135;p19"/>
          <p:cNvSpPr txBox="1"/>
          <p:nvPr/>
        </p:nvSpPr>
        <p:spPr>
          <a:xfrm>
            <a:off x="4799200" y="2966400"/>
            <a:ext cx="1316400" cy="361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50">
                <a:solidFill>
                  <a:srgbClr val="1118B4"/>
                </a:solidFill>
                <a:highlight>
                  <a:schemeClr val="lt1"/>
                </a:highlight>
                <a:latin typeface="Roboto"/>
                <a:ea typeface="Roboto"/>
                <a:cs typeface="Roboto"/>
                <a:sym typeface="Roboto"/>
              </a:rPr>
              <a:t>2022</a:t>
            </a:r>
            <a:r>
              <a:rPr lang="en" sz="1050">
                <a:solidFill>
                  <a:srgbClr val="3C4043"/>
                </a:solidFill>
                <a:highlight>
                  <a:schemeClr val="lt1"/>
                </a:highlight>
                <a:latin typeface="Roboto"/>
                <a:ea typeface="Roboto"/>
                <a:cs typeface="Roboto"/>
                <a:sym typeface="Roboto"/>
              </a:rPr>
              <a:t> </a:t>
            </a:r>
            <a:r>
              <a:rPr lang="en" sz="1050">
                <a:solidFill>
                  <a:srgbClr val="3C4043"/>
                </a:solidFill>
                <a:highlight>
                  <a:schemeClr val="lt1"/>
                </a:highlight>
                <a:latin typeface="Roboto"/>
                <a:ea typeface="Roboto"/>
                <a:cs typeface="Roboto"/>
                <a:sym typeface="Roboto"/>
              </a:rPr>
              <a:t>Artemis 1</a:t>
            </a:r>
            <a:endParaRPr/>
          </a:p>
        </p:txBody>
      </p:sp>
      <p:sp>
        <p:nvSpPr>
          <p:cNvPr id="136" name="Google Shape;136;p19"/>
          <p:cNvSpPr txBox="1"/>
          <p:nvPr/>
        </p:nvSpPr>
        <p:spPr>
          <a:xfrm>
            <a:off x="5768700" y="3162775"/>
            <a:ext cx="1745100" cy="361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150">
                <a:solidFill>
                  <a:srgbClr val="1118B4"/>
                </a:solidFill>
                <a:highlight>
                  <a:schemeClr val="lt1"/>
                </a:highlight>
                <a:latin typeface="Roboto"/>
                <a:ea typeface="Roboto"/>
                <a:cs typeface="Roboto"/>
                <a:sym typeface="Roboto"/>
              </a:rPr>
              <a:t>2024</a:t>
            </a:r>
            <a:r>
              <a:rPr lang="en" sz="1150">
                <a:solidFill>
                  <a:srgbClr val="1118B4"/>
                </a:solidFill>
                <a:highlight>
                  <a:schemeClr val="lt1"/>
                </a:highlight>
                <a:latin typeface="Roboto"/>
                <a:ea typeface="Roboto"/>
                <a:cs typeface="Roboto"/>
                <a:sym typeface="Roboto"/>
              </a:rPr>
              <a:t> </a:t>
            </a:r>
            <a:r>
              <a:rPr lang="en" sz="1050">
                <a:solidFill>
                  <a:srgbClr val="3C4043"/>
                </a:solidFill>
                <a:highlight>
                  <a:schemeClr val="lt1"/>
                </a:highlight>
                <a:latin typeface="Roboto"/>
                <a:ea typeface="Roboto"/>
                <a:cs typeface="Roboto"/>
                <a:sym typeface="Roboto"/>
              </a:rPr>
              <a:t>Artemis 2</a:t>
            </a:r>
            <a:endParaRPr/>
          </a:p>
        </p:txBody>
      </p:sp>
      <p:sp>
        <p:nvSpPr>
          <p:cNvPr id="137" name="Google Shape;137;p19"/>
          <p:cNvSpPr txBox="1"/>
          <p:nvPr/>
        </p:nvSpPr>
        <p:spPr>
          <a:xfrm>
            <a:off x="6982450" y="3162775"/>
            <a:ext cx="1745100" cy="361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50">
                <a:solidFill>
                  <a:srgbClr val="1118B4"/>
                </a:solidFill>
                <a:highlight>
                  <a:schemeClr val="lt1"/>
                </a:highlight>
                <a:latin typeface="Roboto"/>
                <a:ea typeface="Roboto"/>
                <a:cs typeface="Roboto"/>
                <a:sym typeface="Roboto"/>
              </a:rPr>
              <a:t>2025</a:t>
            </a:r>
            <a:r>
              <a:rPr b="1" lang="en" sz="1150">
                <a:solidFill>
                  <a:srgbClr val="1118B4"/>
                </a:solidFill>
                <a:highlight>
                  <a:schemeClr val="lt1"/>
                </a:highlight>
                <a:latin typeface="Roboto"/>
                <a:ea typeface="Roboto"/>
                <a:cs typeface="Roboto"/>
                <a:sym typeface="Roboto"/>
              </a:rPr>
              <a:t> </a:t>
            </a:r>
            <a:r>
              <a:rPr lang="en" sz="1050">
                <a:solidFill>
                  <a:srgbClr val="3C4043"/>
                </a:solidFill>
                <a:highlight>
                  <a:schemeClr val="lt1"/>
                </a:highlight>
                <a:latin typeface="Roboto"/>
                <a:ea typeface="Roboto"/>
                <a:cs typeface="Roboto"/>
                <a:sym typeface="Roboto"/>
              </a:rPr>
              <a:t>Artemis 3</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20"/>
          <p:cNvSpPr txBox="1"/>
          <p:nvPr>
            <p:ph idx="1" type="body"/>
          </p:nvPr>
        </p:nvSpPr>
        <p:spPr>
          <a:xfrm>
            <a:off x="362075" y="1418500"/>
            <a:ext cx="42603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1600">
                <a:solidFill>
                  <a:schemeClr val="dk1"/>
                </a:solidFill>
                <a:latin typeface="Calibri"/>
                <a:ea typeface="Calibri"/>
                <a:cs typeface="Calibri"/>
                <a:sym typeface="Calibri"/>
              </a:rPr>
              <a:t>As we go about our </a:t>
            </a:r>
            <a:r>
              <a:rPr lang="en" sz="1600">
                <a:solidFill>
                  <a:schemeClr val="dk1"/>
                </a:solidFill>
                <a:latin typeface="Calibri"/>
                <a:ea typeface="Calibri"/>
                <a:cs typeface="Calibri"/>
                <a:sym typeface="Calibri"/>
              </a:rPr>
              <a:t>daily</a:t>
            </a:r>
            <a:r>
              <a:rPr lang="en" sz="1600">
                <a:solidFill>
                  <a:schemeClr val="dk1"/>
                </a:solidFill>
                <a:latin typeface="Calibri"/>
                <a:ea typeface="Calibri"/>
                <a:cs typeface="Calibri"/>
                <a:sym typeface="Calibri"/>
              </a:rPr>
              <a:t> lives, we understand what it is we see around us. Cars, our school…we </a:t>
            </a:r>
            <a:r>
              <a:rPr lang="en" sz="1600">
                <a:solidFill>
                  <a:schemeClr val="dk1"/>
                </a:solidFill>
                <a:latin typeface="Calibri"/>
                <a:ea typeface="Calibri"/>
                <a:cs typeface="Calibri"/>
                <a:sym typeface="Calibri"/>
              </a:rPr>
              <a:t>know</a:t>
            </a:r>
            <a:r>
              <a:rPr lang="en" sz="1600">
                <a:solidFill>
                  <a:schemeClr val="dk1"/>
                </a:solidFill>
                <a:latin typeface="Calibri"/>
                <a:ea typeface="Calibri"/>
                <a:cs typeface="Calibri"/>
                <a:sym typeface="Calibri"/>
              </a:rPr>
              <a:t> what they are, how big they are, and how </a:t>
            </a:r>
            <a:r>
              <a:rPr lang="en" sz="1600">
                <a:solidFill>
                  <a:schemeClr val="dk1"/>
                </a:solidFill>
                <a:latin typeface="Calibri"/>
                <a:ea typeface="Calibri"/>
                <a:cs typeface="Calibri"/>
                <a:sym typeface="Calibri"/>
              </a:rPr>
              <a:t>far</a:t>
            </a:r>
            <a:r>
              <a:rPr lang="en" sz="1600">
                <a:solidFill>
                  <a:schemeClr val="dk1"/>
                </a:solidFill>
                <a:latin typeface="Calibri"/>
                <a:ea typeface="Calibri"/>
                <a:cs typeface="Calibri"/>
                <a:sym typeface="Calibri"/>
              </a:rPr>
              <a:t> away from us they are.</a:t>
            </a:r>
            <a:endParaRPr sz="1600">
              <a:solidFill>
                <a:schemeClr val="dk1"/>
              </a:solidFill>
              <a:latin typeface="Calibri"/>
              <a:ea typeface="Calibri"/>
              <a:cs typeface="Calibri"/>
              <a:sym typeface="Calibri"/>
            </a:endParaRPr>
          </a:p>
          <a:p>
            <a:pPr indent="0" lvl="0" marL="0" rtl="0" algn="l">
              <a:spcBef>
                <a:spcPts val="1200"/>
              </a:spcBef>
              <a:spcAft>
                <a:spcPts val="1200"/>
              </a:spcAft>
              <a:buNone/>
            </a:pPr>
            <a:r>
              <a:rPr lang="en" sz="1600">
                <a:solidFill>
                  <a:schemeClr val="dk1"/>
                </a:solidFill>
                <a:latin typeface="Calibri"/>
                <a:ea typeface="Calibri"/>
                <a:cs typeface="Calibri"/>
                <a:sym typeface="Calibri"/>
              </a:rPr>
              <a:t>But then we look up at the night sky…</a:t>
            </a:r>
            <a:endParaRPr sz="1600">
              <a:solidFill>
                <a:schemeClr val="dk1"/>
              </a:solidFill>
              <a:latin typeface="Calibri"/>
              <a:ea typeface="Calibri"/>
              <a:cs typeface="Calibri"/>
              <a:sym typeface="Calibri"/>
            </a:endParaRPr>
          </a:p>
        </p:txBody>
      </p:sp>
      <p:pic>
        <p:nvPicPr>
          <p:cNvPr id="143" name="Google Shape;143;p20"/>
          <p:cNvPicPr preferRelativeResize="0"/>
          <p:nvPr/>
        </p:nvPicPr>
        <p:blipFill>
          <a:blip r:embed="rId3">
            <a:alphaModFix/>
          </a:blip>
          <a:stretch>
            <a:fillRect/>
          </a:stretch>
        </p:blipFill>
        <p:spPr>
          <a:xfrm>
            <a:off x="-96300" y="161875"/>
            <a:ext cx="4565399" cy="990600"/>
          </a:xfrm>
          <a:prstGeom prst="rect">
            <a:avLst/>
          </a:prstGeom>
          <a:noFill/>
          <a:ln>
            <a:noFill/>
          </a:ln>
        </p:spPr>
      </p:pic>
      <p:sp>
        <p:nvSpPr>
          <p:cNvPr id="144" name="Google Shape;144;p20"/>
          <p:cNvSpPr txBox="1"/>
          <p:nvPr/>
        </p:nvSpPr>
        <p:spPr>
          <a:xfrm>
            <a:off x="311700" y="349375"/>
            <a:ext cx="41574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800">
                <a:solidFill>
                  <a:schemeClr val="dk1"/>
                </a:solidFill>
                <a:latin typeface="Calibri"/>
                <a:ea typeface="Calibri"/>
                <a:cs typeface="Calibri"/>
                <a:sym typeface="Calibri"/>
              </a:rPr>
              <a:t>Super Duper Space Facts</a:t>
            </a:r>
            <a:endParaRPr b="1" sz="2800">
              <a:solidFill>
                <a:schemeClr val="dk1"/>
              </a:solidFill>
              <a:latin typeface="Calibri"/>
              <a:ea typeface="Calibri"/>
              <a:cs typeface="Calibri"/>
              <a:sym typeface="Calibri"/>
            </a:endParaRPr>
          </a:p>
        </p:txBody>
      </p:sp>
      <p:sp>
        <p:nvSpPr>
          <p:cNvPr id="145" name="Google Shape;145;p20"/>
          <p:cNvSpPr txBox="1"/>
          <p:nvPr/>
        </p:nvSpPr>
        <p:spPr>
          <a:xfrm>
            <a:off x="5389038" y="3007225"/>
            <a:ext cx="3000000" cy="507900"/>
          </a:xfrm>
          <a:prstGeom prst="rect">
            <a:avLst/>
          </a:prstGeom>
          <a:noFill/>
          <a:ln cap="flat" cmpd="sng" w="9525">
            <a:solidFill>
              <a:srgbClr val="FF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 sz="1050">
                <a:solidFill>
                  <a:srgbClr val="3C4043"/>
                </a:solidFill>
                <a:highlight>
                  <a:srgbClr val="FFFFFF"/>
                </a:highlight>
                <a:latin typeface="Roboto"/>
                <a:ea typeface="Roboto"/>
                <a:cs typeface="Roboto"/>
                <a:sym typeface="Roboto"/>
              </a:rPr>
              <a:t>Add in main image from “Look up , look up! Approx 24 pages in from start of book”</a:t>
            </a:r>
            <a:endParaRPr/>
          </a:p>
        </p:txBody>
      </p:sp>
      <p:pic>
        <p:nvPicPr>
          <p:cNvPr id="146" name="Google Shape;146;p20"/>
          <p:cNvPicPr preferRelativeResize="0"/>
          <p:nvPr/>
        </p:nvPicPr>
        <p:blipFill>
          <a:blip r:embed="rId4">
            <a:alphaModFix/>
          </a:blip>
          <a:stretch>
            <a:fillRect/>
          </a:stretch>
        </p:blipFill>
        <p:spPr>
          <a:xfrm rot="-748658">
            <a:off x="2437175" y="3227831"/>
            <a:ext cx="1685898" cy="1538819"/>
          </a:xfrm>
          <a:prstGeom prst="rect">
            <a:avLst/>
          </a:prstGeom>
          <a:noFill/>
          <a:ln>
            <a:noFill/>
          </a:ln>
        </p:spPr>
      </p:pic>
      <p:pic>
        <p:nvPicPr>
          <p:cNvPr id="147" name="Google Shape;147;p20"/>
          <p:cNvPicPr preferRelativeResize="0"/>
          <p:nvPr/>
        </p:nvPicPr>
        <p:blipFill>
          <a:blip r:embed="rId5">
            <a:alphaModFix/>
          </a:blip>
          <a:stretch>
            <a:fillRect/>
          </a:stretch>
        </p:blipFill>
        <p:spPr>
          <a:xfrm>
            <a:off x="4525225" y="1152475"/>
            <a:ext cx="4351048" cy="3416402"/>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pic>
        <p:nvPicPr>
          <p:cNvPr id="152" name="Google Shape;152;p21"/>
          <p:cNvPicPr preferRelativeResize="0"/>
          <p:nvPr/>
        </p:nvPicPr>
        <p:blipFill>
          <a:blip r:embed="rId3">
            <a:alphaModFix/>
          </a:blip>
          <a:stretch>
            <a:fillRect/>
          </a:stretch>
        </p:blipFill>
        <p:spPr>
          <a:xfrm>
            <a:off x="-127612" y="236075"/>
            <a:ext cx="4779675" cy="990600"/>
          </a:xfrm>
          <a:prstGeom prst="rect">
            <a:avLst/>
          </a:prstGeom>
          <a:noFill/>
          <a:ln>
            <a:noFill/>
          </a:ln>
        </p:spPr>
      </p:pic>
      <p:sp>
        <p:nvSpPr>
          <p:cNvPr id="153" name="Google Shape;153;p21"/>
          <p:cNvSpPr txBox="1"/>
          <p:nvPr/>
        </p:nvSpPr>
        <p:spPr>
          <a:xfrm>
            <a:off x="183525" y="423575"/>
            <a:ext cx="41574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800">
                <a:solidFill>
                  <a:schemeClr val="dk1"/>
                </a:solidFill>
                <a:latin typeface="Calibri"/>
                <a:ea typeface="Calibri"/>
                <a:cs typeface="Calibri"/>
                <a:sym typeface="Calibri"/>
              </a:rPr>
              <a:t>Dealing with micro gravity</a:t>
            </a:r>
            <a:endParaRPr b="1" sz="2800">
              <a:solidFill>
                <a:schemeClr val="dk1"/>
              </a:solidFill>
              <a:latin typeface="Calibri"/>
              <a:ea typeface="Calibri"/>
              <a:cs typeface="Calibri"/>
              <a:sym typeface="Calibri"/>
            </a:endParaRPr>
          </a:p>
        </p:txBody>
      </p:sp>
      <p:pic>
        <p:nvPicPr>
          <p:cNvPr id="154" name="Google Shape;154;p21"/>
          <p:cNvPicPr preferRelativeResize="0"/>
          <p:nvPr/>
        </p:nvPicPr>
        <p:blipFill>
          <a:blip r:embed="rId4">
            <a:alphaModFix/>
          </a:blip>
          <a:stretch>
            <a:fillRect/>
          </a:stretch>
        </p:blipFill>
        <p:spPr>
          <a:xfrm>
            <a:off x="3272099" y="1519875"/>
            <a:ext cx="1716588" cy="2227639"/>
          </a:xfrm>
          <a:prstGeom prst="rect">
            <a:avLst/>
          </a:prstGeom>
          <a:noFill/>
          <a:ln>
            <a:noFill/>
          </a:ln>
        </p:spPr>
      </p:pic>
      <p:pic>
        <p:nvPicPr>
          <p:cNvPr id="155" name="Google Shape;155;p21"/>
          <p:cNvPicPr preferRelativeResize="0"/>
          <p:nvPr/>
        </p:nvPicPr>
        <p:blipFill>
          <a:blip r:embed="rId5">
            <a:alphaModFix/>
          </a:blip>
          <a:stretch>
            <a:fillRect/>
          </a:stretch>
        </p:blipFill>
        <p:spPr>
          <a:xfrm>
            <a:off x="5435077" y="314281"/>
            <a:ext cx="2450424" cy="2076744"/>
          </a:xfrm>
          <a:prstGeom prst="rect">
            <a:avLst/>
          </a:prstGeom>
          <a:noFill/>
          <a:ln>
            <a:noFill/>
          </a:ln>
        </p:spPr>
      </p:pic>
      <p:pic>
        <p:nvPicPr>
          <p:cNvPr id="156" name="Google Shape;156;p21"/>
          <p:cNvPicPr preferRelativeResize="0"/>
          <p:nvPr/>
        </p:nvPicPr>
        <p:blipFill>
          <a:blip r:embed="rId6">
            <a:alphaModFix/>
          </a:blip>
          <a:stretch>
            <a:fillRect/>
          </a:stretch>
        </p:blipFill>
        <p:spPr>
          <a:xfrm>
            <a:off x="6355875" y="2786050"/>
            <a:ext cx="1331732" cy="1926975"/>
          </a:xfrm>
          <a:prstGeom prst="rect">
            <a:avLst/>
          </a:prstGeom>
          <a:noFill/>
          <a:ln>
            <a:noFill/>
          </a:ln>
        </p:spPr>
      </p:pic>
      <p:pic>
        <p:nvPicPr>
          <p:cNvPr id="157" name="Google Shape;157;p21"/>
          <p:cNvPicPr preferRelativeResize="0"/>
          <p:nvPr/>
        </p:nvPicPr>
        <p:blipFill>
          <a:blip r:embed="rId7">
            <a:alphaModFix/>
          </a:blip>
          <a:stretch>
            <a:fillRect/>
          </a:stretch>
        </p:blipFill>
        <p:spPr>
          <a:xfrm>
            <a:off x="-116450" y="2562648"/>
            <a:ext cx="2021351" cy="2373775"/>
          </a:xfrm>
          <a:prstGeom prst="rect">
            <a:avLst/>
          </a:prstGeom>
          <a:noFill/>
          <a:ln>
            <a:noFill/>
          </a:ln>
        </p:spPr>
      </p:pic>
      <p:pic>
        <p:nvPicPr>
          <p:cNvPr id="158" name="Google Shape;158;p21"/>
          <p:cNvPicPr preferRelativeResize="0"/>
          <p:nvPr/>
        </p:nvPicPr>
        <p:blipFill>
          <a:blip r:embed="rId8">
            <a:alphaModFix/>
          </a:blip>
          <a:stretch>
            <a:fillRect/>
          </a:stretch>
        </p:blipFill>
        <p:spPr>
          <a:xfrm>
            <a:off x="3010395" y="3962522"/>
            <a:ext cx="2682331" cy="304800"/>
          </a:xfrm>
          <a:prstGeom prst="rect">
            <a:avLst/>
          </a:prstGeom>
          <a:noFill/>
          <a:ln>
            <a:noFill/>
          </a:ln>
        </p:spPr>
      </p:pic>
      <p:pic>
        <p:nvPicPr>
          <p:cNvPr id="159" name="Google Shape;159;p21"/>
          <p:cNvPicPr preferRelativeResize="0"/>
          <p:nvPr/>
        </p:nvPicPr>
        <p:blipFill>
          <a:blip r:embed="rId9">
            <a:alphaModFix/>
          </a:blip>
          <a:stretch>
            <a:fillRect/>
          </a:stretch>
        </p:blipFill>
        <p:spPr>
          <a:xfrm>
            <a:off x="7784910" y="423575"/>
            <a:ext cx="1267691" cy="304800"/>
          </a:xfrm>
          <a:prstGeom prst="rect">
            <a:avLst/>
          </a:prstGeom>
          <a:noFill/>
          <a:ln>
            <a:noFill/>
          </a:ln>
        </p:spPr>
      </p:pic>
      <p:pic>
        <p:nvPicPr>
          <p:cNvPr id="160" name="Google Shape;160;p21"/>
          <p:cNvPicPr preferRelativeResize="0"/>
          <p:nvPr/>
        </p:nvPicPr>
        <p:blipFill>
          <a:blip r:embed="rId10">
            <a:alphaModFix/>
          </a:blip>
          <a:stretch>
            <a:fillRect/>
          </a:stretch>
        </p:blipFill>
        <p:spPr>
          <a:xfrm>
            <a:off x="7687610" y="3825113"/>
            <a:ext cx="962891" cy="304800"/>
          </a:xfrm>
          <a:prstGeom prst="rect">
            <a:avLst/>
          </a:prstGeom>
          <a:noFill/>
          <a:ln>
            <a:noFill/>
          </a:ln>
        </p:spPr>
      </p:pic>
      <p:pic>
        <p:nvPicPr>
          <p:cNvPr id="161" name="Google Shape;161;p21"/>
          <p:cNvPicPr preferRelativeResize="0"/>
          <p:nvPr/>
        </p:nvPicPr>
        <p:blipFill>
          <a:blip r:embed="rId11">
            <a:alphaModFix/>
          </a:blip>
          <a:stretch>
            <a:fillRect/>
          </a:stretch>
        </p:blipFill>
        <p:spPr>
          <a:xfrm>
            <a:off x="742945" y="1575391"/>
            <a:ext cx="2021350" cy="99636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