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Roboto" panose="02000000000000000000" pitchFamily="2"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16"/>
  </p:normalViewPr>
  <p:slideViewPr>
    <p:cSldViewPr snapToGrid="0">
      <p:cViewPr varScale="1">
        <p:scale>
          <a:sx n="137" d="100"/>
          <a:sy n="137" d="100"/>
        </p:scale>
        <p:origin x="92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anada.ca/fr/environnement-changement-climatique/services/gestion-reduction-dechets/engagements-internationaux/charte-plastiques-ocean.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Cet exposé présente le défi des Petits Inventeurs intitulé Mission : Protégeons nos océans, lancé par le CRSNG en collaboration avec l’UNESCO. Il porte sur le problème de la pollution et sur la façon dont elle touche nos océans. Utilisez d’abord la présentation </a:t>
            </a:r>
            <a:r>
              <a:rPr lang="en-GB" b="1">
                <a:solidFill>
                  <a:schemeClr val="dk1"/>
                </a:solidFill>
              </a:rPr>
              <a:t>Mission : Protégeons nos océans</a:t>
            </a:r>
            <a:r>
              <a:rPr lang="en-GB">
                <a:solidFill>
                  <a:schemeClr val="dk1"/>
                </a:solidFill>
              </a:rPr>
              <a:t> pour présenter le sujet de façon générale.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L’exposé s’adresse à tous les élèves du Canada. Il peut être adapté par les enseignants pour répondre aux besoins de leurs élèves du primaire et du secondaire. Dans la section Commentaires des diapositives, le contenu qui est plus accessible est présenté en caractères réguliers et </a:t>
            </a:r>
            <a:r>
              <a:rPr lang="en-GB" b="1">
                <a:solidFill>
                  <a:schemeClr val="dk1"/>
                </a:solidFill>
              </a:rPr>
              <a:t>le contenu plus avancé en caractères gras</a:t>
            </a:r>
            <a:r>
              <a:rPr lang="en-GB">
                <a:solidFill>
                  <a:schemeClr val="dk1"/>
                </a:solidFill>
              </a:rPr>
              <a: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Les océans sont essentiels à la planète entière. Ils recouvrent plus de 70 % de la surface de la planète et la majorité de la vie sur terre est aquatique! La vie a commencé dans les océans, et nous ne pourrions tout simplement pas survivre sans eux. Nous obtenons plus d’oxygène des océans que de l’ensemble des forêts tropicales du monde. Ce sont eux qui absorbent le plus de gaz de l’air – de véritables héros de la lutte contre la pollution.</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Mais comme l’eau des fleuves, des rivières et des ruisseaux aboutit dans les océans, une grande partie de toute la pollution sur terre – même loin de la côte – finit par se retrouver dans nos océans. </a:t>
            </a:r>
            <a:endParaRPr>
              <a:solidFill>
                <a:schemeClr val="dk1"/>
              </a:solidFill>
            </a:endParaRPr>
          </a:p>
          <a:p>
            <a:pPr marL="0" lvl="0" indent="0" algn="l" rtl="0">
              <a:spcBef>
                <a:spcPts val="0"/>
              </a:spcBef>
              <a:spcAft>
                <a:spcPts val="0"/>
              </a:spcAft>
              <a:buClr>
                <a:schemeClr val="dk1"/>
              </a:buClr>
              <a:buSzPts val="1100"/>
              <a:buFont typeface="Arial"/>
              <a:buNone/>
            </a:pPr>
            <a:endParaRPr sz="1000">
              <a:solidFill>
                <a:schemeClr val="dk1"/>
              </a:solidFill>
            </a:endParaRPr>
          </a:p>
          <a:p>
            <a:pPr marL="0" lvl="0" indent="0" algn="l" rtl="0">
              <a:lnSpc>
                <a:spcPct val="100000"/>
              </a:lnSpc>
              <a:spcBef>
                <a:spcPts val="0"/>
              </a:spcBef>
              <a:spcAft>
                <a:spcPts val="0"/>
              </a:spcAft>
              <a:buSzPts val="1100"/>
              <a:buNone/>
            </a:pPr>
            <a:endParaRPr sz="1000"/>
          </a:p>
          <a:p>
            <a:pPr marL="0" lvl="0" indent="0" algn="l" rtl="0">
              <a:lnSpc>
                <a:spcPct val="100000"/>
              </a:lnSpc>
              <a:spcBef>
                <a:spcPts val="0"/>
              </a:spcBef>
              <a:spcAft>
                <a:spcPts val="0"/>
              </a:spcAft>
              <a:buSzPts val="1100"/>
              <a:buNone/>
            </a:pPr>
            <a:endParaRPr sz="1000">
              <a:latin typeface="Arial"/>
              <a:ea typeface="Arial"/>
              <a:cs typeface="Arial"/>
              <a:sym typeface="Arial"/>
            </a:endParaRPr>
          </a:p>
        </p:txBody>
      </p:sp>
      <p:sp>
        <p:nvSpPr>
          <p:cNvPr id="64" name="Google Shape;64;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200">
                <a:solidFill>
                  <a:schemeClr val="dk1"/>
                </a:solidFill>
              </a:rPr>
              <a:t>Une bonne partie des déchets que nous créons se retrouve dans les océans. </a:t>
            </a:r>
            <a:endParaRPr sz="1200">
              <a:solidFill>
                <a:schemeClr val="dk1"/>
              </a:solidFill>
            </a:endParaRPr>
          </a:p>
          <a:p>
            <a:pPr marL="0" lvl="0" indent="0" algn="l" rtl="0">
              <a:spcBef>
                <a:spcPts val="0"/>
              </a:spcBef>
              <a:spcAft>
                <a:spcPts val="0"/>
              </a:spcAft>
              <a:buClr>
                <a:schemeClr val="dk1"/>
              </a:buClr>
              <a:buSzPts val="1100"/>
              <a:buFont typeface="Arial"/>
              <a:buNone/>
            </a:pPr>
            <a:r>
              <a:rPr lang="en-GB" sz="1200">
                <a:solidFill>
                  <a:schemeClr val="dk1"/>
                </a:solidFill>
                <a:highlight>
                  <a:schemeClr val="lt1"/>
                </a:highlight>
              </a:rPr>
              <a:t>Saviez-vous que plus de 300 millions de tonnes de plastique sont produites chaque année? Et au moins 8 millions de tonnes de plastique aboutit dans nos océans, ce qui représente 80 % de tous les déchets dans les océans. </a:t>
            </a:r>
            <a:endParaRPr sz="1200">
              <a:solidFill>
                <a:schemeClr val="dk1"/>
              </a:solidFill>
            </a:endParaRPr>
          </a:p>
          <a:p>
            <a:pPr marL="0" lvl="0" indent="0" algn="l" rtl="0">
              <a:spcBef>
                <a:spcPts val="0"/>
              </a:spcBef>
              <a:spcAft>
                <a:spcPts val="0"/>
              </a:spcAft>
              <a:buClr>
                <a:schemeClr val="dk1"/>
              </a:buClr>
              <a:buSzPts val="1100"/>
              <a:buFont typeface="Arial"/>
              <a:buNone/>
            </a:pPr>
            <a:r>
              <a:rPr lang="en-GB" sz="1200">
                <a:solidFill>
                  <a:schemeClr val="dk1"/>
                </a:solidFill>
              </a:rPr>
              <a:t>Bien qu’une certaine quantité de déchets soient directement jetés dans la mer, la plupart des déchets marins proviennent des drains terrestres, des égouts, des fleuves et des rivières.</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GB" sz="1200">
                <a:solidFill>
                  <a:schemeClr val="dk1"/>
                </a:solidFill>
              </a:rPr>
              <a:t>Les</a:t>
            </a:r>
            <a:r>
              <a:rPr lang="en-GB" sz="1200" b="1">
                <a:solidFill>
                  <a:schemeClr val="dk1"/>
                </a:solidFill>
              </a:rPr>
              <a:t> déchets humains </a:t>
            </a:r>
            <a:r>
              <a:rPr lang="en-GB" sz="1200">
                <a:solidFill>
                  <a:schemeClr val="dk1"/>
                </a:solidFill>
              </a:rPr>
              <a:t>tels que les matières plastiques de toutes sortes figurent très haut sur la liste.</a:t>
            </a:r>
            <a:endParaRPr sz="1200">
              <a:solidFill>
                <a:schemeClr val="dk1"/>
              </a:solidFill>
            </a:endParaRPr>
          </a:p>
          <a:p>
            <a:pPr marL="0" lvl="0" indent="0" algn="l" rtl="0">
              <a:spcBef>
                <a:spcPts val="0"/>
              </a:spcBef>
              <a:spcAft>
                <a:spcPts val="0"/>
              </a:spcAft>
              <a:buClr>
                <a:schemeClr val="dk1"/>
              </a:buClr>
              <a:buSzPts val="1100"/>
              <a:buFont typeface="Arial"/>
              <a:buNone/>
            </a:pPr>
            <a:r>
              <a:rPr lang="en-GB" sz="1200">
                <a:solidFill>
                  <a:schemeClr val="dk1"/>
                </a:solidFill>
              </a:rPr>
              <a:t>Il y a aussi la</a:t>
            </a:r>
            <a:r>
              <a:rPr lang="en-GB" sz="1200" b="1">
                <a:solidFill>
                  <a:schemeClr val="dk1"/>
                </a:solidFill>
              </a:rPr>
              <a:t> pollution par les produits chimiques</a:t>
            </a:r>
            <a:r>
              <a:rPr lang="en-GB" sz="1200">
                <a:solidFill>
                  <a:schemeClr val="dk1"/>
                </a:solidFill>
              </a:rPr>
              <a:t> comme les pesticides et les engrais agricoles, les déchets chimiques des usines, les lotions solaires, les produits chimiques, les médicaments ou les eaux usées des ménages. </a:t>
            </a: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GB" sz="1200">
                <a:solidFill>
                  <a:schemeClr val="dk1"/>
                </a:solidFill>
              </a:rPr>
              <a:t>Il y a tellement de déchets dans la mer que de gigantesques vortex de déchets s’y sont formés. À l’heure actuelle, il y en a cinq dans le monde. </a:t>
            </a:r>
            <a:endParaRPr>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GB" sz="1200">
                <a:solidFill>
                  <a:schemeClr val="dk1"/>
                </a:solidFill>
              </a:rPr>
              <a:t>Comment se forment-ils? Ce sont les courants marins qui rassemblent les déchets. </a:t>
            </a:r>
            <a:endParaRPr>
              <a:solidFill>
                <a:schemeClr val="dk1"/>
              </a:solidFill>
            </a:endParaRPr>
          </a:p>
          <a:p>
            <a:pPr marL="0" lvl="0" indent="0" algn="l" rtl="0">
              <a:lnSpc>
                <a:spcPct val="150000"/>
              </a:lnSpc>
              <a:spcBef>
                <a:spcPts val="0"/>
              </a:spcBef>
              <a:spcAft>
                <a:spcPts val="0"/>
              </a:spcAft>
              <a:buClr>
                <a:schemeClr val="dk1"/>
              </a:buClr>
              <a:buSzPts val="1100"/>
              <a:buFont typeface="Arial"/>
              <a:buNone/>
            </a:pPr>
            <a:r>
              <a:rPr lang="en-GB" sz="1200">
                <a:solidFill>
                  <a:schemeClr val="dk1"/>
                </a:solidFill>
              </a:rPr>
              <a:t>Le vortex de déchets du Pacifique nord est le plus grand de tous. Les chercheurs du projet de nettoyage des océans (Ocean Clean Up) estiment qu’il contient 1,8 billion de morceaux de plastique et qu’il mesure 16 millions de kilomètres carrés – la même taille que tout le Québec!!</a:t>
            </a:r>
            <a:endParaRPr sz="10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a:solidFill>
                  <a:srgbClr val="333333"/>
                </a:solidFill>
                <a:highlight>
                  <a:schemeClr val="lt1"/>
                </a:highlight>
              </a:rPr>
              <a:t>Les océans sont pollués par le pétrole chaque jour petit à petit, mais aussi de manière importante. Étant donné que le pétrole n’est pas soluble dans l’eau</a:t>
            </a:r>
            <a:r>
              <a:rPr lang="en-GB">
                <a:solidFill>
                  <a:srgbClr val="333333"/>
                </a:solidFill>
              </a:rPr>
              <a:t>, il reste dans l’eau sous forme de boue épaisse. Ce pétrole peut rester là pendant des décennies et causer beaucoup de dommages à l’écosystème océanique</a:t>
            </a:r>
            <a:r>
              <a:rPr lang="en-GB">
                <a:solidFill>
                  <a:srgbClr val="666666"/>
                </a:solidFill>
              </a:rPr>
              <a:t>.</a:t>
            </a:r>
            <a:endParaRPr>
              <a:solidFill>
                <a:srgbClr val="333333"/>
              </a:solidFill>
            </a:endParaRPr>
          </a:p>
          <a:p>
            <a:pPr marL="0" lvl="0" indent="0" algn="l" rtl="0">
              <a:lnSpc>
                <a:spcPct val="115000"/>
              </a:lnSpc>
              <a:spcBef>
                <a:spcPts val="0"/>
              </a:spcBef>
              <a:spcAft>
                <a:spcPts val="0"/>
              </a:spcAft>
              <a:buClr>
                <a:schemeClr val="dk1"/>
              </a:buClr>
              <a:buSzPts val="1100"/>
              <a:buFont typeface="Arial"/>
              <a:buNone/>
            </a:pPr>
            <a:endParaRPr>
              <a:solidFill>
                <a:srgbClr val="222222"/>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b="1">
                <a:solidFill>
                  <a:srgbClr val="222222"/>
                </a:solidFill>
                <a:highlight>
                  <a:schemeClr val="lt1"/>
                </a:highlight>
              </a:rPr>
              <a:t>L’impact sur la nature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rgbClr val="222222"/>
                </a:solidFill>
                <a:highlight>
                  <a:schemeClr val="lt1"/>
                </a:highlight>
              </a:rPr>
              <a:t>Le pétrole s’agglutine sur les plumes des oiseaux dont l’habitat se trouve en partie dans l’océan et leurs plumes peuvent alors plus difficilement les garder au chaud (ou les rafraîchir l’été) et cela peut même les empêcher de voler. Le pétrole empêche aussi les poissons de respirer.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rgbClr val="222222"/>
                </a:solidFill>
                <a:highlight>
                  <a:schemeClr val="lt1"/>
                </a:highlight>
              </a:rPr>
              <a:t>Le pétrole peut aussi se retrouver dans le système digestif des oiseaux, des poissons, des mammifères et d’autres espèces s’ils le boivent ou l’ingèrent et cela peut les rendre malades ou même entraîner leur mort.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rgbClr val="222222"/>
                </a:solidFill>
                <a:highlight>
                  <a:schemeClr val="lt1"/>
                </a:highlight>
              </a:rPr>
              <a:t>Le pétrole empêche aussi la lumière d’atteindre les plantes aquatiques de surface qui en ont besoin pour la</a:t>
            </a:r>
            <a:r>
              <a:rPr lang="en-GB">
                <a:solidFill>
                  <a:srgbClr val="333333"/>
                </a:solidFill>
              </a:rPr>
              <a:t> photosynthèse.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rgbClr val="333333"/>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a:solidFill>
                  <a:srgbClr val="333333"/>
                </a:solidFill>
                <a:highlight>
                  <a:schemeClr val="lt1"/>
                </a:highlight>
              </a:rPr>
              <a:t>D’où le pétrole provient-il?</a:t>
            </a:r>
            <a:endParaRPr>
              <a:solidFill>
                <a:srgbClr val="222222"/>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a:solidFill>
                  <a:srgbClr val="333333"/>
                </a:solidFill>
                <a:highlight>
                  <a:schemeClr val="lt1"/>
                </a:highlight>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b="1">
                <a:solidFill>
                  <a:srgbClr val="333333"/>
                </a:solidFill>
                <a:highlight>
                  <a:schemeClr val="lt1"/>
                </a:highlight>
              </a:rPr>
              <a:t>Déchets d’huile de source terrestre</a:t>
            </a:r>
            <a:endParaRPr b="1">
              <a:solidFill>
                <a:srgbClr val="333333"/>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a:solidFill>
                  <a:srgbClr val="333333"/>
                </a:solidFill>
                <a:highlight>
                  <a:schemeClr val="lt1"/>
                </a:highlight>
              </a:rPr>
              <a:t>L’huile qui fuit des voitures sur les routes, des tondeuses à gazon dans les jardins et même celle qui provient de nos propres déchets ménagers est emportée jusqu’aux océans. La pluie lessive l’huile jusque dans les rivières, les fleuves et les systèmes d’égouts avant d’atteindre sa destination finale : les océans.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a:solidFill>
                  <a:srgbClr val="333333"/>
                </a:solidFill>
                <a:highlight>
                  <a:schemeClr val="lt1"/>
                </a:highlight>
              </a:rPr>
              <a:t>  </a:t>
            </a:r>
            <a:endParaRPr>
              <a:solidFill>
                <a:schemeClr val="dk1"/>
              </a:solidFill>
            </a:endParaRPr>
          </a:p>
          <a:p>
            <a:pPr marL="0" marR="388239" lvl="0" indent="0" algn="l" rtl="0">
              <a:lnSpc>
                <a:spcPct val="115000"/>
              </a:lnSpc>
              <a:spcBef>
                <a:spcPts val="0"/>
              </a:spcBef>
              <a:spcAft>
                <a:spcPts val="0"/>
              </a:spcAft>
              <a:buClr>
                <a:schemeClr val="dk1"/>
              </a:buClr>
              <a:buSzPts val="1100"/>
              <a:buFont typeface="Arial"/>
              <a:buNone/>
            </a:pPr>
            <a:r>
              <a:rPr lang="en-GB" b="1">
                <a:solidFill>
                  <a:srgbClr val="222222"/>
                </a:solidFill>
                <a:highlight>
                  <a:schemeClr val="lt1"/>
                </a:highlight>
              </a:rPr>
              <a:t>Transport et circulation maritimes</a:t>
            </a:r>
            <a:endParaRPr>
              <a:solidFill>
                <a:schemeClr val="dk1"/>
              </a:solidFill>
            </a:endParaRPr>
          </a:p>
          <a:p>
            <a:pPr marL="0" marR="388239" lvl="0" indent="0" algn="l" rtl="0">
              <a:lnSpc>
                <a:spcPct val="115000"/>
              </a:lnSpc>
              <a:spcBef>
                <a:spcPts val="0"/>
              </a:spcBef>
              <a:spcAft>
                <a:spcPts val="0"/>
              </a:spcAft>
              <a:buClr>
                <a:schemeClr val="dk1"/>
              </a:buClr>
              <a:buSzPts val="1100"/>
              <a:buFont typeface="Arial"/>
              <a:buNone/>
            </a:pPr>
            <a:r>
              <a:rPr lang="en-GB">
                <a:solidFill>
                  <a:srgbClr val="222222"/>
                </a:solidFill>
                <a:highlight>
                  <a:schemeClr val="lt1"/>
                </a:highlight>
              </a:rPr>
              <a:t>Le transport et la circulation maritimes sont reconnus comme étant la principale cause de la pollution par le pétrole dans les océans. Avec plus de 90 000 navires qui voguent chaque jour dans le monde, il s’agit de l’un des secteurs les plus polluants. Tout comme les voitures, les navires ont besoin de carburant pour fonctionner – et il leur en faut beaucoup pour parcourir de grandes distances! Les navires de croisière utilisent une moyenne de</a:t>
            </a:r>
            <a:r>
              <a:rPr lang="en-GB">
                <a:solidFill>
                  <a:srgbClr val="111111"/>
                </a:solidFill>
                <a:highlight>
                  <a:schemeClr val="lt1"/>
                </a:highlight>
              </a:rPr>
              <a:t> 150 tonnes de mazout lourd chaque jour… Et tout ce carburant est brûlé en mer, causant ainsi une pollution atmosphérique, mais il se répand aussi dans l’eau. Même les motomarines peuvent déverser de l’huile dans la mer. Et tout cela s’additionne d’autant plus que la circulation et la population sont élevées. </a:t>
            </a:r>
            <a:endParaRPr>
              <a:solidFill>
                <a:srgbClr val="222222"/>
              </a:solidFill>
              <a:highlight>
                <a:schemeClr val="lt1"/>
              </a:highlight>
            </a:endParaRPr>
          </a:p>
          <a:p>
            <a:pPr marL="0" marR="388239" lvl="0" indent="0" algn="l" rtl="0">
              <a:lnSpc>
                <a:spcPct val="115000"/>
              </a:lnSpc>
              <a:spcBef>
                <a:spcPts val="0"/>
              </a:spcBef>
              <a:spcAft>
                <a:spcPts val="0"/>
              </a:spcAft>
              <a:buClr>
                <a:schemeClr val="dk1"/>
              </a:buClr>
              <a:buSzPts val="1100"/>
              <a:buFont typeface="Arial"/>
              <a:buNone/>
            </a:pPr>
            <a:endParaRPr b="1">
              <a:solidFill>
                <a:srgbClr val="222222"/>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b="1">
                <a:solidFill>
                  <a:srgbClr val="333333"/>
                </a:solidFill>
                <a:highlight>
                  <a:schemeClr val="lt1"/>
                </a:highlight>
              </a:rPr>
              <a:t>Marées noires</a:t>
            </a:r>
            <a:endParaRPr b="1">
              <a:solidFill>
                <a:srgbClr val="333333"/>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GB">
                <a:solidFill>
                  <a:srgbClr val="222222"/>
                </a:solidFill>
                <a:highlight>
                  <a:schemeClr val="lt1"/>
                </a:highlight>
              </a:rPr>
              <a:t>Les marées noires se produisent lorsque des pétroliers (des navires qui transportent du </a:t>
            </a:r>
            <a:r>
              <a:rPr lang="en-GB" b="1">
                <a:solidFill>
                  <a:srgbClr val="222222"/>
                </a:solidFill>
                <a:highlight>
                  <a:schemeClr val="lt1"/>
                </a:highlight>
              </a:rPr>
              <a:t>pétrole</a:t>
            </a:r>
            <a:r>
              <a:rPr lang="en-GB">
                <a:solidFill>
                  <a:srgbClr val="222222"/>
                </a:solidFill>
                <a:highlight>
                  <a:schemeClr val="lt1"/>
                </a:highlight>
              </a:rPr>
              <a:t> d’un pays ou d’un endroit à un autre) ou des plates-formes de forage en mer (qui extraient du pétrole du fond marin) laissent fuir du </a:t>
            </a:r>
            <a:r>
              <a:rPr lang="en-GB" b="1">
                <a:solidFill>
                  <a:srgbClr val="222222"/>
                </a:solidFill>
                <a:highlight>
                  <a:schemeClr val="lt1"/>
                </a:highlight>
              </a:rPr>
              <a:t>pétrole</a:t>
            </a:r>
            <a:r>
              <a:rPr lang="en-GB">
                <a:solidFill>
                  <a:srgbClr val="222222"/>
                </a:solidFill>
                <a:highlight>
                  <a:schemeClr val="lt1"/>
                </a:highlight>
              </a:rPr>
              <a:t> dans l’océan, à cause d’un équipement défectueux, d’un accident ou d’un erreur humaine, ou il peut simplement s’agir de petits suintements qui surviennent lors de sa manutention ou de son transport. Ces marées noires sont responsables de 12 % de toute la pollution des océans par le pétrole. Il s’agit d’un gros problème étant donné que d’énormes quantités de pétrole sont déversées dans une petite zone. </a:t>
            </a:r>
            <a:endParaRPr>
              <a:solidFill>
                <a:schemeClr val="dk1"/>
              </a:solidFill>
            </a:endParaRPr>
          </a:p>
          <a:p>
            <a:pPr marL="0" lvl="0" indent="0" algn="l" rtl="0">
              <a:lnSpc>
                <a:spcPct val="115000"/>
              </a:lnSpc>
              <a:spcBef>
                <a:spcPts val="0"/>
              </a:spcBef>
              <a:spcAft>
                <a:spcPts val="0"/>
              </a:spcAft>
              <a:buSzPts val="1100"/>
              <a:buNone/>
            </a:pPr>
            <a:r>
              <a:rPr lang="en-GB">
                <a:solidFill>
                  <a:srgbClr val="222222"/>
                </a:solidFill>
                <a:highlight>
                  <a:schemeClr val="lt1"/>
                </a:highlight>
              </a:rPr>
              <a:t>Il est très difficile de nettoyer ces marées noires et pour y parvenir il faut parfois créer une barrière et faire brûler le pétrole mais cela cause encore plus de pollution. On utilise parfois des produits chimiques pour dissoudre le pétrole, mais ils ne sont pas bons non plus pour l’environnement et peuvent causer de sérieux problèmes aux personnes qui nettoient la marée noire. </a:t>
            </a:r>
            <a:endParaRPr>
              <a:solidFill>
                <a:srgbClr val="333333"/>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On dit souvent que l’océan est un monde de silence, mais c’est loin d’être vrai!</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Les ondes sonores se déplacent plus vite dans l’eau que dans l’air et les dauphins, les baleines et les autres créatures marines se servent du son pour communiquer, trouver de la nourriture ou s’orienter en produisant ou en percevant des cliquetis, des bulles et d’autres sons</a:t>
            </a:r>
            <a:r>
              <a:rPr lang="en-GB">
                <a:solidFill>
                  <a:srgbClr val="383838"/>
                </a:solidFill>
                <a:highlight>
                  <a:schemeClr val="lt1"/>
                </a:highlight>
              </a:rPr>
              <a:t>. Mais encore une fois, l’activité humaine a un impact</a:t>
            </a:r>
            <a:r>
              <a:rPr lang="en-GB">
                <a:solidFill>
                  <a:schemeClr val="dk1"/>
                </a:solidFill>
              </a:rPr>
              <a: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Tous les navires commerciaux, les pétroliers et les navires de plaisance ont un moteur qui contribue aux bruits en milieu sous-marin. Ces couches sonores indésirables perturbent les créatures marines en masquant le son ou les effraie et leur fait prendre la fuite.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L’industrie pétrolière et gazière produit aussi des bruits plus intenses et effrayants en explorant les fonds marins pour y trouver d’autres sources de pétrole ou de gaz en utilisant des canons à air comprimé qui projettent de l’air comprimé dans l’eau pendant des semaines ou des mois, toutes les 10 secondes environ. Les ondes sonores se propagent à une distance pouvant atteindre plus de 4 000 kilomètres; elles sont assourdissantes et peuvent perturber la vie et le comportement d’espèces de baleines menacées, pousser des poissons à quitter leur habitat ou même blesser ou tuer de plus petites créatures telles que les pétoncles, les crabes et les calmars. </a:t>
            </a:r>
            <a:endParaRPr>
              <a:solidFill>
                <a:schemeClr val="dk1"/>
              </a:solidFill>
            </a:endParaRPr>
          </a:p>
          <a:p>
            <a:pPr marL="0" lvl="0" indent="0" algn="l" rtl="0">
              <a:lnSpc>
                <a:spcPct val="115000"/>
              </a:lnSpc>
              <a:spcBef>
                <a:spcPts val="1223"/>
              </a:spcBef>
              <a:spcAft>
                <a:spcPts val="0"/>
              </a:spcAft>
              <a:buClr>
                <a:schemeClr val="dk1"/>
              </a:buClr>
              <a:buSzPts val="1100"/>
              <a:buFont typeface="Arial"/>
              <a:buNone/>
            </a:pPr>
            <a:r>
              <a:rPr lang="en-GB">
                <a:solidFill>
                  <a:srgbClr val="1D2228"/>
                </a:solidFill>
              </a:rPr>
              <a:t>Les éoliennes, bien qu’elles soient un moyen plus écologique de produire de l’énergie, créent aussi du bruit au-dessus et en-dessous de la surface de l’eau, ce qui peut toucher les oiseaux de mer et les créatures aquatiques, bien que l’on ne comprenne pas encore vraiment dans quelle mesure. </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Alors que pouvons-nous faire pour aborder ces problèmes? C’est alors que vous intervenez! Pouvez-vous trouver des idées qui pourraient aider :</a:t>
            </a:r>
            <a:endParaRPr>
              <a:solidFill>
                <a:schemeClr val="dk1"/>
              </a:solidFill>
            </a:endParaRPr>
          </a:p>
          <a:p>
            <a:pPr marL="465886" lvl="0" indent="-304120" algn="l" rtl="0">
              <a:spcBef>
                <a:spcPts val="0"/>
              </a:spcBef>
              <a:spcAft>
                <a:spcPts val="0"/>
              </a:spcAft>
              <a:buClr>
                <a:schemeClr val="dk1"/>
              </a:buClr>
              <a:buSzPts val="1100"/>
              <a:buChar char="-"/>
            </a:pPr>
            <a:r>
              <a:rPr lang="en-GB">
                <a:solidFill>
                  <a:schemeClr val="dk1"/>
                </a:solidFill>
              </a:rPr>
              <a:t>à empêcher une telle quantité de déchets d’aboutir dans les océans (avant qu’ils y parviennent);</a:t>
            </a:r>
            <a:endParaRPr>
              <a:solidFill>
                <a:schemeClr val="dk1"/>
              </a:solidFill>
            </a:endParaRPr>
          </a:p>
          <a:p>
            <a:pPr marL="465886" lvl="0" indent="-304120" algn="l" rtl="0">
              <a:spcBef>
                <a:spcPts val="0"/>
              </a:spcBef>
              <a:spcAft>
                <a:spcPts val="0"/>
              </a:spcAft>
              <a:buClr>
                <a:schemeClr val="dk1"/>
              </a:buClr>
              <a:buSzPts val="1100"/>
              <a:buChar char="-"/>
            </a:pPr>
            <a:r>
              <a:rPr lang="en-GB">
                <a:solidFill>
                  <a:schemeClr val="dk1"/>
                </a:solidFill>
              </a:rPr>
              <a:t>à prévenir les marées noires ou à les nettoyer d’une façon plus écologique;</a:t>
            </a:r>
            <a:endParaRPr>
              <a:solidFill>
                <a:schemeClr val="dk1"/>
              </a:solidFill>
            </a:endParaRPr>
          </a:p>
          <a:p>
            <a:pPr marL="465886" lvl="0" indent="-304120" algn="l" rtl="0">
              <a:spcBef>
                <a:spcPts val="0"/>
              </a:spcBef>
              <a:spcAft>
                <a:spcPts val="0"/>
              </a:spcAft>
              <a:buClr>
                <a:schemeClr val="dk1"/>
              </a:buClr>
              <a:buSzPts val="1100"/>
              <a:buChar char="-"/>
            </a:pPr>
            <a:r>
              <a:rPr lang="en-GB">
                <a:solidFill>
                  <a:schemeClr val="dk1"/>
                </a:solidFill>
              </a:rPr>
              <a:t>à trouver des moyens de réduire le bruit en milieu sous-marin?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3C4043"/>
                </a:solidFill>
                <a:highlight>
                  <a:schemeClr val="lt1"/>
                </a:highlight>
                <a:latin typeface="Roboto"/>
                <a:ea typeface="Roboto"/>
                <a:cs typeface="Roboto"/>
                <a:sym typeface="Roboto"/>
              </a:rPr>
              <a:t>Nous avons tous la responsabilité de faire ce que nous pouvons pour lutter contre le problème de la pollution des océans.</a:t>
            </a:r>
            <a:endParaRPr>
              <a:solidFill>
                <a:schemeClr val="dk1"/>
              </a:solidFill>
            </a:endParaRPr>
          </a:p>
          <a:p>
            <a:pPr marL="0" lvl="0" indent="0" algn="l" rtl="0">
              <a:spcBef>
                <a:spcPts val="0"/>
              </a:spcBef>
              <a:spcAft>
                <a:spcPts val="0"/>
              </a:spcAft>
              <a:buClr>
                <a:schemeClr val="dk1"/>
              </a:buClr>
              <a:buSzPts val="1100"/>
              <a:buFont typeface="Arial"/>
              <a:buNone/>
            </a:pPr>
            <a:endParaRPr>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GB">
                <a:solidFill>
                  <a:srgbClr val="3C4043"/>
                </a:solidFill>
                <a:highlight>
                  <a:schemeClr val="lt1"/>
                </a:highlight>
                <a:latin typeface="Roboto"/>
                <a:ea typeface="Roboto"/>
                <a:cs typeface="Roboto"/>
                <a:sym typeface="Roboto"/>
              </a:rPr>
              <a:t>Les gouvernements, les industries et les entreprises doivent changer la façon dont ils créent des produits et les traitent. </a:t>
            </a:r>
            <a:endParaRPr>
              <a:solidFill>
                <a:schemeClr val="dk1"/>
              </a:solidFill>
            </a:endParaRPr>
          </a:p>
          <a:p>
            <a:pPr marL="0" lvl="0" indent="0" algn="l" rtl="0">
              <a:spcBef>
                <a:spcPts val="0"/>
              </a:spcBef>
              <a:spcAft>
                <a:spcPts val="0"/>
              </a:spcAft>
              <a:buClr>
                <a:schemeClr val="dk1"/>
              </a:buClr>
              <a:buSzPts val="1100"/>
              <a:buFont typeface="Arial"/>
              <a:buNone/>
            </a:pPr>
            <a:endParaRPr>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GB">
                <a:solidFill>
                  <a:srgbClr val="3C4043"/>
                </a:solidFill>
                <a:highlight>
                  <a:schemeClr val="lt1"/>
                </a:highlight>
                <a:latin typeface="Roboto"/>
                <a:ea typeface="Roboto"/>
                <a:cs typeface="Roboto"/>
                <a:sym typeface="Roboto"/>
              </a:rPr>
              <a:t>Le Canada pave la voie avec ses plans pour interdire le plastique à usage unique dès 2021 et il est responsable de la </a:t>
            </a:r>
            <a:r>
              <a:rPr lang="en-GB" sz="1000" u="sng">
                <a:solidFill>
                  <a:schemeClr val="accent5"/>
                </a:solidFill>
                <a:hlinkClick r:id="rId3"/>
              </a:rPr>
              <a:t>Charte sur les plastiques dans les océans</a:t>
            </a:r>
            <a:endParaRPr>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a:solidFill>
                <a:srgbClr val="3C4043"/>
              </a:solidFill>
              <a:highlight>
                <a:schemeClr val="lt1"/>
              </a:highlight>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GB">
                <a:solidFill>
                  <a:srgbClr val="3C4043"/>
                </a:solidFill>
                <a:highlight>
                  <a:schemeClr val="lt1"/>
                </a:highlight>
                <a:latin typeface="Roboto"/>
                <a:ea typeface="Roboto"/>
                <a:cs typeface="Roboto"/>
                <a:sym typeface="Roboto"/>
              </a:rPr>
              <a:t>Nous pouvons aussi faire notre part pour aider en tant qu’individus, en réduisant notre propre utilisation du plastique.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Servez-vous de cette activité pour explorer d’autres modes de transport.</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En examinant ce que vos élèves ont découvert à partir des fiches d’activité, suivez les conseils suivants pour les aider à développer leurs idées et à concevoir une invention! </a:t>
            </a:r>
            <a:endParaRPr b="1">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GB" b="1">
                <a:solidFill>
                  <a:schemeClr val="dk1"/>
                </a:solidFill>
                <a:latin typeface="Calibri"/>
                <a:ea typeface="Calibri"/>
                <a:cs typeface="Calibri"/>
                <a:sym typeface="Calibri"/>
              </a:rPr>
              <a:t>Suivez votre idée!</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latin typeface="Calibri"/>
                <a:ea typeface="Calibri"/>
                <a:cs typeface="Calibri"/>
                <a:sym typeface="Calibri"/>
              </a:rPr>
              <a:t>Essayez d’arrêter de penser une minute.</a:t>
            </a:r>
            <a:r>
              <a:rPr lang="en-GB">
                <a:solidFill>
                  <a:schemeClr val="dk1"/>
                </a:solidFill>
              </a:rPr>
              <a:t> C’est presque </a:t>
            </a:r>
            <a:r>
              <a:rPr lang="en-GB">
                <a:solidFill>
                  <a:schemeClr val="dk1"/>
                </a:solidFill>
                <a:latin typeface="Calibri"/>
                <a:ea typeface="Calibri"/>
                <a:cs typeface="Calibri"/>
                <a:sym typeface="Calibri"/>
              </a:rPr>
              <a:t>impossible!</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latin typeface="Calibri"/>
                <a:ea typeface="Calibri"/>
                <a:cs typeface="Calibri"/>
                <a:sym typeface="Calibri"/>
              </a:rPr>
              <a:t>Notre cerveau recueille constamment de l’information et cherche à déterminer comment l’enregistrer et l’associer aux autres choses que nous savons.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Alors faites confiance à votre cerveau et essayez de suivre une pensée et de voir où elle vous mène!</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latin typeface="Calibri"/>
                <a:ea typeface="Calibri"/>
                <a:cs typeface="Calibri"/>
                <a:sym typeface="Calibri"/>
              </a:rPr>
              <a:t>Qui a besoin de votre aide?</a:t>
            </a:r>
            <a:endParaRPr>
              <a:solidFill>
                <a:schemeClr val="dk1"/>
              </a:solidFill>
            </a:endParaRPr>
          </a:p>
          <a:p>
            <a:pPr marL="0" lvl="0" indent="0" algn="l" rtl="0">
              <a:spcBef>
                <a:spcPts val="0"/>
              </a:spcBef>
              <a:spcAft>
                <a:spcPts val="0"/>
              </a:spcAft>
              <a:buClr>
                <a:schemeClr val="dk1"/>
              </a:buClr>
              <a:buSzPts val="1400"/>
              <a:buFont typeface="Arial"/>
              <a:buNone/>
            </a:pPr>
            <a:r>
              <a:rPr lang="en-GB">
                <a:solidFill>
                  <a:schemeClr val="dk1"/>
                </a:solidFill>
              </a:rPr>
              <a:t>Penser à qui votre invention servira est un excellent point de départ. Elle pourrait servir à un membre de votre famille ou à un animal que vous remarquez pendant que vous vous promenez. Imaginez ce qu’ils aiment, ce qu’ils n’aiment pas, ce qu’ils pourraient trouver difficile ou ennuyeux – comment pouvez-vous les aider?</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latin typeface="Calibri"/>
                <a:ea typeface="Calibri"/>
                <a:cs typeface="Calibri"/>
                <a:sym typeface="Calibri"/>
              </a:rPr>
              <a:t>Aucun problème n’est trop petit!</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Il peut s’agir de la façon d’aider un escargot à avancer plus vite, de la façon d’arroser un cactus, ou encore de celle de protéger une coccinelle de la pluie – aucun problème n’est trop petit pour faire appel à votre imagination créatrice!</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latin typeface="Calibri"/>
                <a:ea typeface="Calibri"/>
                <a:cs typeface="Calibri"/>
                <a:sym typeface="Calibri"/>
              </a:rPr>
              <a:t>Les possibilités sont illimitées!</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latin typeface="Calibri"/>
                <a:ea typeface="Calibri"/>
                <a:cs typeface="Calibri"/>
                <a:sym typeface="Calibri"/>
              </a:rPr>
              <a:t>Et bien sûr, l’inverse est également vrai – aucun problème n’est trop gros pour qu’on s’y attaque!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Si vous vous intéressez à la façon de réduire la pollution dans l’atmosphère ou de rendre les moyens de transport plus rapides, plus sûrs et non polluants, alors essayez. Nous avons besoin de toutes sortes d’idées pour aider notre planète à rester verte!</a:t>
            </a:r>
            <a:r>
              <a:rPr lang="en-GB">
                <a:solidFill>
                  <a:schemeClr val="dk1"/>
                </a:solidFill>
              </a:rPr>
              <a:t> Ce qui peut sembler</a:t>
            </a:r>
            <a:r>
              <a:rPr lang="en-GB">
                <a:solidFill>
                  <a:schemeClr val="dk1"/>
                </a:solidFill>
                <a:latin typeface="Calibri"/>
                <a:ea typeface="Calibri"/>
                <a:cs typeface="Calibri"/>
                <a:sym typeface="Calibri"/>
              </a:rPr>
              <a:t> impossible aujourd’hui pourrait bien arriver dans un proche avenir.</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latin typeface="Calibri"/>
                <a:ea typeface="Calibri"/>
                <a:cs typeface="Calibri"/>
                <a:sym typeface="Calibri"/>
              </a:rPr>
              <a:t>Transgressez les règles!</a:t>
            </a:r>
            <a:endParaRPr>
              <a:solidFill>
                <a:schemeClr val="dk1"/>
              </a:solidFill>
            </a:endParaRPr>
          </a:p>
          <a:p>
            <a:pPr marL="0" lvl="0" indent="0" algn="l" rtl="0">
              <a:spcBef>
                <a:spcPts val="0"/>
              </a:spcBef>
              <a:spcAft>
                <a:spcPts val="0"/>
              </a:spcAft>
              <a:buClr>
                <a:schemeClr val="dk1"/>
              </a:buClr>
              <a:buSzPts val="1400"/>
              <a:buFont typeface="Arial"/>
              <a:buNone/>
            </a:pPr>
            <a:r>
              <a:rPr lang="en-GB">
                <a:solidFill>
                  <a:schemeClr val="dk1"/>
                </a:solidFill>
              </a:rPr>
              <a:t>Des inventions naissent lorsque nous essayons de penser ou de faire les choses différemment – autrement dit, quand on enfreint les règles. Alors oubliez la façon dont les choses sont censées fonctionner et faites-le à votre façon! </a:t>
            </a:r>
            <a:endParaRPr>
              <a:solidFill>
                <a:schemeClr val="dk1"/>
              </a:solidFill>
            </a:endParaRPr>
          </a:p>
          <a:p>
            <a:pPr marL="0" lvl="0" indent="0" algn="l" rtl="0">
              <a:lnSpc>
                <a:spcPct val="100000"/>
              </a:lnSpc>
              <a:spcBef>
                <a:spcPts val="0"/>
              </a:spcBef>
              <a:spcAft>
                <a:spcPts val="0"/>
              </a:spcAft>
              <a:buClr>
                <a:schemeClr val="dk1"/>
              </a:buClr>
              <a:buSzPts val="1200"/>
              <a:buFont typeface="Arial"/>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3" name="Google Shape;5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16" name="Google Shape;16;p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7" name="Google Shape;17;p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8" name="Google Shape;18;p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6" name="Google Shape;4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png"/><Relationship Id="rId7" Type="http://schemas.openxmlformats.org/officeDocument/2006/relationships/image" Target="../media/image39.png"/><Relationship Id="rId12" Type="http://schemas.openxmlformats.org/officeDocument/2006/relationships/hyperlink" Target="https://www.canada.ca/fr/peches-oceans/nouvelles/2018/11/le-gouvernement-du-canada-annonce-son-appui-a-la-decennie-des-nations-unies-pour-les-sciences-oceaniques-au-service-du-developpement-durable.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8.png"/><Relationship Id="rId11" Type="http://schemas.openxmlformats.org/officeDocument/2006/relationships/hyperlink" Target="https://oceanliteracy.unesco.org/" TargetMode="External"/><Relationship Id="rId5" Type="http://schemas.openxmlformats.org/officeDocument/2006/relationships/image" Target="../media/image26.png"/><Relationship Id="rId10" Type="http://schemas.openxmlformats.org/officeDocument/2006/relationships/hyperlink" Target="https://unesdoc.unesco.org/ark:/48223/pf0000247898_fre" TargetMode="External"/><Relationship Id="rId4" Type="http://schemas.openxmlformats.org/officeDocument/2006/relationships/image" Target="../media/image37.png"/><Relationship Id="rId9"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3240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3"/>
          <p:cNvPicPr preferRelativeResize="0"/>
          <p:nvPr/>
        </p:nvPicPr>
        <p:blipFill rotWithShape="1">
          <a:blip r:embed="rId3">
            <a:alphaModFix/>
          </a:blip>
          <a:srcRect/>
          <a:stretch/>
        </p:blipFill>
        <p:spPr>
          <a:xfrm>
            <a:off x="-535575" y="234725"/>
            <a:ext cx="9556274" cy="779400"/>
          </a:xfrm>
          <a:prstGeom prst="rect">
            <a:avLst/>
          </a:prstGeom>
          <a:noFill/>
          <a:ln>
            <a:noFill/>
          </a:ln>
        </p:spPr>
      </p:pic>
      <p:sp>
        <p:nvSpPr>
          <p:cNvPr id="155" name="Google Shape;155;p23"/>
          <p:cNvSpPr txBox="1"/>
          <p:nvPr/>
        </p:nvSpPr>
        <p:spPr>
          <a:xfrm>
            <a:off x="246775" y="334100"/>
            <a:ext cx="8773800" cy="58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600"/>
              <a:buNone/>
            </a:pPr>
            <a:r>
              <a:rPr lang="en-GB" sz="2800" b="1">
                <a:solidFill>
                  <a:schemeClr val="dk1"/>
                </a:solidFill>
                <a:latin typeface="Calibri"/>
                <a:ea typeface="Calibri"/>
                <a:cs typeface="Calibri"/>
                <a:sym typeface="Calibri"/>
              </a:rPr>
              <a:t>Jetez un coup d’œil à nos autres ressources sur les océans</a:t>
            </a:r>
            <a:endParaRPr sz="2800" b="1">
              <a:latin typeface="Calibri"/>
              <a:ea typeface="Calibri"/>
              <a:cs typeface="Calibri"/>
              <a:sym typeface="Calibri"/>
            </a:endParaRPr>
          </a:p>
          <a:p>
            <a:pPr marL="0" marR="0" lvl="0" indent="0" algn="l" rtl="0">
              <a:lnSpc>
                <a:spcPct val="100000"/>
              </a:lnSpc>
              <a:spcBef>
                <a:spcPts val="0"/>
              </a:spcBef>
              <a:spcAft>
                <a:spcPts val="0"/>
              </a:spcAft>
              <a:buNone/>
            </a:pPr>
            <a:endParaRPr sz="2800" b="1" i="0" u="none" strike="noStrike" cap="none">
              <a:solidFill>
                <a:srgbClr val="000000"/>
              </a:solidFill>
              <a:latin typeface="Calibri"/>
              <a:ea typeface="Calibri"/>
              <a:cs typeface="Calibri"/>
              <a:sym typeface="Calibri"/>
            </a:endParaRPr>
          </a:p>
        </p:txBody>
      </p:sp>
      <p:pic>
        <p:nvPicPr>
          <p:cNvPr id="156" name="Google Shape;156;p23" descr="A picture containing knife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b="43777"/>
          <a:stretch/>
        </p:blipFill>
        <p:spPr>
          <a:xfrm>
            <a:off x="0" y="3273678"/>
            <a:ext cx="9144000" cy="1874316"/>
          </a:xfrm>
          <a:prstGeom prst="rect">
            <a:avLst/>
          </a:prstGeom>
          <a:noFill/>
          <a:ln>
            <a:noFill/>
          </a:ln>
        </p:spPr>
      </p:pic>
      <p:pic>
        <p:nvPicPr>
          <p:cNvPr id="157" name="Google Shape;157;p23" descr="A screenshot of a computer  Description automatically generated"/>
          <p:cNvPicPr preferRelativeResize="0"/>
          <p:nvPr/>
        </p:nvPicPr>
        <p:blipFill rotWithShape="1">
          <a:blip r:embed="rId5">
            <a:alphaModFix/>
          </a:blip>
          <a:srcRect/>
          <a:stretch/>
        </p:blipFill>
        <p:spPr>
          <a:xfrm>
            <a:off x="246774" y="1013776"/>
            <a:ext cx="6506750" cy="3335406"/>
          </a:xfrm>
          <a:prstGeom prst="rect">
            <a:avLst/>
          </a:prstGeom>
          <a:noFill/>
          <a:ln>
            <a:noFill/>
          </a:ln>
        </p:spPr>
      </p:pic>
      <p:pic>
        <p:nvPicPr>
          <p:cNvPr id="158" name="Google Shape;158;p23" descr="A picture containing black, drawing  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rot="535808">
            <a:off x="5380941" y="3892418"/>
            <a:ext cx="1359178" cy="589758"/>
          </a:xfrm>
          <a:prstGeom prst="rect">
            <a:avLst/>
          </a:prstGeom>
          <a:noFill/>
          <a:ln>
            <a:noFill/>
          </a:ln>
        </p:spPr>
      </p:pic>
      <p:pic>
        <p:nvPicPr>
          <p:cNvPr id="159" name="Google Shape;159;p23" descr="A close up of a logo  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40533" y="820583"/>
            <a:ext cx="1713122" cy="585835"/>
          </a:xfrm>
          <a:prstGeom prst="rect">
            <a:avLst/>
          </a:prstGeom>
          <a:noFill/>
          <a:ln>
            <a:noFill/>
          </a:ln>
        </p:spPr>
      </p:pic>
      <p:pic>
        <p:nvPicPr>
          <p:cNvPr id="160" name="Google Shape;160;p23" descr="A picture containing table, drawing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784466" y="2091039"/>
            <a:ext cx="914400" cy="1771650"/>
          </a:xfrm>
          <a:prstGeom prst="rect">
            <a:avLst/>
          </a:prstGeom>
          <a:noFill/>
          <a:ln>
            <a:noFill/>
          </a:ln>
        </p:spPr>
      </p:pic>
      <p:pic>
        <p:nvPicPr>
          <p:cNvPr id="161" name="Google Shape;161;p23" descr="A picture containing drawing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rot="-1790645">
            <a:off x="1093352" y="4560769"/>
            <a:ext cx="993602" cy="537522"/>
          </a:xfrm>
          <a:prstGeom prst="rect">
            <a:avLst/>
          </a:prstGeom>
          <a:noFill/>
          <a:ln>
            <a:noFill/>
          </a:ln>
        </p:spPr>
      </p:pic>
      <p:sp>
        <p:nvSpPr>
          <p:cNvPr id="162" name="Google Shape;162;p23"/>
          <p:cNvSpPr txBox="1"/>
          <p:nvPr/>
        </p:nvSpPr>
        <p:spPr>
          <a:xfrm>
            <a:off x="499950" y="1356000"/>
            <a:ext cx="5963100" cy="3154800"/>
          </a:xfrm>
          <a:prstGeom prst="rect">
            <a:avLst/>
          </a:prstGeom>
          <a:noFill/>
          <a:ln>
            <a:noFill/>
          </a:ln>
        </p:spPr>
        <p:txBody>
          <a:bodyPr spcFirstLastPara="1" wrap="square" lIns="54000" tIns="0" rIns="91425" bIns="0" anchor="t" anchorCtr="0">
            <a:noAutofit/>
          </a:bodyPr>
          <a:lstStyle/>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3.1 Le problème du plastique </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4.1 Océan = éliminateur de carbone</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Font typeface="Arial"/>
              <a:buNone/>
            </a:pPr>
            <a:r>
              <a:rPr lang="en-GB" sz="1800">
                <a:solidFill>
                  <a:schemeClr val="dk1"/>
                </a:solidFill>
                <a:latin typeface="Calibri"/>
                <a:ea typeface="Calibri"/>
                <a:cs typeface="Calibri"/>
                <a:sym typeface="Calibri"/>
              </a:rPr>
              <a:t>Les océans : l’énergie climatique (date de publication : 8 juin 2020)</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Et voici d’autres liens utiles!</a:t>
            </a:r>
            <a:endParaRPr>
              <a:solidFill>
                <a:schemeClr val="dk1"/>
              </a:solidFill>
            </a:endParaRPr>
          </a:p>
          <a:p>
            <a:pPr marL="457200" lvl="0" indent="-317500" algn="l" rtl="0">
              <a:lnSpc>
                <a:spcPct val="115000"/>
              </a:lnSpc>
              <a:spcBef>
                <a:spcPts val="1600"/>
              </a:spcBef>
              <a:spcAft>
                <a:spcPts val="0"/>
              </a:spcAft>
              <a:buClr>
                <a:schemeClr val="dk2"/>
              </a:buClr>
              <a:buSzPts val="1400"/>
              <a:buChar char="●"/>
            </a:pPr>
            <a:r>
              <a:rPr lang="en-GB" sz="1200" u="sng">
                <a:solidFill>
                  <a:schemeClr val="hlink"/>
                </a:solidFill>
                <a:hlinkClick r:id="rId10"/>
              </a:rPr>
              <a:t>Décennie des Nations Unies pour les sciences océaniques au service du développement durable</a:t>
            </a:r>
            <a:endParaRPr sz="1200">
              <a:solidFill>
                <a:schemeClr val="dk2"/>
              </a:solidFill>
            </a:endParaRPr>
          </a:p>
          <a:p>
            <a:pPr marL="457200" lvl="0" indent="-317500" algn="l" rtl="0">
              <a:lnSpc>
                <a:spcPct val="115000"/>
              </a:lnSpc>
              <a:spcBef>
                <a:spcPts val="0"/>
              </a:spcBef>
              <a:spcAft>
                <a:spcPts val="0"/>
              </a:spcAft>
              <a:buClr>
                <a:schemeClr val="dk2"/>
              </a:buClr>
              <a:buSzPts val="1400"/>
              <a:buChar char="●"/>
            </a:pPr>
            <a:r>
              <a:rPr lang="en-GB" sz="1200" u="sng">
                <a:solidFill>
                  <a:schemeClr val="accent5"/>
                </a:solidFill>
                <a:hlinkClick r:id="rId11"/>
              </a:rPr>
              <a:t>Portail d’alphabétisation des océans </a:t>
            </a:r>
            <a:endParaRPr sz="1200">
              <a:solidFill>
                <a:schemeClr val="dk2"/>
              </a:solidFill>
            </a:endParaRPr>
          </a:p>
          <a:p>
            <a:pPr marL="457200" lvl="0" indent="-317500" algn="l" rtl="0">
              <a:lnSpc>
                <a:spcPct val="115000"/>
              </a:lnSpc>
              <a:spcBef>
                <a:spcPts val="0"/>
              </a:spcBef>
              <a:spcAft>
                <a:spcPts val="0"/>
              </a:spcAft>
              <a:buClr>
                <a:schemeClr val="dk2"/>
              </a:buClr>
              <a:buSzPts val="1400"/>
              <a:buChar char="●"/>
            </a:pPr>
            <a:r>
              <a:rPr lang="en-GB" sz="1200" u="sng">
                <a:solidFill>
                  <a:schemeClr val="accent5"/>
                </a:solidFill>
                <a:hlinkClick r:id="rId12"/>
              </a:rPr>
              <a:t>Pêches et Océans Canada </a:t>
            </a:r>
            <a:endParaRPr sz="1800" b="0" i="0" u="none" strike="noStrike" cap="non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Google Shape;66;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29825" y="320675"/>
            <a:ext cx="7716775" cy="5456001"/>
          </a:xfrm>
          <a:prstGeom prst="rect">
            <a:avLst/>
          </a:prstGeom>
          <a:noFill/>
          <a:ln>
            <a:noFill/>
          </a:ln>
        </p:spPr>
      </p:pic>
      <p:pic>
        <p:nvPicPr>
          <p:cNvPr id="67" name="Google Shape;67;p1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11450" y="252650"/>
            <a:ext cx="4883452" cy="779400"/>
          </a:xfrm>
          <a:prstGeom prst="rect">
            <a:avLst/>
          </a:prstGeom>
          <a:noFill/>
          <a:ln>
            <a:noFill/>
          </a:ln>
        </p:spPr>
      </p:pic>
      <p:sp>
        <p:nvSpPr>
          <p:cNvPr id="68" name="Google Shape;68;p15"/>
          <p:cNvSpPr txBox="1"/>
          <p:nvPr/>
        </p:nvSpPr>
        <p:spPr>
          <a:xfrm>
            <a:off x="246775" y="334100"/>
            <a:ext cx="40221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Des déchets, des déchets!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5450" y="-16474"/>
            <a:ext cx="7643822" cy="4717975"/>
          </a:xfrm>
          <a:prstGeom prst="rect">
            <a:avLst/>
          </a:prstGeom>
          <a:noFill/>
          <a:ln>
            <a:noFill/>
          </a:ln>
        </p:spPr>
      </p:pic>
      <p:pic>
        <p:nvPicPr>
          <p:cNvPr id="74" name="Google Shape;74;p1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7" y="234725"/>
            <a:ext cx="4569426" cy="779400"/>
          </a:xfrm>
          <a:prstGeom prst="rect">
            <a:avLst/>
          </a:prstGeom>
          <a:noFill/>
          <a:ln>
            <a:noFill/>
          </a:ln>
        </p:spPr>
      </p:pic>
      <p:sp>
        <p:nvSpPr>
          <p:cNvPr id="75" name="Google Shape;75;p16"/>
          <p:cNvSpPr txBox="1"/>
          <p:nvPr/>
        </p:nvSpPr>
        <p:spPr>
          <a:xfrm>
            <a:off x="246775" y="334100"/>
            <a:ext cx="35463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Et encore des déchets</a:t>
            </a:r>
            <a:endParaRPr sz="2800" b="1">
              <a:latin typeface="Calibri"/>
              <a:ea typeface="Calibri"/>
              <a:cs typeface="Calibri"/>
              <a:sym typeface="Calibri"/>
            </a:endParaRPr>
          </a:p>
        </p:txBody>
      </p:sp>
      <p:pic>
        <p:nvPicPr>
          <p:cNvPr id="76" name="Google Shape;76;p1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14225" y="4320774"/>
            <a:ext cx="2251314" cy="472650"/>
          </a:xfrm>
          <a:prstGeom prst="rect">
            <a:avLst/>
          </a:prstGeom>
          <a:noFill/>
          <a:ln>
            <a:noFill/>
          </a:ln>
        </p:spPr>
      </p:pic>
      <p:pic>
        <p:nvPicPr>
          <p:cNvPr id="77" name="Google Shape;77;p1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022424" y="2191024"/>
            <a:ext cx="2391411" cy="493875"/>
          </a:xfrm>
          <a:prstGeom prst="rect">
            <a:avLst/>
          </a:prstGeom>
          <a:noFill/>
          <a:ln>
            <a:noFill/>
          </a:ln>
        </p:spPr>
      </p:pic>
      <p:pic>
        <p:nvPicPr>
          <p:cNvPr id="78" name="Google Shape;78;p16"/>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564500" y="3753150"/>
            <a:ext cx="2391345" cy="472650"/>
          </a:xfrm>
          <a:prstGeom prst="rect">
            <a:avLst/>
          </a:prstGeom>
          <a:noFill/>
          <a:ln>
            <a:noFill/>
          </a:ln>
        </p:spPr>
      </p:pic>
      <p:pic>
        <p:nvPicPr>
          <p:cNvPr id="79" name="Google Shape;79;p16"/>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2923400" y="1428375"/>
            <a:ext cx="3128490" cy="493875"/>
          </a:xfrm>
          <a:prstGeom prst="rect">
            <a:avLst/>
          </a:prstGeom>
          <a:noFill/>
          <a:ln>
            <a:noFill/>
          </a:ln>
        </p:spPr>
      </p:pic>
      <p:pic>
        <p:nvPicPr>
          <p:cNvPr id="80" name="Google Shape;80;p16"/>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828850" y="4391400"/>
            <a:ext cx="3128499" cy="645704"/>
          </a:xfrm>
          <a:prstGeom prst="rect">
            <a:avLst/>
          </a:prstGeom>
          <a:noFill/>
          <a:ln>
            <a:noFill/>
          </a:ln>
        </p:spPr>
      </p:pic>
      <p:pic>
        <p:nvPicPr>
          <p:cNvPr id="81" name="Google Shape;81;p16"/>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379999" y="2725125"/>
            <a:ext cx="2498799" cy="43899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857250"/>
            <a:ext cx="9211448" cy="4225076"/>
          </a:xfrm>
          <a:prstGeom prst="rect">
            <a:avLst/>
          </a:prstGeom>
          <a:noFill/>
          <a:ln>
            <a:noFill/>
          </a:ln>
        </p:spPr>
      </p:pic>
      <p:pic>
        <p:nvPicPr>
          <p:cNvPr id="87" name="Google Shape;87;p1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5" y="234725"/>
            <a:ext cx="4778301" cy="779400"/>
          </a:xfrm>
          <a:prstGeom prst="rect">
            <a:avLst/>
          </a:prstGeom>
          <a:noFill/>
          <a:ln>
            <a:noFill/>
          </a:ln>
        </p:spPr>
      </p:pic>
      <p:sp>
        <p:nvSpPr>
          <p:cNvPr id="88" name="Google Shape;88;p17"/>
          <p:cNvSpPr txBox="1"/>
          <p:nvPr/>
        </p:nvSpPr>
        <p:spPr>
          <a:xfrm>
            <a:off x="246775" y="334100"/>
            <a:ext cx="42702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Des nappes de pétrole</a:t>
            </a:r>
            <a:endParaRPr sz="2800" b="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899552"/>
            <a:ext cx="9144003" cy="4350958"/>
          </a:xfrm>
          <a:prstGeom prst="rect">
            <a:avLst/>
          </a:prstGeom>
          <a:noFill/>
          <a:ln>
            <a:noFill/>
          </a:ln>
        </p:spPr>
      </p:pic>
      <p:pic>
        <p:nvPicPr>
          <p:cNvPr id="94" name="Google Shape;94;p1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8" y="234725"/>
            <a:ext cx="5679074" cy="779400"/>
          </a:xfrm>
          <a:prstGeom prst="rect">
            <a:avLst/>
          </a:prstGeom>
          <a:noFill/>
          <a:ln>
            <a:noFill/>
          </a:ln>
        </p:spPr>
      </p:pic>
      <p:sp>
        <p:nvSpPr>
          <p:cNvPr id="95" name="Google Shape;95;p18"/>
          <p:cNvSpPr txBox="1"/>
          <p:nvPr/>
        </p:nvSpPr>
        <p:spPr>
          <a:xfrm>
            <a:off x="246776" y="334100"/>
            <a:ext cx="45312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Qu’est-ce que tout ce bruit?</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9"/>
          <p:cNvPicPr preferRelativeResize="0"/>
          <p:nvPr/>
        </p:nvPicPr>
        <p:blipFill rotWithShape="1">
          <a:blip r:embed="rId3" cstate="screen">
            <a:alphaModFix/>
            <a:extLst>
              <a:ext uri="{28A0092B-C50C-407E-A947-70E740481C1C}">
                <a14:useLocalDpi xmlns:a14="http://schemas.microsoft.com/office/drawing/2010/main"/>
              </a:ext>
            </a:extLst>
          </a:blip>
          <a:srcRect t="2565" b="23726"/>
          <a:stretch/>
        </p:blipFill>
        <p:spPr>
          <a:xfrm>
            <a:off x="311700" y="521225"/>
            <a:ext cx="8520600" cy="4439429"/>
          </a:xfrm>
          <a:prstGeom prst="rect">
            <a:avLst/>
          </a:prstGeom>
          <a:noFill/>
          <a:ln>
            <a:noFill/>
          </a:ln>
        </p:spPr>
      </p:pic>
      <p:pic>
        <p:nvPicPr>
          <p:cNvPr id="101" name="Google Shape;101;p1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6" y="234725"/>
            <a:ext cx="4073349" cy="779400"/>
          </a:xfrm>
          <a:prstGeom prst="rect">
            <a:avLst/>
          </a:prstGeom>
          <a:noFill/>
          <a:ln>
            <a:noFill/>
          </a:ln>
        </p:spPr>
      </p:pic>
      <p:sp>
        <p:nvSpPr>
          <p:cNvPr id="102" name="Google Shape;102;p19"/>
          <p:cNvSpPr txBox="1"/>
          <p:nvPr/>
        </p:nvSpPr>
        <p:spPr>
          <a:xfrm>
            <a:off x="246775" y="334100"/>
            <a:ext cx="32910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Un nouvel espoir</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03" name="Google Shape;103;p1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063700" y="1518600"/>
            <a:ext cx="2616924" cy="558800"/>
          </a:xfrm>
          <a:prstGeom prst="rect">
            <a:avLst/>
          </a:prstGeom>
          <a:noFill/>
          <a:ln>
            <a:noFill/>
          </a:ln>
        </p:spPr>
      </p:pic>
      <p:pic>
        <p:nvPicPr>
          <p:cNvPr id="104" name="Google Shape;104;p1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960125" y="1195650"/>
            <a:ext cx="2302950" cy="651625"/>
          </a:xfrm>
          <a:prstGeom prst="rect">
            <a:avLst/>
          </a:prstGeom>
          <a:noFill/>
          <a:ln>
            <a:noFill/>
          </a:ln>
        </p:spPr>
      </p:pic>
      <p:pic>
        <p:nvPicPr>
          <p:cNvPr id="105" name="Google Shape;105;p19"/>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11701" y="1691434"/>
            <a:ext cx="2095500" cy="558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8568300" cy="4065374"/>
          </a:xfrm>
          <a:prstGeom prst="rect">
            <a:avLst/>
          </a:prstGeom>
          <a:noFill/>
          <a:ln>
            <a:noFill/>
          </a:ln>
        </p:spPr>
      </p:pic>
      <p:sp>
        <p:nvSpPr>
          <p:cNvPr id="111" name="Google Shape;111;p20"/>
          <p:cNvSpPr txBox="1"/>
          <p:nvPr/>
        </p:nvSpPr>
        <p:spPr>
          <a:xfrm>
            <a:off x="664100" y="3930575"/>
            <a:ext cx="2012100" cy="82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Une personne peut faire changer les choses</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a:latin typeface="Calibri"/>
              <a:ea typeface="Calibri"/>
              <a:cs typeface="Calibri"/>
              <a:sym typeface="Calibri"/>
            </a:endParaRPr>
          </a:p>
        </p:txBody>
      </p:sp>
      <p:sp>
        <p:nvSpPr>
          <p:cNvPr id="112" name="Google Shape;112;p20"/>
          <p:cNvSpPr txBox="1"/>
          <p:nvPr/>
        </p:nvSpPr>
        <p:spPr>
          <a:xfrm>
            <a:off x="3028650" y="3572225"/>
            <a:ext cx="29112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Sept milliards de personnes peuvent vraiment changer le monde!</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a:latin typeface="Calibri"/>
              <a:ea typeface="Calibri"/>
              <a:cs typeface="Calibri"/>
              <a:sym typeface="Calibri"/>
            </a:endParaRPr>
          </a:p>
        </p:txBody>
      </p:sp>
      <p:sp>
        <p:nvSpPr>
          <p:cNvPr id="113" name="Google Shape;113;p20"/>
          <p:cNvSpPr txBox="1"/>
          <p:nvPr/>
        </p:nvSpPr>
        <p:spPr>
          <a:xfrm>
            <a:off x="6648200" y="4164950"/>
            <a:ext cx="24957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rPr>
              <a:t>Avec les gouvernements, les industries et les entreprises</a:t>
            </a:r>
            <a:endParaRPr>
              <a:solidFill>
                <a:schemeClr val="dk1"/>
              </a:solidFill>
            </a:endParaRPr>
          </a:p>
          <a:p>
            <a:pPr marL="0" marR="0" lvl="0" indent="0" algn="l" rtl="0">
              <a:lnSpc>
                <a:spcPct val="100000"/>
              </a:lnSpc>
              <a:spcBef>
                <a:spcPts val="0"/>
              </a:spcBef>
              <a:spcAft>
                <a:spcPts val="0"/>
              </a:spcAft>
              <a:buClr>
                <a:srgbClr val="000000"/>
              </a:buClr>
              <a:buSzPts val="1400"/>
              <a:buFont typeface="Arial"/>
              <a:buNone/>
            </a:pPr>
            <a:endParaRPr>
              <a:latin typeface="Calibri"/>
              <a:ea typeface="Calibri"/>
              <a:cs typeface="Calibri"/>
              <a:sym typeface="Calibri"/>
            </a:endParaRPr>
          </a:p>
        </p:txBody>
      </p:sp>
      <p:pic>
        <p:nvPicPr>
          <p:cNvPr id="114" name="Google Shape;114;p2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5" y="234725"/>
            <a:ext cx="3694502" cy="779400"/>
          </a:xfrm>
          <a:prstGeom prst="rect">
            <a:avLst/>
          </a:prstGeom>
          <a:noFill/>
          <a:ln>
            <a:noFill/>
          </a:ln>
        </p:spPr>
      </p:pic>
      <p:sp>
        <p:nvSpPr>
          <p:cNvPr id="115" name="Google Shape;115;p20"/>
          <p:cNvSpPr txBox="1"/>
          <p:nvPr/>
        </p:nvSpPr>
        <p:spPr>
          <a:xfrm>
            <a:off x="246775" y="334100"/>
            <a:ext cx="2684684" cy="5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À nous de jouer</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16" name="Google Shape;116;p20"/>
          <p:cNvPicPr preferRelativeResize="0"/>
          <p:nvPr/>
        </p:nvPicPr>
        <p:blipFill rotWithShape="1">
          <a:blip r:embed="rId5" cstate="screen">
            <a:alphaModFix/>
            <a:extLst>
              <a:ext uri="{28A0092B-C50C-407E-A947-70E740481C1C}">
                <a14:useLocalDpi xmlns:a14="http://schemas.microsoft.com/office/drawing/2010/main"/>
              </a:ext>
            </a:extLst>
          </a:blip>
          <a:srcRect l="16305" t="6932" r="20983" b="20318"/>
          <a:stretch/>
        </p:blipFill>
        <p:spPr>
          <a:xfrm rot="1335353">
            <a:off x="6023200" y="3052850"/>
            <a:ext cx="2316876" cy="895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686626" y="334100"/>
            <a:ext cx="5967613" cy="4611337"/>
          </a:xfrm>
          <a:prstGeom prst="rect">
            <a:avLst/>
          </a:prstGeom>
          <a:noFill/>
          <a:ln>
            <a:noFill/>
          </a:ln>
        </p:spPr>
      </p:pic>
      <p:pic>
        <p:nvPicPr>
          <p:cNvPr id="122" name="Google Shape;122;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5575" y="234800"/>
            <a:ext cx="5522425" cy="779325"/>
          </a:xfrm>
          <a:prstGeom prst="rect">
            <a:avLst/>
          </a:prstGeom>
          <a:noFill/>
          <a:ln>
            <a:noFill/>
          </a:ln>
        </p:spPr>
      </p:pic>
      <p:sp>
        <p:nvSpPr>
          <p:cNvPr id="123" name="Google Shape;123;p21"/>
          <p:cNvSpPr txBox="1"/>
          <p:nvPr/>
        </p:nvSpPr>
        <p:spPr>
          <a:xfrm>
            <a:off x="246775" y="334100"/>
            <a:ext cx="52491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Voyager sans laisser de traces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
        <p:nvSpPr>
          <p:cNvPr id="124" name="Google Shape;124;p21"/>
          <p:cNvSpPr txBox="1"/>
          <p:nvPr/>
        </p:nvSpPr>
        <p:spPr>
          <a:xfrm>
            <a:off x="311700" y="1089428"/>
            <a:ext cx="2304279" cy="178705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800"/>
              <a:buFont typeface="Arial"/>
              <a:buNone/>
            </a:pPr>
            <a:r>
              <a:rPr lang="en-GB" sz="1200">
                <a:solidFill>
                  <a:schemeClr val="dk2"/>
                </a:solidFill>
                <a:latin typeface="Calibri"/>
                <a:ea typeface="Calibri"/>
                <a:cs typeface="Calibri"/>
                <a:sym typeface="Calibri"/>
              </a:rPr>
              <a:t>Notre façon de voyager et de transporter les marchandises crée beaucoup de pollution. Quels autres moyens moins polluants pourrions-nous utiliser?</a:t>
            </a:r>
            <a:endParaRPr sz="1200">
              <a:solidFill>
                <a:schemeClr val="dk2"/>
              </a:solidFill>
              <a:latin typeface="Calibri"/>
              <a:ea typeface="Calibri"/>
              <a:cs typeface="Calibri"/>
              <a:sym typeface="Calibri"/>
            </a:endParaRPr>
          </a:p>
          <a:p>
            <a:pPr marL="0" marR="0" lvl="0" indent="0" algn="l" rtl="0">
              <a:lnSpc>
                <a:spcPct val="115000"/>
              </a:lnSpc>
              <a:spcBef>
                <a:spcPts val="1600"/>
              </a:spcBef>
              <a:spcAft>
                <a:spcPts val="1600"/>
              </a:spcAft>
              <a:buClr>
                <a:schemeClr val="dk2"/>
              </a:buClr>
              <a:buSzPts val="1800"/>
              <a:buFont typeface="Arial"/>
              <a:buNone/>
            </a:pPr>
            <a:endParaRPr sz="12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grpSp>
        <p:nvGrpSpPr>
          <p:cNvPr id="129" name="Google Shape;129;p22"/>
          <p:cNvGrpSpPr/>
          <p:nvPr/>
        </p:nvGrpSpPr>
        <p:grpSpPr>
          <a:xfrm>
            <a:off x="3482662" y="2875884"/>
            <a:ext cx="1776215" cy="717484"/>
            <a:chOff x="4263435" y="2728840"/>
            <a:chExt cx="1776215" cy="520935"/>
          </a:xfrm>
        </p:grpSpPr>
        <p:pic>
          <p:nvPicPr>
            <p:cNvPr id="130" name="Google Shape;130;p22"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3435" y="2728840"/>
              <a:ext cx="1592125" cy="489856"/>
            </a:xfrm>
            <a:prstGeom prst="rect">
              <a:avLst/>
            </a:prstGeom>
            <a:noFill/>
            <a:ln>
              <a:noFill/>
            </a:ln>
          </p:spPr>
        </p:pic>
        <p:sp>
          <p:nvSpPr>
            <p:cNvPr id="131" name="Google Shape;131;p22"/>
            <p:cNvSpPr txBox="1"/>
            <p:nvPr/>
          </p:nvSpPr>
          <p:spPr>
            <a:xfrm>
              <a:off x="4403150" y="2769175"/>
              <a:ext cx="1636500" cy="48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Transgressez les règles!</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grpSp>
        <p:nvGrpSpPr>
          <p:cNvPr id="132" name="Google Shape;132;p22"/>
          <p:cNvGrpSpPr/>
          <p:nvPr/>
        </p:nvGrpSpPr>
        <p:grpSpPr>
          <a:xfrm>
            <a:off x="2471959" y="1262629"/>
            <a:ext cx="1297326" cy="717492"/>
            <a:chOff x="2196749" y="1898519"/>
            <a:chExt cx="1297326" cy="717492"/>
          </a:xfrm>
        </p:grpSpPr>
        <p:pic>
          <p:nvPicPr>
            <p:cNvPr id="133" name="Google Shape;133;p22" descr="A screenshot of a computer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96749" y="1898519"/>
              <a:ext cx="1243535" cy="717492"/>
            </a:xfrm>
            <a:prstGeom prst="rect">
              <a:avLst/>
            </a:prstGeom>
            <a:noFill/>
            <a:ln>
              <a:noFill/>
            </a:ln>
          </p:spPr>
        </p:pic>
        <p:sp>
          <p:nvSpPr>
            <p:cNvPr id="134" name="Google Shape;134;p22"/>
            <p:cNvSpPr txBox="1"/>
            <p:nvPr/>
          </p:nvSpPr>
          <p:spPr>
            <a:xfrm>
              <a:off x="2285975" y="1957950"/>
              <a:ext cx="12081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1300">
                  <a:solidFill>
                    <a:schemeClr val="dk1"/>
                  </a:solidFill>
                  <a:latin typeface="Calibri"/>
                  <a:ea typeface="Calibri"/>
                  <a:cs typeface="Calibri"/>
                  <a:sym typeface="Calibri"/>
                </a:rPr>
                <a:t>Qui a besoin de votre aide?</a:t>
              </a:r>
              <a:endParaRPr sz="13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latin typeface="Calibri"/>
                <a:ea typeface="Calibri"/>
                <a:cs typeface="Calibri"/>
                <a:sym typeface="Calibri"/>
              </a:endParaRPr>
            </a:p>
          </p:txBody>
        </p:sp>
      </p:grpSp>
      <p:pic>
        <p:nvPicPr>
          <p:cNvPr id="135" name="Google Shape;135;p2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52685" y="857847"/>
            <a:ext cx="2352950" cy="1906884"/>
          </a:xfrm>
          <a:prstGeom prst="rect">
            <a:avLst/>
          </a:prstGeom>
          <a:noFill/>
          <a:ln>
            <a:noFill/>
          </a:ln>
        </p:spPr>
      </p:pic>
      <p:pic>
        <p:nvPicPr>
          <p:cNvPr id="136" name="Google Shape;136;p22"/>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093839" y="1242101"/>
            <a:ext cx="1592125" cy="1674950"/>
          </a:xfrm>
          <a:prstGeom prst="rect">
            <a:avLst/>
          </a:prstGeom>
          <a:noFill/>
          <a:ln>
            <a:noFill/>
          </a:ln>
        </p:spPr>
      </p:pic>
      <p:pic>
        <p:nvPicPr>
          <p:cNvPr id="137" name="Google Shape;137;p22"/>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692850" y="1903175"/>
            <a:ext cx="3217350" cy="2577900"/>
          </a:xfrm>
          <a:prstGeom prst="rect">
            <a:avLst/>
          </a:prstGeom>
          <a:noFill/>
          <a:ln>
            <a:noFill/>
          </a:ln>
        </p:spPr>
      </p:pic>
      <p:grpSp>
        <p:nvGrpSpPr>
          <p:cNvPr id="138" name="Google Shape;138;p22"/>
          <p:cNvGrpSpPr/>
          <p:nvPr/>
        </p:nvGrpSpPr>
        <p:grpSpPr>
          <a:xfrm>
            <a:off x="6926079" y="1137623"/>
            <a:ext cx="1086442" cy="1131867"/>
            <a:chOff x="7458177" y="625219"/>
            <a:chExt cx="1086442" cy="1131867"/>
          </a:xfrm>
        </p:grpSpPr>
        <p:pic>
          <p:nvPicPr>
            <p:cNvPr id="139" name="Google Shape;139;p22"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rot="5400000">
              <a:off x="7435464" y="647931"/>
              <a:ext cx="1131867" cy="1086442"/>
            </a:xfrm>
            <a:prstGeom prst="rect">
              <a:avLst/>
            </a:prstGeom>
            <a:noFill/>
            <a:ln>
              <a:noFill/>
            </a:ln>
          </p:spPr>
        </p:pic>
        <p:sp>
          <p:nvSpPr>
            <p:cNvPr id="140" name="Google Shape;140;p22"/>
            <p:cNvSpPr txBox="1"/>
            <p:nvPr/>
          </p:nvSpPr>
          <p:spPr>
            <a:xfrm>
              <a:off x="7585375" y="636450"/>
              <a:ext cx="896100" cy="106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Aucun problème n’est trop petit!</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41" name="Google Shape;141;p22"/>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535572" y="234724"/>
            <a:ext cx="5026889" cy="779401"/>
          </a:xfrm>
          <a:prstGeom prst="rect">
            <a:avLst/>
          </a:prstGeom>
          <a:noFill/>
          <a:ln>
            <a:noFill/>
          </a:ln>
        </p:spPr>
      </p:pic>
      <p:sp>
        <p:nvSpPr>
          <p:cNvPr id="142" name="Google Shape;142;p22"/>
          <p:cNvSpPr txBox="1"/>
          <p:nvPr/>
        </p:nvSpPr>
        <p:spPr>
          <a:xfrm>
            <a:off x="246775" y="334100"/>
            <a:ext cx="4029390" cy="5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Trouver des idées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grpSp>
        <p:nvGrpSpPr>
          <p:cNvPr id="143" name="Google Shape;143;p22"/>
          <p:cNvGrpSpPr/>
          <p:nvPr/>
        </p:nvGrpSpPr>
        <p:grpSpPr>
          <a:xfrm>
            <a:off x="469187" y="1835497"/>
            <a:ext cx="1253320" cy="723138"/>
            <a:chOff x="540565" y="1880861"/>
            <a:chExt cx="1253320" cy="723138"/>
          </a:xfrm>
        </p:grpSpPr>
        <p:pic>
          <p:nvPicPr>
            <p:cNvPr id="144" name="Google Shape;144;p22" descr="A screenshot of a computer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40565" y="1880861"/>
              <a:ext cx="1253320" cy="723138"/>
            </a:xfrm>
            <a:prstGeom prst="rect">
              <a:avLst/>
            </a:prstGeom>
            <a:noFill/>
            <a:ln>
              <a:noFill/>
            </a:ln>
          </p:spPr>
        </p:pic>
        <p:sp>
          <p:nvSpPr>
            <p:cNvPr id="145" name="Google Shape;145;p22"/>
            <p:cNvSpPr txBox="1"/>
            <p:nvPr/>
          </p:nvSpPr>
          <p:spPr>
            <a:xfrm>
              <a:off x="685476" y="1957950"/>
              <a:ext cx="1049517" cy="56886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Suivez votre idée!</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46" name="Google Shape;146;p22"/>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469187" y="2179301"/>
            <a:ext cx="2519331" cy="2370850"/>
          </a:xfrm>
          <a:prstGeom prst="rect">
            <a:avLst/>
          </a:prstGeom>
          <a:noFill/>
          <a:ln>
            <a:noFill/>
          </a:ln>
        </p:spPr>
      </p:pic>
      <p:pic>
        <p:nvPicPr>
          <p:cNvPr id="147" name="Google Shape;147;p22"/>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2906794" y="3076525"/>
            <a:ext cx="3473844" cy="1906878"/>
          </a:xfrm>
          <a:prstGeom prst="rect">
            <a:avLst/>
          </a:prstGeom>
          <a:noFill/>
          <a:ln>
            <a:noFill/>
          </a:ln>
        </p:spPr>
      </p:pic>
      <p:pic>
        <p:nvPicPr>
          <p:cNvPr id="148" name="Google Shape;148;p22" descr="A screenshot of a computer  Description automatically generated"/>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6998649" y="3928425"/>
            <a:ext cx="1421476" cy="707450"/>
          </a:xfrm>
          <a:prstGeom prst="rect">
            <a:avLst/>
          </a:prstGeom>
          <a:noFill/>
          <a:ln>
            <a:noFill/>
          </a:ln>
        </p:spPr>
      </p:pic>
      <p:sp>
        <p:nvSpPr>
          <p:cNvPr id="149" name="Google Shape;149;p22"/>
          <p:cNvSpPr txBox="1"/>
          <p:nvPr/>
        </p:nvSpPr>
        <p:spPr>
          <a:xfrm>
            <a:off x="7056029" y="3961275"/>
            <a:ext cx="13641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Les possibilités sont illimitées!</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2018</Words>
  <Application>Microsoft Macintosh PowerPoint</Application>
  <PresentationFormat>On-screen Show (16:9)</PresentationFormat>
  <Paragraphs>94</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Arial</vt:lpstr>
      <vt:lpstr>Roboto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2</cp:revision>
  <dcterms:modified xsi:type="dcterms:W3CDTF">2020-04-20T09:23:19Z</dcterms:modified>
</cp:coreProperties>
</file>