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138" d="100"/>
          <a:sy n="138" d="100"/>
        </p:scale>
        <p:origin x="8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Cette présentation supplémentaire soutient le défi des Petits Inventeurs intitulé </a:t>
            </a:r>
            <a:r>
              <a:rPr lang="en-GB" b="1">
                <a:solidFill>
                  <a:schemeClr val="dk1"/>
                </a:solidFill>
              </a:rPr>
              <a:t>Mission : Protégeons nos océans</a:t>
            </a:r>
            <a:r>
              <a:rPr lang="en-GB">
                <a:solidFill>
                  <a:schemeClr val="dk1"/>
                </a:solidFill>
              </a:rPr>
              <a:t>, lancé par le CRSNG en collaboration avec l’UNESCO. Il vise à faire comprendre le rôle que jouent les océans dans le cycle du carbone et à expliquer ce que sont l’acidification et la désoxygénation. Utilisez d’abord la présentation</a:t>
            </a:r>
            <a:r>
              <a:rPr lang="en-GB" b="1">
                <a:solidFill>
                  <a:schemeClr val="dk1"/>
                </a:solidFill>
              </a:rPr>
              <a:t> Mission : Protégeons nos océans</a:t>
            </a:r>
            <a:r>
              <a:rPr lang="en-GB">
                <a:solidFill>
                  <a:schemeClr val="dk1"/>
                </a:solidFill>
              </a:rPr>
              <a:t> pour présenter le sujet de façon générale.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L’exposé s’adresse à tous les élèves du Canada. Il peut être adapté par les enseignants pour répondre aux besoins de leurs élèves du primaire et du secondaire. Dans la section Commentaires des diapositives, le contenu qui est plus accessible est présenté en caractères réguliers et </a:t>
            </a:r>
            <a:r>
              <a:rPr lang="en-GB" b="1">
                <a:solidFill>
                  <a:schemeClr val="dk1"/>
                </a:solidFill>
              </a:rPr>
              <a:t>le contenu plus avancé en caractères gras</a:t>
            </a:r>
            <a:r>
              <a:rPr lang="en-GB">
                <a:solidFill>
                  <a:schemeClr val="dk1"/>
                </a:solidFill>
              </a:rPr>
              <a:t>.</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7e38d721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g7e38d7211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En examinant ce que vos élèves ont découvert à partir des fiches d’activité, suivez les conseils suivants pour les aider à développer leurs idées et à concevoir une invention! </a:t>
            </a:r>
            <a:endParaRPr b="1">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Suivez votre idée!</a:t>
            </a:r>
            <a:endParaRPr>
              <a:solidFill>
                <a:schemeClr val="dk1"/>
              </a:solidFill>
            </a:endParaRPr>
          </a:p>
          <a:p>
            <a:pPr marL="0" lvl="0" indent="0" algn="l" rtl="0">
              <a:spcBef>
                <a:spcPts val="0"/>
              </a:spcBef>
              <a:spcAft>
                <a:spcPts val="0"/>
              </a:spcAft>
              <a:buClr>
                <a:schemeClr val="dk1"/>
              </a:buClr>
              <a:buSzPts val="1200"/>
              <a:buFont typeface="Arial"/>
              <a:buNone/>
            </a:pPr>
            <a:r>
              <a:rPr lang="en-GB">
                <a:solidFill>
                  <a:schemeClr val="dk1"/>
                </a:solidFill>
              </a:rPr>
              <a:t>Essayez d’arrêter de penser une minute. C’est presque impossible!</a:t>
            </a:r>
            <a:endParaRPr>
              <a:solidFill>
                <a:schemeClr val="dk1"/>
              </a:solidFill>
            </a:endParaRPr>
          </a:p>
          <a:p>
            <a:pPr marL="0" lvl="0" indent="0" algn="l" rtl="0">
              <a:spcBef>
                <a:spcPts val="0"/>
              </a:spcBef>
              <a:spcAft>
                <a:spcPts val="0"/>
              </a:spcAft>
              <a:buClr>
                <a:schemeClr val="dk1"/>
              </a:buClr>
              <a:buSzPts val="1200"/>
              <a:buFont typeface="Arial"/>
              <a:buNone/>
            </a:pPr>
            <a:r>
              <a:rPr lang="en-GB">
                <a:solidFill>
                  <a:schemeClr val="dk1"/>
                </a:solidFill>
              </a:rPr>
              <a:t>Notre cerveau recueille constamment de l’information et cherche à déterminer comment l’enregistrer et l’associer aux autres choses que nous savons.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Alors faites confiance à votre cerveau et essayez de suivre une pensée et de voir où elle vous mène!</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Qui a besoin de votre aide?</a:t>
            </a:r>
            <a:endParaRPr>
              <a:solidFill>
                <a:schemeClr val="dk1"/>
              </a:solidFill>
            </a:endParaRPr>
          </a:p>
          <a:p>
            <a:pPr marL="0" lvl="0" indent="0" algn="l" rtl="0">
              <a:spcBef>
                <a:spcPts val="0"/>
              </a:spcBef>
              <a:spcAft>
                <a:spcPts val="0"/>
              </a:spcAft>
              <a:buClr>
                <a:schemeClr val="dk1"/>
              </a:buClr>
              <a:buSzPts val="1400"/>
              <a:buFont typeface="Arial"/>
              <a:buNone/>
            </a:pPr>
            <a:r>
              <a:rPr lang="en-GB">
                <a:solidFill>
                  <a:schemeClr val="dk1"/>
                </a:solidFill>
              </a:rPr>
              <a:t>Penser à qui votre invention servira est un excellent point de départ. Elle pourrait servir à un membre de votre famille ou à un animal que vous remarquez pendant que vous vous promenez. Imaginez ce qu’ils aiment, ce qu’ils n’aiment pas, ce qu’ils pourraient trouver difficile ou ennuyeux – comment pouvez-vous les aider?</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Aucun problème n’est trop petit!</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Il peut s’agir de la façon d’aider un escargot à avancer plus vite, de la façon d’arroser un cactus, ou encore de celle de protéger une coccinelle de la pluie – aucun problème n’est trop petit pour faire appel à votre imagination créatrice!</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Les possibilités sont illimitées!</a:t>
            </a:r>
            <a:endParaRPr>
              <a:solidFill>
                <a:schemeClr val="dk1"/>
              </a:solidFill>
            </a:endParaRPr>
          </a:p>
          <a:p>
            <a:pPr marL="0" lvl="0" indent="0" algn="l" rtl="0">
              <a:spcBef>
                <a:spcPts val="0"/>
              </a:spcBef>
              <a:spcAft>
                <a:spcPts val="0"/>
              </a:spcAft>
              <a:buClr>
                <a:schemeClr val="dk1"/>
              </a:buClr>
              <a:buSzPts val="1200"/>
              <a:buFont typeface="Arial"/>
              <a:buNone/>
            </a:pPr>
            <a:r>
              <a:rPr lang="en-GB">
                <a:solidFill>
                  <a:schemeClr val="dk1"/>
                </a:solidFill>
              </a:rPr>
              <a:t>Et bien sûr, l’inverse est également vrai – aucun problème n’est trop gros pour qu’on s’y attaque!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Si vous vous intéressez à la façon de réduire la pollution dans l’atmosphère ou de rendre les moyens de transport plus rapides, plus sûrs et non polluants, alors essayez. Nous avons besoin de toutes sortes d’idées pour aider notre planète à rester verte! Ce qui peut sembler impossible aujourd’hui pourrait bien arriver dans un proche avenir.</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Transgressez les règles!</a:t>
            </a:r>
            <a:endParaRPr>
              <a:solidFill>
                <a:schemeClr val="dk1"/>
              </a:solidFill>
            </a:endParaRPr>
          </a:p>
          <a:p>
            <a:pPr marL="0" lvl="0" indent="0" algn="l" rtl="0">
              <a:spcBef>
                <a:spcPts val="0"/>
              </a:spcBef>
              <a:spcAft>
                <a:spcPts val="0"/>
              </a:spcAft>
              <a:buClr>
                <a:schemeClr val="dk1"/>
              </a:buClr>
              <a:buSzPts val="1400"/>
              <a:buFont typeface="Arial"/>
              <a:buNone/>
            </a:pPr>
            <a:r>
              <a:rPr lang="en-GB">
                <a:solidFill>
                  <a:schemeClr val="dk1"/>
                </a:solidFill>
              </a:rPr>
              <a:t>Des inventions naissent lorsque nous essayons de penser ou de faire les choses différemment – autrement dit, quand on enfreint les règles. Alors oubliez la façon dont les choses sont censées fonctionner et faites-le à votre façon! </a:t>
            </a:r>
            <a:endParaRPr>
              <a:solidFill>
                <a:schemeClr val="dk1"/>
              </a:solidFill>
            </a:endParaRPr>
          </a:p>
          <a:p>
            <a:pPr marL="0" lvl="0" indent="0" algn="l" rtl="0">
              <a:lnSpc>
                <a:spcPct val="100000"/>
              </a:lnSpc>
              <a:spcBef>
                <a:spcPts val="0"/>
              </a:spcBef>
              <a:spcAft>
                <a:spcPts val="0"/>
              </a:spcAft>
              <a:buClr>
                <a:schemeClr val="dk1"/>
              </a:buClr>
              <a:buSzPts val="1200"/>
              <a:buFont typeface="Arial"/>
              <a:buNone/>
            </a:pP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7e38d7211d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g7e38d7211d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Il est important de comprendre la place qu’occupent les océans dans l’environnement et la façon dont ils sont touchés par la pollution. </a:t>
            </a:r>
            <a:endParaRPr>
              <a:solidFill>
                <a:schemeClr val="dk1"/>
              </a:solidFill>
            </a:endParaRPr>
          </a:p>
          <a:p>
            <a:pPr marL="0" lvl="0" indent="0" algn="l" rtl="0">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Les océans font un excellent travail en absorbant environ 25 % de tout le dioxyde de carbone dans l’air. Cela se produit de deux façons :</a:t>
            </a:r>
            <a:endParaRPr>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465886" lvl="0" indent="-310591" algn="l" rtl="0">
              <a:spcBef>
                <a:spcPts val="0"/>
              </a:spcBef>
              <a:spcAft>
                <a:spcPts val="0"/>
              </a:spcAft>
              <a:buClr>
                <a:schemeClr val="dk1"/>
              </a:buClr>
              <a:buSzPts val="1200"/>
              <a:buFont typeface="Calibri"/>
              <a:buChar char="-"/>
            </a:pPr>
            <a:r>
              <a:rPr lang="en-GB" sz="1200">
                <a:solidFill>
                  <a:schemeClr val="dk1"/>
                </a:solidFill>
                <a:latin typeface="Calibri"/>
                <a:ea typeface="Calibri"/>
                <a:cs typeface="Calibri"/>
                <a:sym typeface="Calibri"/>
              </a:rPr>
              <a:t>Les phytoplanctons sont des plantes microscopiques qui vivent à la surface des océans. Comme les autres plantes, les phytoplanctons se nourrissent de dioxyde de carbone. </a:t>
            </a:r>
            <a:endParaRPr>
              <a:solidFill>
                <a:schemeClr val="dk1"/>
              </a:solidFill>
            </a:endParaRPr>
          </a:p>
          <a:p>
            <a:pPr marL="465886" lvl="0" indent="-310591" algn="l" rtl="0">
              <a:spcBef>
                <a:spcPts val="0"/>
              </a:spcBef>
              <a:spcAft>
                <a:spcPts val="0"/>
              </a:spcAft>
              <a:buClr>
                <a:schemeClr val="dk1"/>
              </a:buClr>
              <a:buSzPts val="1200"/>
              <a:buFont typeface="Calibri"/>
              <a:buChar char="-"/>
            </a:pPr>
            <a:r>
              <a:rPr lang="en-GB" sz="1200">
                <a:solidFill>
                  <a:schemeClr val="dk1"/>
                </a:solidFill>
                <a:latin typeface="Calibri"/>
                <a:ea typeface="Calibri"/>
                <a:cs typeface="Calibri"/>
                <a:sym typeface="Calibri"/>
              </a:rPr>
              <a:t>Le dioxyde de carbone qui est présent dans l’air réagit au contact de l’eau froide de l’océan, se dissout dans l’eau et y est emprisonné.  </a:t>
            </a:r>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 name="Google Shape;7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a:solidFill>
                  <a:schemeClr val="dk1"/>
                </a:solidFill>
              </a:rPr>
              <a:t>Le dioxyde de carbone est l’un des gaz les plus courants dans la nature : l’atmosphère est composée de 78,09 % d’azote, 25,95 % d’oxygène, 0,93 % d’argon et 0,4 % de dioxyde de carbone. Il est essentiel pour les organismes vivants et il est en mouvement constant!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endParaRPr>
          </a:p>
          <a:p>
            <a:pPr marL="0" lvl="0" indent="0" algn="l" rtl="0">
              <a:lnSpc>
                <a:spcPct val="115000"/>
              </a:lnSpc>
              <a:spcBef>
                <a:spcPts val="0"/>
              </a:spcBef>
              <a:spcAft>
                <a:spcPts val="0"/>
              </a:spcAft>
              <a:buSzPts val="1100"/>
              <a:buNone/>
            </a:pPr>
            <a:r>
              <a:rPr lang="en-GB" sz="1200" b="1">
                <a:solidFill>
                  <a:schemeClr val="dk1"/>
                </a:solidFill>
              </a:rPr>
              <a:t>Les plantes elles-mêmes sont faites de dioxyde de carbone qui se combine à de l’eau (jusqu’à 95 %!) sous l’effet du soleil. Le carbone absorbé de l’air fournit une «</a:t>
            </a:r>
            <a:r>
              <a:rPr lang="en-GB" sz="1200">
                <a:solidFill>
                  <a:schemeClr val="dk1"/>
                </a:solidFill>
              </a:rPr>
              <a:t> </a:t>
            </a:r>
            <a:r>
              <a:rPr lang="en-GB" sz="1200" b="1">
                <a:solidFill>
                  <a:schemeClr val="dk1"/>
                </a:solidFill>
              </a:rPr>
              <a:t>structure</a:t>
            </a:r>
            <a:r>
              <a:rPr lang="en-GB" sz="1200">
                <a:solidFill>
                  <a:schemeClr val="dk1"/>
                </a:solidFill>
              </a:rPr>
              <a:t> </a:t>
            </a:r>
            <a:r>
              <a:rPr lang="en-GB" sz="1200" b="1">
                <a:solidFill>
                  <a:schemeClr val="dk1"/>
                </a:solidFill>
              </a:rPr>
              <a:t>»</a:t>
            </a:r>
            <a:r>
              <a:rPr lang="en-GB" sz="1200">
                <a:solidFill>
                  <a:schemeClr val="dk1"/>
                </a:solidFill>
              </a:rPr>
              <a:t> </a:t>
            </a:r>
            <a:r>
              <a:rPr lang="en-GB" sz="1200" b="1">
                <a:solidFill>
                  <a:schemeClr val="dk1"/>
                </a:solidFill>
              </a:rPr>
              <a:t>que l’eau peut remplir! </a:t>
            </a:r>
            <a:endParaRP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rgbClr val="222222"/>
                </a:solidFill>
                <a:highlight>
                  <a:schemeClr val="lt1"/>
                </a:highlight>
              </a:rPr>
              <a:t>65 % à 80 % du</a:t>
            </a:r>
            <a:r>
              <a:rPr lang="en-GB" b="1">
                <a:solidFill>
                  <a:srgbClr val="222222"/>
                </a:solidFill>
                <a:highlight>
                  <a:schemeClr val="lt1"/>
                </a:highlight>
              </a:rPr>
              <a:t> dioxyde de carbone</a:t>
            </a:r>
            <a:r>
              <a:rPr lang="en-GB">
                <a:solidFill>
                  <a:srgbClr val="222222"/>
                </a:solidFill>
                <a:highlight>
                  <a:schemeClr val="lt1"/>
                </a:highlight>
              </a:rPr>
              <a:t> présent dans l’atmosphère se dissout dans les </a:t>
            </a:r>
            <a:r>
              <a:rPr lang="en-GB" b="1">
                <a:solidFill>
                  <a:srgbClr val="222222"/>
                </a:solidFill>
                <a:highlight>
                  <a:schemeClr val="lt1"/>
                </a:highlight>
              </a:rPr>
              <a:t>océans</a:t>
            </a:r>
            <a:r>
              <a:rPr lang="en-GB">
                <a:solidFill>
                  <a:srgbClr val="222222"/>
                </a:solidFill>
                <a:highlight>
                  <a:schemeClr val="lt1"/>
                </a:highlight>
              </a:rPr>
              <a:t> sur une période de 20 à 200 ans.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Depuis les 200 dernières années, les humains produisent de plus en plus de dioxyde de carbone et d’autres gaz à effet de serre. </a:t>
            </a:r>
            <a:r>
              <a:rPr lang="en-GB">
                <a:solidFill>
                  <a:srgbClr val="222222"/>
                </a:solidFill>
                <a:highlight>
                  <a:schemeClr val="lt1"/>
                </a:highlight>
              </a:rPr>
              <a:t>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La production d’énergie, comme l’énergie dérivée des combustibles fossiles ou de l’électricité, compte pour 45 % des émissions, les transports 28 %, l’industrie 8 %, l’agriculture 8 % et les déchets 8 %.</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Le problème, c’est que les océans sont de plus en plus saturés et peinent à la tâche; par conséquent les gaz à effet de serre sont piégés et ils réchauffent l’atmosphère – on appelle ce phénomène l’effet de serre.</a:t>
            </a:r>
            <a:endParaRPr>
              <a:solidFill>
                <a:schemeClr val="dk1"/>
              </a:solidFill>
            </a:endParaRPr>
          </a:p>
          <a:p>
            <a:pPr marL="0" lvl="0" indent="0" algn="l" rtl="0">
              <a:lnSpc>
                <a:spcPct val="100000"/>
              </a:lnSpc>
              <a:spcBef>
                <a:spcPts val="0"/>
              </a:spcBef>
              <a:spcAft>
                <a:spcPts val="0"/>
              </a:spcAft>
              <a:buSzPts val="1100"/>
              <a:buNone/>
            </a:pPr>
            <a:endParaRPr sz="1200">
              <a:solidFill>
                <a:srgbClr val="222222"/>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200" b="1">
                <a:solidFill>
                  <a:srgbClr val="242424"/>
                </a:solidFill>
              </a:rPr>
              <a:t>L’absorption d’une telle quantité de dioxyde de carbone par les océans a pour autre conséquence d’accroître leur degré d’acidité à un niveau beaucoup plus élevé que prévu. En se dissolvant dans l’eau salée, le dioxyde de carbone libère de l’acide carbonique et des ions d’hydrogène. Par conséquent, le pH des océans, qui est la mesure standard de l’acidité, a diminué de 0,1, ce qui représente une augmentation de 25 % de l’acidité. </a:t>
            </a:r>
            <a:endParaRPr b="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GB" sz="1200" b="1">
                <a:solidFill>
                  <a:srgbClr val="242424"/>
                </a:solidFill>
              </a:rPr>
              <a:t>Cela a un impact sur les créatures marines qui ont un squelette ou une coquille, qui a besoin de carbonate de calcium pour se former ou pour rester dur. Cela touche aussi les récifs coralliens pour la même raison. </a:t>
            </a:r>
            <a:endParaRPr b="1">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b="1">
              <a:solidFill>
                <a:srgbClr val="242424"/>
              </a:solidFill>
            </a:endParaRPr>
          </a:p>
          <a:p>
            <a:pPr marL="0" lvl="0" indent="0" algn="l" rtl="0">
              <a:lnSpc>
                <a:spcPct val="115000"/>
              </a:lnSpc>
              <a:spcBef>
                <a:spcPts val="0"/>
              </a:spcBef>
              <a:spcAft>
                <a:spcPts val="0"/>
              </a:spcAft>
              <a:buSzPts val="1100"/>
              <a:buNone/>
            </a:pPr>
            <a:r>
              <a:rPr lang="en-GB" sz="1200" b="1">
                <a:solidFill>
                  <a:srgbClr val="242424"/>
                </a:solidFill>
              </a:rPr>
              <a:t>Les scientifiques ont même constaté que certains escargots faisaient durcir leur coquille pour se protéger des prédateurs, mais une trop grande acidification les empêcherait d’utiliser ce moyen de défense. </a:t>
            </a:r>
            <a:endParaRPr sz="1200" b="1">
              <a:solidFill>
                <a:srgbClr val="242424"/>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chemeClr val="dk1"/>
                </a:solidFill>
              </a:rPr>
              <a:t>Tout comme les créatures terrestres, toutes les créature marines ont besoin d’oxygène pour vivre. Mais nos océans perdent leur oxygène. </a:t>
            </a:r>
            <a:endParaRPr>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Les scientifiques croient que cette perte sera d’environ 3 à 6 % au cours du 21e siècle. Cela peut ne pas sembler beaucoup, mais une telle perte peut avoir d’énormes conséquences!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Clr>
                <a:schemeClr val="dk1"/>
              </a:buClr>
              <a:buSzPts val="1100"/>
              <a:buFont typeface="Arial"/>
              <a:buNone/>
            </a:pPr>
            <a:r>
              <a:rPr lang="en-GB" b="1">
                <a:solidFill>
                  <a:schemeClr val="dk1"/>
                </a:solidFill>
              </a:rPr>
              <a:t>Pourquoi? Encore une fois, c’est en partie en raison des changements climatiques. L’eau froide contient normalement plus d’oxygène que n’en contient l’eau chaude. À mesure que les océans se réchauffent, la quantité d’oxygène qu’ils peuvent contenir diminue. En même temps, les organismes qui vivent dans les eaux plus chaudes ont besoin de plus d’oxygène et en consomment davantage, ce qui entraîne encore une perte de l’oxygène dans les océans.</a:t>
            </a:r>
            <a:endParaRPr>
              <a:solidFill>
                <a:schemeClr val="dk1"/>
              </a:solidFill>
            </a:endParaRPr>
          </a:p>
          <a:p>
            <a:pPr marL="0" lvl="0" indent="0" algn="l" rtl="0">
              <a:spcBef>
                <a:spcPts val="0"/>
              </a:spcBef>
              <a:spcAft>
                <a:spcPts val="0"/>
              </a:spcAft>
              <a:buSzPts val="1100"/>
              <a:buNone/>
            </a:pPr>
            <a:r>
              <a:rPr lang="en-GB" b="1">
                <a:solidFill>
                  <a:schemeClr val="dk1"/>
                </a:solidFill>
              </a:rPr>
              <a:t>Les poissons et les créatures marines qui sont habitués aux eaux plus froides commencent à se rapprocher des pôles, ce qui a pour effet de bouleverser l’équilibre de la nature, mais touche aussi les gens dont la pêche est le moyen de subsistance!</a:t>
            </a:r>
            <a:endParaRPr b="1"/>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chemeClr val="dk1"/>
                </a:solidFill>
              </a:rPr>
              <a:t>Et la pollution a un autre impact. Les déchets ménagers et agricoles qui aboutissent dans l’océan contiennent des produits chimiques (de l’azote et du</a:t>
            </a:r>
            <a:r>
              <a:rPr lang="en-GB" b="1">
                <a:solidFill>
                  <a:schemeClr val="dk1"/>
                </a:solidFill>
                <a:highlight>
                  <a:schemeClr val="lt1"/>
                </a:highlight>
              </a:rPr>
              <a:t> phosphore) qui font trop pousser, trop rapidement, les minuscules algues de surface. Ces proliférations d’algues ne sont pas positives puisqu’elles empêchent les plantes et les créatures aquatiques d’obtenir les éléments nutritifs, l’oxygène et le soleil dont elles ont besoin pour vivre, ce qui crée des zones mortes. </a:t>
            </a:r>
            <a:endParaRPr b="1">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highlight>
                <a:schemeClr val="lt1"/>
              </a:highlight>
            </a:endParaRPr>
          </a:p>
          <a:p>
            <a:pPr marL="0" lvl="0" indent="0" algn="l" rtl="0">
              <a:spcBef>
                <a:spcPts val="0"/>
              </a:spcBef>
              <a:spcAft>
                <a:spcPts val="0"/>
              </a:spcAft>
              <a:buClr>
                <a:schemeClr val="dk1"/>
              </a:buClr>
              <a:buSzPts val="1100"/>
              <a:buFont typeface="Arial"/>
              <a:buNone/>
            </a:pPr>
            <a:r>
              <a:rPr lang="en-GB" b="1">
                <a:solidFill>
                  <a:schemeClr val="dk1"/>
                </a:solidFill>
                <a:highlight>
                  <a:schemeClr val="lt1"/>
                </a:highlight>
              </a:rPr>
              <a:t>Certaines de ces proliférations d’algues peuvent libérer des produits chimiques qui les rendent toxiques. Connues sous le nom d’algues bleues (ou cyanobactéries), elles peuvent contaminer l’eau potable et causer des maladies chez les animaux et chez les humains, comme cela s’est produit au lac Érié en Ontario. </a:t>
            </a:r>
            <a:endParaRPr b="1">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highlight>
                <a:schemeClr val="lt1"/>
              </a:highlight>
            </a:endParaRPr>
          </a:p>
          <a:p>
            <a:pPr marL="0" lvl="0" indent="0" algn="l" rtl="0">
              <a:spcBef>
                <a:spcPts val="0"/>
              </a:spcBef>
              <a:spcAft>
                <a:spcPts val="0"/>
              </a:spcAft>
              <a:buSzPts val="1100"/>
              <a:buNone/>
            </a:pPr>
            <a:r>
              <a:rPr lang="en-GB" b="1">
                <a:solidFill>
                  <a:schemeClr val="dk1"/>
                </a:solidFill>
                <a:highlight>
                  <a:schemeClr val="lt1"/>
                </a:highlight>
              </a:rPr>
              <a:t>Pour mettre fin à ces proliférations, il faudrait arrêter d’utiliser des engrais ou des produits ménagers qui contiennent des phosphates, protéger les rivages naturels ou créer des barrières de plantes et d’arbres entre ces produits chimiques et les lacs et océans. </a:t>
            </a:r>
            <a:endParaRPr b="1">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rgbClr val="1D2228"/>
                </a:solidFill>
                <a:highlight>
                  <a:schemeClr val="lt1"/>
                </a:highlight>
              </a:rPr>
              <a:t>Si nous réduisons le dioxyde de carbone présent dans l’air, nous le réduisons aussi dans les océans!</a:t>
            </a:r>
            <a:endParaRPr>
              <a:solidFill>
                <a:schemeClr val="dk1"/>
              </a:solidFill>
            </a:endParaRPr>
          </a:p>
          <a:p>
            <a:pPr marL="0" lvl="0" indent="0" algn="l" rtl="0">
              <a:spcBef>
                <a:spcPts val="0"/>
              </a:spcBef>
              <a:spcAft>
                <a:spcPts val="0"/>
              </a:spcAft>
              <a:buClr>
                <a:schemeClr val="dk1"/>
              </a:buClr>
              <a:buSzPts val="1100"/>
              <a:buFont typeface="Arial"/>
              <a:buNone/>
            </a:pPr>
            <a:endParaRPr>
              <a:solidFill>
                <a:srgbClr val="1D2228"/>
              </a:solidFill>
              <a:highlight>
                <a:schemeClr val="lt1"/>
              </a:highlight>
            </a:endParaRPr>
          </a:p>
          <a:p>
            <a:pPr marL="0" lvl="0" indent="0" algn="l" rtl="0">
              <a:spcBef>
                <a:spcPts val="0"/>
              </a:spcBef>
              <a:spcAft>
                <a:spcPts val="0"/>
              </a:spcAft>
              <a:buClr>
                <a:schemeClr val="dk1"/>
              </a:buClr>
              <a:buSzPts val="1100"/>
              <a:buFont typeface="Arial"/>
              <a:buNone/>
            </a:pPr>
            <a:r>
              <a:rPr lang="en-GB">
                <a:solidFill>
                  <a:schemeClr val="dk1"/>
                </a:solidFill>
              </a:rPr>
              <a:t>Un grand arbre peut produire suffisamment d’oxygène pour quatre personnes en un jour! Les médecins prescrivent même les randonnées en forêt pour aider leurs patients à guérir plus vite...</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Planter plus d’arbres est l’un des meilleurs moyens pour assainir la planète.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À Singapour, de super-arbres recueillent l’eau de pluie et l’énergie solaire et font office de jardin vertical!</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Certaines personnes ont même trouvé le moyen de faire de l’encre et des bijoux à partir des polluants atmosphériques!</a:t>
            </a:r>
            <a:endParaRPr>
              <a:solidFill>
                <a:srgbClr val="1D2228"/>
              </a:solidFill>
              <a:highlight>
                <a:srgbClr val="FFFFFF"/>
              </a:high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Utilisez cette activité pour réfléchir aux différents types de pollution, aux mesures que nous devrions prendre, ce que nous pouvons espérer si nous les prenons et ce qui pourrait arriver si nous ne les prenons pas. </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7"/>
        <p:cNvGrpSpPr/>
        <p:nvPr/>
      </p:nvGrpSpPr>
      <p:grpSpPr>
        <a:xfrm>
          <a:off x="0" y="0"/>
          <a:ext cx="0" cy="0"/>
          <a:chOff x="0" y="0"/>
          <a:chExt cx="0" cy="0"/>
        </a:xfrm>
      </p:grpSpPr>
      <p:sp>
        <p:nvSpPr>
          <p:cNvPr id="48" name="Google Shape;4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9" name="Google Shape;4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3" name="Google Shape;5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600"/>
              </a:spcBef>
              <a:spcAft>
                <a:spcPts val="0"/>
              </a:spcAft>
              <a:buClr>
                <a:schemeClr val="dk1"/>
              </a:buClr>
              <a:buSzPts val="1400"/>
              <a:buChar char="○"/>
              <a:defRPr/>
            </a:lvl2pPr>
            <a:lvl3pPr marL="1371600" lvl="2" indent="-317500" algn="l">
              <a:lnSpc>
                <a:spcPct val="90000"/>
              </a:lnSpc>
              <a:spcBef>
                <a:spcPts val="1600"/>
              </a:spcBef>
              <a:spcAft>
                <a:spcPts val="0"/>
              </a:spcAft>
              <a:buClr>
                <a:schemeClr val="dk1"/>
              </a:buClr>
              <a:buSzPts val="1400"/>
              <a:buChar char="■"/>
              <a:defRPr/>
            </a:lvl3pPr>
            <a:lvl4pPr marL="1828800" lvl="3" indent="-317500" algn="l">
              <a:lnSpc>
                <a:spcPct val="90000"/>
              </a:lnSpc>
              <a:spcBef>
                <a:spcPts val="1600"/>
              </a:spcBef>
              <a:spcAft>
                <a:spcPts val="0"/>
              </a:spcAft>
              <a:buClr>
                <a:schemeClr val="dk1"/>
              </a:buClr>
              <a:buSzPts val="1400"/>
              <a:buChar char="●"/>
              <a:defRPr/>
            </a:lvl4pPr>
            <a:lvl5pPr marL="2286000" lvl="4" indent="-317500" algn="l">
              <a:lnSpc>
                <a:spcPct val="90000"/>
              </a:lnSpc>
              <a:spcBef>
                <a:spcPts val="1600"/>
              </a:spcBef>
              <a:spcAft>
                <a:spcPts val="0"/>
              </a:spcAft>
              <a:buClr>
                <a:schemeClr val="dk1"/>
              </a:buClr>
              <a:buSzPts val="1400"/>
              <a:buChar char="○"/>
              <a:defRPr/>
            </a:lvl5pPr>
            <a:lvl6pPr marL="2743200" lvl="5" indent="-317500" algn="l">
              <a:lnSpc>
                <a:spcPct val="90000"/>
              </a:lnSpc>
              <a:spcBef>
                <a:spcPts val="1600"/>
              </a:spcBef>
              <a:spcAft>
                <a:spcPts val="0"/>
              </a:spcAft>
              <a:buClr>
                <a:schemeClr val="dk1"/>
              </a:buClr>
              <a:buSzPts val="1400"/>
              <a:buChar char="■"/>
              <a:defRPr/>
            </a:lvl6pPr>
            <a:lvl7pPr marL="3200400" lvl="6" indent="-317500" algn="l">
              <a:lnSpc>
                <a:spcPct val="90000"/>
              </a:lnSpc>
              <a:spcBef>
                <a:spcPts val="1600"/>
              </a:spcBef>
              <a:spcAft>
                <a:spcPts val="0"/>
              </a:spcAft>
              <a:buClr>
                <a:schemeClr val="dk1"/>
              </a:buClr>
              <a:buSzPts val="1400"/>
              <a:buChar char="●"/>
              <a:defRPr/>
            </a:lvl7pPr>
            <a:lvl8pPr marL="3657600" lvl="7" indent="-317500" algn="l">
              <a:lnSpc>
                <a:spcPct val="90000"/>
              </a:lnSpc>
              <a:spcBef>
                <a:spcPts val="1600"/>
              </a:spcBef>
              <a:spcAft>
                <a:spcPts val="0"/>
              </a:spcAft>
              <a:buClr>
                <a:schemeClr val="dk1"/>
              </a:buClr>
              <a:buSzPts val="1400"/>
              <a:buChar char="○"/>
              <a:defRPr/>
            </a:lvl8pPr>
            <a:lvl9pPr marL="4114800" lvl="8" indent="-317500" algn="l">
              <a:lnSpc>
                <a:spcPct val="90000"/>
              </a:lnSpc>
              <a:spcBef>
                <a:spcPts val="1600"/>
              </a:spcBef>
              <a:spcAft>
                <a:spcPts val="1600"/>
              </a:spcAft>
              <a:buClr>
                <a:schemeClr val="dk1"/>
              </a:buClr>
              <a:buSzPts val="1400"/>
              <a:buChar char="■"/>
              <a:defRPr/>
            </a:lvl9pPr>
          </a:lstStyle>
          <a:p>
            <a:endParaRPr/>
          </a:p>
        </p:txBody>
      </p:sp>
      <p:sp>
        <p:nvSpPr>
          <p:cNvPr id="20" name="Google Shape;20;p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1" name="Google Shape;21;p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2" name="Google Shape;22;p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5" name="Google Shape;2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3" name="Google Shape;3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4" name="Google Shape;4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6" name="Google Shape;4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1.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9.png"/><Relationship Id="rId12" Type="http://schemas.openxmlformats.org/officeDocument/2006/relationships/hyperlink" Target="https://www.canada.ca/fr/peches-oceans/nouvelles/2018/11/le-gouvernement-du-canada-annonce-son-appui-a-la-decennie-des-nations-unies-pour-les-sciences-oceaniques-au-service-du-developpement-durable.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hyperlink" Target="https://oceanliteracy.unesco.org/" TargetMode="External"/><Relationship Id="rId5" Type="http://schemas.openxmlformats.org/officeDocument/2006/relationships/image" Target="../media/image46.png"/><Relationship Id="rId10" Type="http://schemas.openxmlformats.org/officeDocument/2006/relationships/hyperlink" Target="https://unesdoc.unesco.org/ark:/48223/pf0000247898_fre" TargetMode="External"/><Relationship Id="rId4" Type="http://schemas.openxmlformats.org/officeDocument/2006/relationships/image" Target="../media/image57.png"/><Relationship Id="rId9"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grpSp>
        <p:nvGrpSpPr>
          <p:cNvPr id="158" name="Google Shape;158;p23"/>
          <p:cNvGrpSpPr/>
          <p:nvPr/>
        </p:nvGrpSpPr>
        <p:grpSpPr>
          <a:xfrm>
            <a:off x="3482662" y="2875884"/>
            <a:ext cx="1776215" cy="717484"/>
            <a:chOff x="4263435" y="2728840"/>
            <a:chExt cx="1776215" cy="520935"/>
          </a:xfrm>
        </p:grpSpPr>
        <p:pic>
          <p:nvPicPr>
            <p:cNvPr id="159" name="Google Shape;159;p23"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63435" y="2728840"/>
              <a:ext cx="1592126" cy="489856"/>
            </a:xfrm>
            <a:prstGeom prst="rect">
              <a:avLst/>
            </a:prstGeom>
            <a:noFill/>
            <a:ln>
              <a:noFill/>
            </a:ln>
          </p:spPr>
        </p:pic>
        <p:sp>
          <p:nvSpPr>
            <p:cNvPr id="160" name="Google Shape;160;p23"/>
            <p:cNvSpPr txBox="1"/>
            <p:nvPr/>
          </p:nvSpPr>
          <p:spPr>
            <a:xfrm>
              <a:off x="4403150" y="2769175"/>
              <a:ext cx="1636500" cy="48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Transgressez les règles!</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grpSp>
        <p:nvGrpSpPr>
          <p:cNvPr id="161" name="Google Shape;161;p23"/>
          <p:cNvGrpSpPr/>
          <p:nvPr/>
        </p:nvGrpSpPr>
        <p:grpSpPr>
          <a:xfrm>
            <a:off x="2471959" y="1262629"/>
            <a:ext cx="1297326" cy="717492"/>
            <a:chOff x="2196749" y="1898519"/>
            <a:chExt cx="1297326" cy="717492"/>
          </a:xfrm>
        </p:grpSpPr>
        <p:pic>
          <p:nvPicPr>
            <p:cNvPr id="162" name="Google Shape;162;p23" descr="A screenshot of a computer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196749" y="1898519"/>
              <a:ext cx="1243535" cy="717492"/>
            </a:xfrm>
            <a:prstGeom prst="rect">
              <a:avLst/>
            </a:prstGeom>
            <a:noFill/>
            <a:ln>
              <a:noFill/>
            </a:ln>
          </p:spPr>
        </p:pic>
        <p:sp>
          <p:nvSpPr>
            <p:cNvPr id="163" name="Google Shape;163;p23"/>
            <p:cNvSpPr txBox="1"/>
            <p:nvPr/>
          </p:nvSpPr>
          <p:spPr>
            <a:xfrm>
              <a:off x="2285975" y="1957950"/>
              <a:ext cx="12081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1300">
                  <a:solidFill>
                    <a:schemeClr val="dk1"/>
                  </a:solidFill>
                  <a:latin typeface="Calibri"/>
                  <a:ea typeface="Calibri"/>
                  <a:cs typeface="Calibri"/>
                  <a:sym typeface="Calibri"/>
                </a:rPr>
                <a:t>Qui a besoin de votre aide?</a:t>
              </a:r>
              <a:endParaRPr sz="13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latin typeface="Calibri"/>
                <a:ea typeface="Calibri"/>
                <a:cs typeface="Calibri"/>
                <a:sym typeface="Calibri"/>
              </a:endParaRPr>
            </a:p>
          </p:txBody>
        </p:sp>
      </p:grpSp>
      <p:pic>
        <p:nvPicPr>
          <p:cNvPr id="164" name="Google Shape;164;p2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652685" y="857847"/>
            <a:ext cx="2352950" cy="1906884"/>
          </a:xfrm>
          <a:prstGeom prst="rect">
            <a:avLst/>
          </a:prstGeom>
          <a:noFill/>
          <a:ln>
            <a:noFill/>
          </a:ln>
        </p:spPr>
      </p:pic>
      <p:pic>
        <p:nvPicPr>
          <p:cNvPr id="165" name="Google Shape;165;p23"/>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093839" y="1242101"/>
            <a:ext cx="1592125" cy="1674950"/>
          </a:xfrm>
          <a:prstGeom prst="rect">
            <a:avLst/>
          </a:prstGeom>
          <a:noFill/>
          <a:ln>
            <a:noFill/>
          </a:ln>
        </p:spPr>
      </p:pic>
      <p:pic>
        <p:nvPicPr>
          <p:cNvPr id="166" name="Google Shape;166;p23"/>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692850" y="1903175"/>
            <a:ext cx="3217350" cy="2577900"/>
          </a:xfrm>
          <a:prstGeom prst="rect">
            <a:avLst/>
          </a:prstGeom>
          <a:noFill/>
          <a:ln>
            <a:noFill/>
          </a:ln>
        </p:spPr>
      </p:pic>
      <p:grpSp>
        <p:nvGrpSpPr>
          <p:cNvPr id="167" name="Google Shape;167;p23"/>
          <p:cNvGrpSpPr/>
          <p:nvPr/>
        </p:nvGrpSpPr>
        <p:grpSpPr>
          <a:xfrm>
            <a:off x="6926079" y="1137623"/>
            <a:ext cx="1086442" cy="1131866"/>
            <a:chOff x="7458177" y="625219"/>
            <a:chExt cx="1086442" cy="1131866"/>
          </a:xfrm>
        </p:grpSpPr>
        <p:pic>
          <p:nvPicPr>
            <p:cNvPr id="168" name="Google Shape;168;p23" descr="A screenshot of a computer  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rot="5400000">
              <a:off x="7435465" y="647931"/>
              <a:ext cx="1131866" cy="1086442"/>
            </a:xfrm>
            <a:prstGeom prst="rect">
              <a:avLst/>
            </a:prstGeom>
            <a:noFill/>
            <a:ln>
              <a:noFill/>
            </a:ln>
          </p:spPr>
        </p:pic>
        <p:sp>
          <p:nvSpPr>
            <p:cNvPr id="169" name="Google Shape;169;p23"/>
            <p:cNvSpPr txBox="1"/>
            <p:nvPr/>
          </p:nvSpPr>
          <p:spPr>
            <a:xfrm>
              <a:off x="7585375" y="636450"/>
              <a:ext cx="896100" cy="106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Aucun problème n’est trop petit!</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70" name="Google Shape;170;p23"/>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535572" y="234724"/>
            <a:ext cx="5026890" cy="779401"/>
          </a:xfrm>
          <a:prstGeom prst="rect">
            <a:avLst/>
          </a:prstGeom>
          <a:noFill/>
          <a:ln>
            <a:noFill/>
          </a:ln>
        </p:spPr>
      </p:pic>
      <p:sp>
        <p:nvSpPr>
          <p:cNvPr id="171" name="Google Shape;171;p23"/>
          <p:cNvSpPr txBox="1"/>
          <p:nvPr/>
        </p:nvSpPr>
        <p:spPr>
          <a:xfrm>
            <a:off x="246775" y="334100"/>
            <a:ext cx="40293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Trouver des idées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grpSp>
        <p:nvGrpSpPr>
          <p:cNvPr id="172" name="Google Shape;172;p23"/>
          <p:cNvGrpSpPr/>
          <p:nvPr/>
        </p:nvGrpSpPr>
        <p:grpSpPr>
          <a:xfrm>
            <a:off x="469187" y="1835497"/>
            <a:ext cx="1253321" cy="723138"/>
            <a:chOff x="540565" y="1880861"/>
            <a:chExt cx="1253321" cy="723138"/>
          </a:xfrm>
        </p:grpSpPr>
        <p:pic>
          <p:nvPicPr>
            <p:cNvPr id="173" name="Google Shape;173;p23" descr="A screenshot of a computer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40565" y="1880861"/>
              <a:ext cx="1253321" cy="723138"/>
            </a:xfrm>
            <a:prstGeom prst="rect">
              <a:avLst/>
            </a:prstGeom>
            <a:noFill/>
            <a:ln>
              <a:noFill/>
            </a:ln>
          </p:spPr>
        </p:pic>
        <p:sp>
          <p:nvSpPr>
            <p:cNvPr id="174" name="Google Shape;174;p23"/>
            <p:cNvSpPr txBox="1"/>
            <p:nvPr/>
          </p:nvSpPr>
          <p:spPr>
            <a:xfrm>
              <a:off x="685476" y="1957950"/>
              <a:ext cx="1049400" cy="56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Suivez votre idée!</a:t>
              </a: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grpSp>
      <p:pic>
        <p:nvPicPr>
          <p:cNvPr id="175" name="Google Shape;175;p23"/>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469187" y="2179301"/>
            <a:ext cx="2519331" cy="2370850"/>
          </a:xfrm>
          <a:prstGeom prst="rect">
            <a:avLst/>
          </a:prstGeom>
          <a:noFill/>
          <a:ln>
            <a:noFill/>
          </a:ln>
        </p:spPr>
      </p:pic>
      <p:pic>
        <p:nvPicPr>
          <p:cNvPr id="176" name="Google Shape;176;p23"/>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2906794" y="3076525"/>
            <a:ext cx="3473844" cy="1906878"/>
          </a:xfrm>
          <a:prstGeom prst="rect">
            <a:avLst/>
          </a:prstGeom>
          <a:noFill/>
          <a:ln>
            <a:noFill/>
          </a:ln>
        </p:spPr>
      </p:pic>
      <p:pic>
        <p:nvPicPr>
          <p:cNvPr id="177" name="Google Shape;177;p23" descr="A screenshot of a computer  Description automatically generated"/>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6998645" y="3928429"/>
            <a:ext cx="1305770" cy="580200"/>
          </a:xfrm>
          <a:prstGeom prst="rect">
            <a:avLst/>
          </a:prstGeom>
          <a:noFill/>
          <a:ln>
            <a:noFill/>
          </a:ln>
        </p:spPr>
      </p:pic>
      <p:sp>
        <p:nvSpPr>
          <p:cNvPr id="178" name="Google Shape;178;p23"/>
          <p:cNvSpPr txBox="1"/>
          <p:nvPr/>
        </p:nvSpPr>
        <p:spPr>
          <a:xfrm>
            <a:off x="7056031" y="3961275"/>
            <a:ext cx="1592100" cy="38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400"/>
              <a:buFont typeface="Arial"/>
              <a:buNone/>
            </a:pPr>
            <a:r>
              <a:rPr lang="en-GB">
                <a:latin typeface="Calibri"/>
                <a:ea typeface="Calibri"/>
                <a:cs typeface="Calibri"/>
                <a:sym typeface="Calibri"/>
              </a:rPr>
              <a:t>Les possibilités sont illimitées!</a:t>
            </a:r>
            <a:endParaRPr>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183" name="Google Shape;183;p24"/>
          <p:cNvPicPr preferRelativeResize="0"/>
          <p:nvPr/>
        </p:nvPicPr>
        <p:blipFill rotWithShape="1">
          <a:blip r:embed="rId3">
            <a:alphaModFix/>
          </a:blip>
          <a:srcRect/>
          <a:stretch/>
        </p:blipFill>
        <p:spPr>
          <a:xfrm>
            <a:off x="-535575" y="234725"/>
            <a:ext cx="9556274" cy="779400"/>
          </a:xfrm>
          <a:prstGeom prst="rect">
            <a:avLst/>
          </a:prstGeom>
          <a:noFill/>
          <a:ln>
            <a:noFill/>
          </a:ln>
        </p:spPr>
      </p:pic>
      <p:sp>
        <p:nvSpPr>
          <p:cNvPr id="184" name="Google Shape;184;p24"/>
          <p:cNvSpPr txBox="1"/>
          <p:nvPr/>
        </p:nvSpPr>
        <p:spPr>
          <a:xfrm>
            <a:off x="246775" y="334100"/>
            <a:ext cx="8773800" cy="58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600"/>
              <a:buNone/>
            </a:pPr>
            <a:r>
              <a:rPr lang="en-GB" sz="2800" b="1">
                <a:solidFill>
                  <a:schemeClr val="dk1"/>
                </a:solidFill>
                <a:latin typeface="Calibri"/>
                <a:ea typeface="Calibri"/>
                <a:cs typeface="Calibri"/>
                <a:sym typeface="Calibri"/>
              </a:rPr>
              <a:t>Jetez un coup d’œil à nos autres ressources sur les océans</a:t>
            </a:r>
            <a:endParaRPr sz="2800" b="1">
              <a:latin typeface="Calibri"/>
              <a:ea typeface="Calibri"/>
              <a:cs typeface="Calibri"/>
              <a:sym typeface="Calibri"/>
            </a:endParaRPr>
          </a:p>
          <a:p>
            <a:pPr marL="0" marR="0" lvl="0" indent="0" algn="l" rtl="0">
              <a:lnSpc>
                <a:spcPct val="100000"/>
              </a:lnSpc>
              <a:spcBef>
                <a:spcPts val="0"/>
              </a:spcBef>
              <a:spcAft>
                <a:spcPts val="0"/>
              </a:spcAft>
              <a:buNone/>
            </a:pPr>
            <a:endParaRPr sz="2800" b="1" i="0" u="none" strike="noStrike" cap="none">
              <a:solidFill>
                <a:srgbClr val="000000"/>
              </a:solidFill>
              <a:latin typeface="Calibri"/>
              <a:ea typeface="Calibri"/>
              <a:cs typeface="Calibri"/>
              <a:sym typeface="Calibri"/>
            </a:endParaRPr>
          </a:p>
        </p:txBody>
      </p:sp>
      <p:pic>
        <p:nvPicPr>
          <p:cNvPr id="185" name="Google Shape;185;p24" descr="A picture containing knife  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b="43776"/>
          <a:stretch/>
        </p:blipFill>
        <p:spPr>
          <a:xfrm>
            <a:off x="0" y="3273678"/>
            <a:ext cx="9144000" cy="1874317"/>
          </a:xfrm>
          <a:prstGeom prst="rect">
            <a:avLst/>
          </a:prstGeom>
          <a:noFill/>
          <a:ln>
            <a:noFill/>
          </a:ln>
        </p:spPr>
      </p:pic>
      <p:pic>
        <p:nvPicPr>
          <p:cNvPr id="186" name="Google Shape;186;p24" descr="A screenshot of a computer  Description automatically generated"/>
          <p:cNvPicPr preferRelativeResize="0"/>
          <p:nvPr/>
        </p:nvPicPr>
        <p:blipFill rotWithShape="1">
          <a:blip r:embed="rId5">
            <a:alphaModFix/>
          </a:blip>
          <a:srcRect/>
          <a:stretch/>
        </p:blipFill>
        <p:spPr>
          <a:xfrm>
            <a:off x="246774" y="1013776"/>
            <a:ext cx="6506750" cy="3335406"/>
          </a:xfrm>
          <a:prstGeom prst="rect">
            <a:avLst/>
          </a:prstGeom>
          <a:noFill/>
          <a:ln>
            <a:noFill/>
          </a:ln>
        </p:spPr>
      </p:pic>
      <p:pic>
        <p:nvPicPr>
          <p:cNvPr id="187" name="Google Shape;187;p24" descr="A picture containing black, drawing  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rot="535809">
            <a:off x="5380941" y="3892418"/>
            <a:ext cx="1359178" cy="589758"/>
          </a:xfrm>
          <a:prstGeom prst="rect">
            <a:avLst/>
          </a:prstGeom>
          <a:noFill/>
          <a:ln>
            <a:noFill/>
          </a:ln>
        </p:spPr>
      </p:pic>
      <p:pic>
        <p:nvPicPr>
          <p:cNvPr id="188" name="Google Shape;188;p24" descr="A close up of a logo  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140533" y="820583"/>
            <a:ext cx="1713122" cy="585835"/>
          </a:xfrm>
          <a:prstGeom prst="rect">
            <a:avLst/>
          </a:prstGeom>
          <a:noFill/>
          <a:ln>
            <a:noFill/>
          </a:ln>
        </p:spPr>
      </p:pic>
      <p:pic>
        <p:nvPicPr>
          <p:cNvPr id="189" name="Google Shape;189;p24" descr="A picture containing table, drawing  Description automatically generated"/>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7784466" y="2091039"/>
            <a:ext cx="914400" cy="1771650"/>
          </a:xfrm>
          <a:prstGeom prst="rect">
            <a:avLst/>
          </a:prstGeom>
          <a:noFill/>
          <a:ln>
            <a:noFill/>
          </a:ln>
        </p:spPr>
      </p:pic>
      <p:pic>
        <p:nvPicPr>
          <p:cNvPr id="190" name="Google Shape;190;p24" descr="A picture containing drawing  Description automatically generated"/>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rot="-1790644">
            <a:off x="1093352" y="4560769"/>
            <a:ext cx="993602" cy="537522"/>
          </a:xfrm>
          <a:prstGeom prst="rect">
            <a:avLst/>
          </a:prstGeom>
          <a:noFill/>
          <a:ln>
            <a:noFill/>
          </a:ln>
        </p:spPr>
      </p:pic>
      <p:sp>
        <p:nvSpPr>
          <p:cNvPr id="191" name="Google Shape;191;p24"/>
          <p:cNvSpPr txBox="1"/>
          <p:nvPr/>
        </p:nvSpPr>
        <p:spPr>
          <a:xfrm>
            <a:off x="499950" y="1356000"/>
            <a:ext cx="5963100" cy="3154800"/>
          </a:xfrm>
          <a:prstGeom prst="rect">
            <a:avLst/>
          </a:prstGeom>
          <a:noFill/>
          <a:ln>
            <a:noFill/>
          </a:ln>
        </p:spPr>
        <p:txBody>
          <a:bodyPr spcFirstLastPara="1" wrap="square" lIns="54000" tIns="0" rIns="91425" bIns="0" anchor="t" anchorCtr="0">
            <a:noAutofit/>
          </a:bodyPr>
          <a:lstStyle/>
          <a:p>
            <a:pPr marL="0" lvl="0" indent="0" algn="l" rtl="0">
              <a:lnSpc>
                <a:spcPct val="100000"/>
              </a:lnSpc>
              <a:spcBef>
                <a:spcPts val="0"/>
              </a:spcBef>
              <a:spcAft>
                <a:spcPts val="0"/>
              </a:spcAft>
              <a:buClr>
                <a:schemeClr val="dk1"/>
              </a:buClr>
              <a:buSzPts val="1200"/>
              <a:buFont typeface="Arial"/>
              <a:buNone/>
            </a:pPr>
            <a:r>
              <a:rPr lang="en-GB" sz="1800">
                <a:solidFill>
                  <a:schemeClr val="dk1"/>
                </a:solidFill>
                <a:latin typeface="Calibri"/>
                <a:ea typeface="Calibri"/>
                <a:cs typeface="Calibri"/>
                <a:sym typeface="Calibri"/>
              </a:rPr>
              <a:t>2.1 La pollution des océans </a:t>
            </a:r>
            <a:endParaRPr sz="18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200"/>
              <a:buFont typeface="Arial"/>
              <a:buNone/>
            </a:pPr>
            <a:r>
              <a:rPr lang="en-GB" sz="1800">
                <a:solidFill>
                  <a:schemeClr val="dk1"/>
                </a:solidFill>
                <a:latin typeface="Calibri"/>
                <a:ea typeface="Calibri"/>
                <a:cs typeface="Calibri"/>
                <a:sym typeface="Calibri"/>
              </a:rPr>
              <a:t>3.1 Le problème du plastique</a:t>
            </a:r>
            <a:endParaRPr sz="18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Font typeface="Arial"/>
              <a:buNone/>
            </a:pPr>
            <a:r>
              <a:rPr lang="en-GB" sz="1800">
                <a:solidFill>
                  <a:schemeClr val="dk1"/>
                </a:solidFill>
                <a:latin typeface="Calibri"/>
                <a:ea typeface="Calibri"/>
                <a:cs typeface="Calibri"/>
                <a:sym typeface="Calibri"/>
              </a:rPr>
              <a:t>Les océans : l’énergie climatique (date de publication : 8 juin 2020)</a:t>
            </a:r>
            <a:endParaRPr sz="18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200"/>
              <a:buFont typeface="Arial"/>
              <a:buNone/>
            </a:pPr>
            <a:r>
              <a:rPr lang="en-GB" sz="1800">
                <a:solidFill>
                  <a:schemeClr val="dk1"/>
                </a:solidFill>
                <a:latin typeface="Calibri"/>
                <a:ea typeface="Calibri"/>
                <a:cs typeface="Calibri"/>
                <a:sym typeface="Calibri"/>
              </a:rPr>
              <a:t>Et voici d’autres liens utiles!</a:t>
            </a:r>
            <a:endParaRPr>
              <a:solidFill>
                <a:schemeClr val="dk1"/>
              </a:solidFill>
            </a:endParaRPr>
          </a:p>
          <a:p>
            <a:pPr marL="457200" lvl="0" indent="-317500" algn="l" rtl="0">
              <a:lnSpc>
                <a:spcPct val="115000"/>
              </a:lnSpc>
              <a:spcBef>
                <a:spcPts val="1600"/>
              </a:spcBef>
              <a:spcAft>
                <a:spcPts val="0"/>
              </a:spcAft>
              <a:buClr>
                <a:schemeClr val="dk2"/>
              </a:buClr>
              <a:buSzPts val="1400"/>
              <a:buChar char="●"/>
            </a:pPr>
            <a:r>
              <a:rPr lang="en-GB" sz="1200" u="sng">
                <a:solidFill>
                  <a:schemeClr val="accent5"/>
                </a:solidFill>
                <a:hlinkClick r:id="rId10"/>
              </a:rPr>
              <a:t>Décennie des Nations Unies pour les sciences océaniques au service du développement durable</a:t>
            </a:r>
            <a:endParaRPr sz="1200">
              <a:solidFill>
                <a:schemeClr val="dk2"/>
              </a:solidFill>
            </a:endParaRPr>
          </a:p>
          <a:p>
            <a:pPr marL="457200" lvl="0" indent="-317500" algn="l" rtl="0">
              <a:lnSpc>
                <a:spcPct val="115000"/>
              </a:lnSpc>
              <a:spcBef>
                <a:spcPts val="0"/>
              </a:spcBef>
              <a:spcAft>
                <a:spcPts val="0"/>
              </a:spcAft>
              <a:buClr>
                <a:schemeClr val="dk2"/>
              </a:buClr>
              <a:buSzPts val="1400"/>
              <a:buChar char="●"/>
            </a:pPr>
            <a:r>
              <a:rPr lang="en-GB" sz="1200" u="sng">
                <a:solidFill>
                  <a:schemeClr val="accent5"/>
                </a:solidFill>
                <a:hlinkClick r:id="rId11"/>
              </a:rPr>
              <a:t>Portail d’alphabétisation des océans </a:t>
            </a:r>
            <a:endParaRPr sz="1200">
              <a:solidFill>
                <a:schemeClr val="dk2"/>
              </a:solidFill>
            </a:endParaRPr>
          </a:p>
          <a:p>
            <a:pPr marL="457200" lvl="0" indent="-317500" algn="l" rtl="0">
              <a:lnSpc>
                <a:spcPct val="115000"/>
              </a:lnSpc>
              <a:spcBef>
                <a:spcPts val="0"/>
              </a:spcBef>
              <a:spcAft>
                <a:spcPts val="0"/>
              </a:spcAft>
              <a:buClr>
                <a:schemeClr val="dk2"/>
              </a:buClr>
              <a:buSzPts val="1400"/>
              <a:buChar char="●"/>
            </a:pPr>
            <a:r>
              <a:rPr lang="en-GB" sz="1200" u="sng">
                <a:solidFill>
                  <a:schemeClr val="accent5"/>
                </a:solidFill>
                <a:hlinkClick r:id="rId12"/>
              </a:rPr>
              <a:t>Pêches et Océans Canada </a:t>
            </a:r>
            <a:endParaRPr sz="1200" u="sng">
              <a:solidFill>
                <a:schemeClr val="accent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p15" descr="A close up of a logo&#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r="3725"/>
          <a:stretch/>
        </p:blipFill>
        <p:spPr>
          <a:xfrm>
            <a:off x="158494" y="57792"/>
            <a:ext cx="8738732" cy="5027916"/>
          </a:xfrm>
          <a:prstGeom prst="rect">
            <a:avLst/>
          </a:prstGeom>
          <a:noFill/>
          <a:ln>
            <a:noFill/>
          </a:ln>
        </p:spPr>
      </p:pic>
      <p:pic>
        <p:nvPicPr>
          <p:cNvPr id="66" name="Google Shape;66;p1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49" y="252650"/>
            <a:ext cx="5758299" cy="779400"/>
          </a:xfrm>
          <a:prstGeom prst="rect">
            <a:avLst/>
          </a:prstGeom>
          <a:noFill/>
          <a:ln>
            <a:noFill/>
          </a:ln>
        </p:spPr>
      </p:pic>
      <p:sp>
        <p:nvSpPr>
          <p:cNvPr id="67" name="Google Shape;67;p15"/>
          <p:cNvSpPr txBox="1"/>
          <p:nvPr/>
        </p:nvSpPr>
        <p:spPr>
          <a:xfrm>
            <a:off x="246776" y="334100"/>
            <a:ext cx="51870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Océan = éliminateur de carbone</a:t>
            </a:r>
            <a:endParaRPr sz="2800" b="1">
              <a:solidFill>
                <a:schemeClr val="dk1"/>
              </a:solidFill>
              <a:latin typeface="Calibri"/>
              <a:ea typeface="Calibri"/>
              <a:cs typeface="Calibri"/>
              <a:sym typeface="Calibri"/>
            </a:endParaRPr>
          </a:p>
        </p:txBody>
      </p:sp>
      <p:pic>
        <p:nvPicPr>
          <p:cNvPr id="68" name="Google Shape;68;p1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448450" y="1235675"/>
            <a:ext cx="1621824" cy="324375"/>
          </a:xfrm>
          <a:prstGeom prst="rect">
            <a:avLst/>
          </a:prstGeom>
          <a:noFill/>
          <a:ln>
            <a:noFill/>
          </a:ln>
        </p:spPr>
      </p:pic>
      <p:sp>
        <p:nvSpPr>
          <p:cNvPr id="69" name="Google Shape;69;p15"/>
          <p:cNvSpPr/>
          <p:nvPr/>
        </p:nvSpPr>
        <p:spPr>
          <a:xfrm>
            <a:off x="677575" y="2186750"/>
            <a:ext cx="2063700" cy="580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5"/>
          <p:cNvSpPr/>
          <p:nvPr/>
        </p:nvSpPr>
        <p:spPr>
          <a:xfrm>
            <a:off x="492800" y="2602875"/>
            <a:ext cx="1339800" cy="5388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1" name="Google Shape;71;p15"/>
          <p:cNvPicPr preferRelativeResize="0"/>
          <p:nvPr/>
        </p:nvPicPr>
        <p:blipFill rotWithShape="1">
          <a:blip r:embed="rId6" cstate="screen">
            <a:alphaModFix/>
            <a:extLst>
              <a:ext uri="{28A0092B-C50C-407E-A947-70E740481C1C}">
                <a14:useLocalDpi xmlns:a14="http://schemas.microsoft.com/office/drawing/2010/main"/>
              </a:ext>
            </a:extLst>
          </a:blip>
          <a:srcRect r="3138" b="6568"/>
          <a:stretch/>
        </p:blipFill>
        <p:spPr>
          <a:xfrm>
            <a:off x="379600" y="1399750"/>
            <a:ext cx="3008325" cy="1095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556910" y="818835"/>
            <a:ext cx="7381350" cy="4054574"/>
          </a:xfrm>
          <a:prstGeom prst="rect">
            <a:avLst/>
          </a:prstGeom>
          <a:noFill/>
          <a:ln>
            <a:noFill/>
          </a:ln>
        </p:spPr>
      </p:pic>
      <p:pic>
        <p:nvPicPr>
          <p:cNvPr id="77" name="Google Shape;77;p16"/>
          <p:cNvPicPr preferRelativeResize="0"/>
          <p:nvPr/>
        </p:nvPicPr>
        <p:blipFill rotWithShape="1">
          <a:blip r:embed="rId4" cstate="screen">
            <a:alphaModFix/>
            <a:extLst>
              <a:ext uri="{28A0092B-C50C-407E-A947-70E740481C1C}">
                <a14:useLocalDpi xmlns:a14="http://schemas.microsoft.com/office/drawing/2010/main"/>
              </a:ext>
            </a:extLst>
          </a:blip>
          <a:srcRect l="3031" t="14307" r="3988" b="13139"/>
          <a:stretch/>
        </p:blipFill>
        <p:spPr>
          <a:xfrm>
            <a:off x="5851825" y="1801775"/>
            <a:ext cx="2407050" cy="923975"/>
          </a:xfrm>
          <a:prstGeom prst="rect">
            <a:avLst/>
          </a:prstGeom>
          <a:noFill/>
          <a:ln>
            <a:noFill/>
          </a:ln>
        </p:spPr>
      </p:pic>
      <p:pic>
        <p:nvPicPr>
          <p:cNvPr id="78" name="Google Shape;78;p1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045800" y="3348575"/>
            <a:ext cx="1806024" cy="1600200"/>
          </a:xfrm>
          <a:prstGeom prst="rect">
            <a:avLst/>
          </a:prstGeom>
          <a:noFill/>
          <a:ln>
            <a:noFill/>
          </a:ln>
        </p:spPr>
      </p:pic>
      <p:pic>
        <p:nvPicPr>
          <p:cNvPr id="79" name="Google Shape;79;p16"/>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9171" y="2177025"/>
            <a:ext cx="1576828" cy="1600200"/>
          </a:xfrm>
          <a:prstGeom prst="rect">
            <a:avLst/>
          </a:prstGeom>
          <a:noFill/>
          <a:ln>
            <a:noFill/>
          </a:ln>
        </p:spPr>
      </p:pic>
      <p:pic>
        <p:nvPicPr>
          <p:cNvPr id="80" name="Google Shape;80;p16"/>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2923675" y="1127550"/>
            <a:ext cx="2838150" cy="1158450"/>
          </a:xfrm>
          <a:prstGeom prst="rect">
            <a:avLst/>
          </a:prstGeom>
          <a:noFill/>
          <a:ln>
            <a:noFill/>
          </a:ln>
        </p:spPr>
      </p:pic>
      <p:pic>
        <p:nvPicPr>
          <p:cNvPr id="81" name="Google Shape;81;p16"/>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463850" y="252650"/>
            <a:ext cx="4074751" cy="779400"/>
          </a:xfrm>
          <a:prstGeom prst="rect">
            <a:avLst/>
          </a:prstGeom>
          <a:noFill/>
          <a:ln>
            <a:noFill/>
          </a:ln>
        </p:spPr>
      </p:pic>
      <p:sp>
        <p:nvSpPr>
          <p:cNvPr id="82" name="Google Shape;82;p16"/>
          <p:cNvSpPr txBox="1"/>
          <p:nvPr/>
        </p:nvSpPr>
        <p:spPr>
          <a:xfrm>
            <a:off x="246774" y="334100"/>
            <a:ext cx="3437329" cy="5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Le cycle du carbone</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Google Shape;87;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200" y="0"/>
            <a:ext cx="8899019" cy="5143498"/>
          </a:xfrm>
          <a:prstGeom prst="rect">
            <a:avLst/>
          </a:prstGeom>
          <a:noFill/>
          <a:ln>
            <a:noFill/>
          </a:ln>
        </p:spPr>
      </p:pic>
      <p:pic>
        <p:nvPicPr>
          <p:cNvPr id="88" name="Google Shape;88;p1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469800" y="3784250"/>
            <a:ext cx="4522475" cy="702875"/>
          </a:xfrm>
          <a:prstGeom prst="rect">
            <a:avLst/>
          </a:prstGeom>
          <a:noFill/>
          <a:ln>
            <a:noFill/>
          </a:ln>
        </p:spPr>
      </p:pic>
      <p:pic>
        <p:nvPicPr>
          <p:cNvPr id="89" name="Google Shape;89;p17"/>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077406" y="2252624"/>
            <a:ext cx="1463970" cy="517100"/>
          </a:xfrm>
          <a:prstGeom prst="rect">
            <a:avLst/>
          </a:prstGeom>
          <a:noFill/>
          <a:ln>
            <a:noFill/>
          </a:ln>
        </p:spPr>
      </p:pic>
      <p:pic>
        <p:nvPicPr>
          <p:cNvPr id="90" name="Google Shape;90;p17"/>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398175" y="391775"/>
            <a:ext cx="1390622" cy="702875"/>
          </a:xfrm>
          <a:prstGeom prst="rect">
            <a:avLst/>
          </a:prstGeom>
          <a:noFill/>
          <a:ln>
            <a:noFill/>
          </a:ln>
        </p:spPr>
      </p:pic>
      <p:pic>
        <p:nvPicPr>
          <p:cNvPr id="91" name="Google Shape;91;p17"/>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359750" y="1386150"/>
            <a:ext cx="1961376" cy="517100"/>
          </a:xfrm>
          <a:prstGeom prst="rect">
            <a:avLst/>
          </a:prstGeom>
          <a:noFill/>
          <a:ln>
            <a:noFill/>
          </a:ln>
        </p:spPr>
      </p:pic>
      <p:pic>
        <p:nvPicPr>
          <p:cNvPr id="92" name="Google Shape;92;p17"/>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rot="-2236511">
            <a:off x="1136968" y="2173732"/>
            <a:ext cx="1034488" cy="418884"/>
          </a:xfrm>
          <a:prstGeom prst="rect">
            <a:avLst/>
          </a:prstGeom>
          <a:noFill/>
          <a:ln>
            <a:noFill/>
          </a:ln>
        </p:spPr>
      </p:pic>
      <p:pic>
        <p:nvPicPr>
          <p:cNvPr id="93" name="Google Shape;93;p17"/>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463853" y="252653"/>
            <a:ext cx="3702354" cy="779401"/>
          </a:xfrm>
          <a:prstGeom prst="rect">
            <a:avLst/>
          </a:prstGeom>
          <a:noFill/>
          <a:ln>
            <a:noFill/>
          </a:ln>
        </p:spPr>
      </p:pic>
      <p:sp>
        <p:nvSpPr>
          <p:cNvPr id="94" name="Google Shape;94;p17"/>
          <p:cNvSpPr txBox="1"/>
          <p:nvPr/>
        </p:nvSpPr>
        <p:spPr>
          <a:xfrm>
            <a:off x="246774" y="334100"/>
            <a:ext cx="3437329" cy="5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Pollution de l’air</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22639" y="609500"/>
            <a:ext cx="8312702" cy="4259080"/>
          </a:xfrm>
          <a:prstGeom prst="rect">
            <a:avLst/>
          </a:prstGeom>
          <a:noFill/>
          <a:ln>
            <a:noFill/>
          </a:ln>
        </p:spPr>
      </p:pic>
      <p:pic>
        <p:nvPicPr>
          <p:cNvPr id="100" name="Google Shape;100;p1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0" y="252650"/>
            <a:ext cx="4597225" cy="779400"/>
          </a:xfrm>
          <a:prstGeom prst="rect">
            <a:avLst/>
          </a:prstGeom>
          <a:noFill/>
          <a:ln>
            <a:noFill/>
          </a:ln>
        </p:spPr>
      </p:pic>
      <p:sp>
        <p:nvSpPr>
          <p:cNvPr id="101" name="Google Shape;101;p18"/>
          <p:cNvSpPr txBox="1"/>
          <p:nvPr/>
        </p:nvSpPr>
        <p:spPr>
          <a:xfrm>
            <a:off x="246775" y="334100"/>
            <a:ext cx="40725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Acidification des océans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pic>
        <p:nvPicPr>
          <p:cNvPr id="102" name="Google Shape;102;p1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624824" y="276950"/>
            <a:ext cx="1800107" cy="580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80500" y="538335"/>
            <a:ext cx="8520600" cy="4486740"/>
          </a:xfrm>
          <a:prstGeom prst="rect">
            <a:avLst/>
          </a:prstGeom>
          <a:noFill/>
          <a:ln>
            <a:noFill/>
          </a:ln>
        </p:spPr>
      </p:pic>
      <p:pic>
        <p:nvPicPr>
          <p:cNvPr id="108" name="Google Shape;108;p1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49" y="252650"/>
            <a:ext cx="3807701" cy="779400"/>
          </a:xfrm>
          <a:prstGeom prst="rect">
            <a:avLst/>
          </a:prstGeom>
          <a:noFill/>
          <a:ln>
            <a:noFill/>
          </a:ln>
        </p:spPr>
      </p:pic>
      <p:sp>
        <p:nvSpPr>
          <p:cNvPr id="109" name="Google Shape;109;p19"/>
          <p:cNvSpPr txBox="1"/>
          <p:nvPr/>
        </p:nvSpPr>
        <p:spPr>
          <a:xfrm>
            <a:off x="246775" y="334100"/>
            <a:ext cx="31785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Perte de l’oxygène </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pic>
        <p:nvPicPr>
          <p:cNvPr id="110" name="Google Shape;110;p19"/>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375" y="2652352"/>
            <a:ext cx="3807699" cy="1269241"/>
          </a:xfrm>
          <a:prstGeom prst="rect">
            <a:avLst/>
          </a:prstGeom>
          <a:noFill/>
          <a:ln>
            <a:noFill/>
          </a:ln>
        </p:spPr>
      </p:pic>
      <p:pic>
        <p:nvPicPr>
          <p:cNvPr id="111" name="Google Shape;111;p19"/>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375" y="3593185"/>
            <a:ext cx="3569301" cy="1189767"/>
          </a:xfrm>
          <a:prstGeom prst="rect">
            <a:avLst/>
          </a:prstGeom>
          <a:noFill/>
          <a:ln>
            <a:noFill/>
          </a:ln>
        </p:spPr>
      </p:pic>
      <p:pic>
        <p:nvPicPr>
          <p:cNvPr id="112" name="Google Shape;112;p19"/>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3193450" y="2652365"/>
            <a:ext cx="3807699" cy="1269224"/>
          </a:xfrm>
          <a:prstGeom prst="rect">
            <a:avLst/>
          </a:prstGeom>
          <a:noFill/>
          <a:ln>
            <a:noFill/>
          </a:ln>
        </p:spPr>
      </p:pic>
      <p:pic>
        <p:nvPicPr>
          <p:cNvPr id="113" name="Google Shape;113;p19"/>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3567925" y="3360127"/>
            <a:ext cx="3807574" cy="1269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2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6200" y="112246"/>
            <a:ext cx="8832302" cy="4887355"/>
          </a:xfrm>
          <a:prstGeom prst="rect">
            <a:avLst/>
          </a:prstGeom>
          <a:noFill/>
          <a:ln>
            <a:noFill/>
          </a:ln>
        </p:spPr>
      </p:pic>
      <p:pic>
        <p:nvPicPr>
          <p:cNvPr id="119" name="Google Shape;119;p2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50" y="252650"/>
            <a:ext cx="3134299" cy="779400"/>
          </a:xfrm>
          <a:prstGeom prst="rect">
            <a:avLst/>
          </a:prstGeom>
          <a:noFill/>
          <a:ln>
            <a:noFill/>
          </a:ln>
        </p:spPr>
      </p:pic>
      <p:sp>
        <p:nvSpPr>
          <p:cNvPr id="120" name="Google Shape;120;p20"/>
          <p:cNvSpPr txBox="1"/>
          <p:nvPr/>
        </p:nvSpPr>
        <p:spPr>
          <a:xfrm>
            <a:off x="246775" y="334100"/>
            <a:ext cx="2475426" cy="5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Zones mortes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pic>
        <p:nvPicPr>
          <p:cNvPr id="121" name="Google Shape;121;p20"/>
          <p:cNvPicPr preferRelativeResize="0"/>
          <p:nvPr/>
        </p:nvPicPr>
        <p:blipFill rotWithShape="1">
          <a:blip r:embed="rId5" cstate="screen">
            <a:alphaModFix/>
            <a:extLst>
              <a:ext uri="{28A0092B-C50C-407E-A947-70E740481C1C}">
                <a14:useLocalDpi xmlns:a14="http://schemas.microsoft.com/office/drawing/2010/main"/>
              </a:ext>
            </a:extLst>
          </a:blip>
          <a:srcRect l="11262" t="16479" r="9761" b="36769"/>
          <a:stretch/>
        </p:blipFill>
        <p:spPr>
          <a:xfrm>
            <a:off x="3749300" y="1854300"/>
            <a:ext cx="2475426" cy="488400"/>
          </a:xfrm>
          <a:prstGeom prst="rect">
            <a:avLst/>
          </a:prstGeom>
          <a:noFill/>
          <a:ln>
            <a:noFill/>
          </a:ln>
        </p:spPr>
      </p:pic>
      <p:pic>
        <p:nvPicPr>
          <p:cNvPr id="122" name="Google Shape;122;p20"/>
          <p:cNvPicPr preferRelativeResize="0"/>
          <p:nvPr/>
        </p:nvPicPr>
        <p:blipFill rotWithShape="1">
          <a:blip r:embed="rId6" cstate="screen">
            <a:alphaModFix/>
            <a:extLst>
              <a:ext uri="{28A0092B-C50C-407E-A947-70E740481C1C}">
                <a14:useLocalDpi xmlns:a14="http://schemas.microsoft.com/office/drawing/2010/main"/>
              </a:ext>
            </a:extLst>
          </a:blip>
          <a:srcRect l="12911" t="12422" r="16071" b="7845"/>
          <a:stretch/>
        </p:blipFill>
        <p:spPr>
          <a:xfrm>
            <a:off x="1957178" y="1525270"/>
            <a:ext cx="2070099" cy="774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182013" y="1389942"/>
            <a:ext cx="1959728" cy="1855418"/>
          </a:xfrm>
          <a:prstGeom prst="rect">
            <a:avLst/>
          </a:prstGeom>
          <a:noFill/>
          <a:ln>
            <a:noFill/>
          </a:ln>
        </p:spPr>
      </p:pic>
      <p:pic>
        <p:nvPicPr>
          <p:cNvPr id="128" name="Google Shape;128;p2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055688" y="254589"/>
            <a:ext cx="2935200" cy="4118183"/>
          </a:xfrm>
          <a:prstGeom prst="rect">
            <a:avLst/>
          </a:prstGeom>
          <a:noFill/>
          <a:ln>
            <a:noFill/>
          </a:ln>
        </p:spPr>
      </p:pic>
      <p:sp>
        <p:nvSpPr>
          <p:cNvPr id="129" name="Google Shape;129;p21"/>
          <p:cNvSpPr txBox="1"/>
          <p:nvPr/>
        </p:nvSpPr>
        <p:spPr>
          <a:xfrm>
            <a:off x="3533250" y="4245239"/>
            <a:ext cx="3557400" cy="765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p:txBody>
      </p:sp>
      <p:pic>
        <p:nvPicPr>
          <p:cNvPr id="130" name="Google Shape;130;p21"/>
          <p:cNvPicPr preferRelativeResize="0"/>
          <p:nvPr/>
        </p:nvPicPr>
        <p:blipFill rotWithShape="1">
          <a:blip r:embed="rId5" cstate="screen">
            <a:alphaModFix/>
            <a:extLst>
              <a:ext uri="{28A0092B-C50C-407E-A947-70E740481C1C}">
                <a14:useLocalDpi xmlns:a14="http://schemas.microsoft.com/office/drawing/2010/main"/>
              </a:ext>
            </a:extLst>
          </a:blip>
          <a:srcRect b="-1653"/>
          <a:stretch/>
        </p:blipFill>
        <p:spPr>
          <a:xfrm>
            <a:off x="342745" y="1888922"/>
            <a:ext cx="2053503" cy="2143000"/>
          </a:xfrm>
          <a:prstGeom prst="rect">
            <a:avLst/>
          </a:prstGeom>
          <a:noFill/>
          <a:ln>
            <a:noFill/>
          </a:ln>
        </p:spPr>
      </p:pic>
      <p:pic>
        <p:nvPicPr>
          <p:cNvPr id="131" name="Google Shape;131;p21"/>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701461" y="2960422"/>
            <a:ext cx="3557400" cy="1487850"/>
          </a:xfrm>
          <a:prstGeom prst="rect">
            <a:avLst/>
          </a:prstGeom>
          <a:noFill/>
          <a:ln>
            <a:noFill/>
          </a:ln>
        </p:spPr>
      </p:pic>
      <p:pic>
        <p:nvPicPr>
          <p:cNvPr id="132" name="Google Shape;132;p21"/>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463850" y="252650"/>
            <a:ext cx="4399726" cy="779400"/>
          </a:xfrm>
          <a:prstGeom prst="rect">
            <a:avLst/>
          </a:prstGeom>
          <a:noFill/>
          <a:ln>
            <a:noFill/>
          </a:ln>
        </p:spPr>
      </p:pic>
      <p:sp>
        <p:nvSpPr>
          <p:cNvPr id="133" name="Google Shape;133;p21"/>
          <p:cNvSpPr txBox="1"/>
          <p:nvPr/>
        </p:nvSpPr>
        <p:spPr>
          <a:xfrm>
            <a:off x="246775" y="334100"/>
            <a:ext cx="36891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Une bouffée d’air frais</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pic>
        <p:nvPicPr>
          <p:cNvPr id="134" name="Google Shape;134;p21"/>
          <p:cNvPicPr preferRelativeResize="0"/>
          <p:nvPr/>
        </p:nvPicPr>
        <p:blipFill rotWithShape="1">
          <a:blip r:embed="rId8">
            <a:alphaModFix/>
          </a:blip>
          <a:srcRect/>
          <a:stretch/>
        </p:blipFill>
        <p:spPr>
          <a:xfrm rot="-3674221" flipH="1">
            <a:off x="2637447" y="1883893"/>
            <a:ext cx="256001" cy="270223"/>
          </a:xfrm>
          <a:prstGeom prst="rect">
            <a:avLst/>
          </a:prstGeom>
          <a:noFill/>
          <a:ln>
            <a:noFill/>
          </a:ln>
        </p:spPr>
      </p:pic>
      <p:pic>
        <p:nvPicPr>
          <p:cNvPr id="135" name="Google Shape;135;p21" descr="A close up of a logo&#10;&#10;Description automatically generated"/>
          <p:cNvPicPr preferRelativeResize="0"/>
          <p:nvPr/>
        </p:nvPicPr>
        <p:blipFill rotWithShape="1">
          <a:blip r:embed="rId9">
            <a:alphaModFix/>
          </a:blip>
          <a:srcRect/>
          <a:stretch/>
        </p:blipFill>
        <p:spPr>
          <a:xfrm>
            <a:off x="503191" y="1389942"/>
            <a:ext cx="7277100" cy="3479800"/>
          </a:xfrm>
          <a:prstGeom prst="rect">
            <a:avLst/>
          </a:prstGeom>
          <a:noFill/>
          <a:ln>
            <a:noFill/>
          </a:ln>
        </p:spPr>
      </p:pic>
      <p:sp>
        <p:nvSpPr>
          <p:cNvPr id="136" name="Google Shape;136;p21"/>
          <p:cNvSpPr/>
          <p:nvPr/>
        </p:nvSpPr>
        <p:spPr>
          <a:xfrm>
            <a:off x="308925" y="1421025"/>
            <a:ext cx="2193300" cy="354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1"/>
          <p:cNvSpPr/>
          <p:nvPr/>
        </p:nvSpPr>
        <p:spPr>
          <a:xfrm>
            <a:off x="3862400" y="1534325"/>
            <a:ext cx="1620900" cy="765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1"/>
          <p:cNvSpPr/>
          <p:nvPr/>
        </p:nvSpPr>
        <p:spPr>
          <a:xfrm>
            <a:off x="4065550" y="2571900"/>
            <a:ext cx="1417800" cy="354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1"/>
          <p:cNvSpPr/>
          <p:nvPr/>
        </p:nvSpPr>
        <p:spPr>
          <a:xfrm>
            <a:off x="4365025" y="4372775"/>
            <a:ext cx="2193300" cy="354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1"/>
          <p:cNvSpPr/>
          <p:nvPr/>
        </p:nvSpPr>
        <p:spPr>
          <a:xfrm>
            <a:off x="6139275" y="3245350"/>
            <a:ext cx="1263600" cy="580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1" name="Google Shape;141;p21"/>
          <p:cNvPicPr preferRelativeResize="0"/>
          <p:nvPr/>
        </p:nvPicPr>
        <p:blipFill>
          <a:blip r:embed="rId10" cstate="screen">
            <a:alphaModFix/>
            <a:extLst>
              <a:ext uri="{28A0092B-C50C-407E-A947-70E740481C1C}">
                <a14:useLocalDpi xmlns:a14="http://schemas.microsoft.com/office/drawing/2010/main"/>
              </a:ext>
            </a:extLst>
          </a:blip>
          <a:stretch>
            <a:fillRect/>
          </a:stretch>
        </p:blipFill>
        <p:spPr>
          <a:xfrm>
            <a:off x="-104487" y="1005425"/>
            <a:ext cx="3557400" cy="1185800"/>
          </a:xfrm>
          <a:prstGeom prst="rect">
            <a:avLst/>
          </a:prstGeom>
          <a:noFill/>
          <a:ln>
            <a:noFill/>
          </a:ln>
        </p:spPr>
      </p:pic>
      <p:pic>
        <p:nvPicPr>
          <p:cNvPr id="142" name="Google Shape;142;p21"/>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3134650" y="1173600"/>
            <a:ext cx="3770295" cy="1256750"/>
          </a:xfrm>
          <a:prstGeom prst="rect">
            <a:avLst/>
          </a:prstGeom>
          <a:noFill/>
          <a:ln>
            <a:noFill/>
          </a:ln>
        </p:spPr>
      </p:pic>
      <p:pic>
        <p:nvPicPr>
          <p:cNvPr id="143" name="Google Shape;143;p21"/>
          <p:cNvPicPr preferRelativeResize="0"/>
          <p:nvPr/>
        </p:nvPicPr>
        <p:blipFill>
          <a:blip r:embed="rId12" cstate="screen">
            <a:alphaModFix/>
            <a:extLst>
              <a:ext uri="{28A0092B-C50C-407E-A947-70E740481C1C}">
                <a14:useLocalDpi xmlns:a14="http://schemas.microsoft.com/office/drawing/2010/main"/>
              </a:ext>
            </a:extLst>
          </a:blip>
          <a:stretch>
            <a:fillRect/>
          </a:stretch>
        </p:blipFill>
        <p:spPr>
          <a:xfrm>
            <a:off x="3862400" y="2367524"/>
            <a:ext cx="3557447" cy="1185800"/>
          </a:xfrm>
          <a:prstGeom prst="rect">
            <a:avLst/>
          </a:prstGeom>
          <a:noFill/>
          <a:ln>
            <a:noFill/>
          </a:ln>
        </p:spPr>
      </p:pic>
      <p:pic>
        <p:nvPicPr>
          <p:cNvPr id="144" name="Google Shape;144;p21"/>
          <p:cNvPicPr preferRelativeResize="0"/>
          <p:nvPr/>
        </p:nvPicPr>
        <p:blipFill rotWithShape="1">
          <a:blip r:embed="rId13" cstate="screen">
            <a:alphaModFix/>
            <a:extLst>
              <a:ext uri="{28A0092B-C50C-407E-A947-70E740481C1C}">
                <a14:useLocalDpi xmlns:a14="http://schemas.microsoft.com/office/drawing/2010/main"/>
              </a:ext>
            </a:extLst>
          </a:blip>
          <a:srcRect l="16031" t="11116" r="15338" b="24292"/>
          <a:stretch/>
        </p:blipFill>
        <p:spPr>
          <a:xfrm>
            <a:off x="6139275" y="3465850"/>
            <a:ext cx="2484433" cy="779400"/>
          </a:xfrm>
          <a:prstGeom prst="rect">
            <a:avLst/>
          </a:prstGeom>
          <a:noFill/>
          <a:ln>
            <a:noFill/>
          </a:ln>
        </p:spPr>
      </p:pic>
      <p:pic>
        <p:nvPicPr>
          <p:cNvPr id="145" name="Google Shape;145;p21"/>
          <p:cNvPicPr preferRelativeResize="0"/>
          <p:nvPr/>
        </p:nvPicPr>
        <p:blipFill rotWithShape="1">
          <a:blip r:embed="rId14" cstate="screen">
            <a:alphaModFix/>
            <a:extLst>
              <a:ext uri="{28A0092B-C50C-407E-A947-70E740481C1C}">
                <a14:useLocalDpi xmlns:a14="http://schemas.microsoft.com/office/drawing/2010/main"/>
              </a:ext>
            </a:extLst>
          </a:blip>
          <a:srcRect l="3766" t="12560" r="57801" b="40256"/>
          <a:stretch/>
        </p:blipFill>
        <p:spPr>
          <a:xfrm>
            <a:off x="3964000" y="4296548"/>
            <a:ext cx="1417800" cy="58018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757273" y="334100"/>
            <a:ext cx="5896968" cy="4556748"/>
          </a:xfrm>
          <a:prstGeom prst="rect">
            <a:avLst/>
          </a:prstGeom>
          <a:noFill/>
          <a:ln>
            <a:noFill/>
          </a:ln>
        </p:spPr>
      </p:pic>
      <p:sp>
        <p:nvSpPr>
          <p:cNvPr id="151" name="Google Shape;151;p22"/>
          <p:cNvSpPr txBox="1">
            <a:spLocks noGrp="1"/>
          </p:cNvSpPr>
          <p:nvPr>
            <p:ph type="body" idx="1"/>
          </p:nvPr>
        </p:nvSpPr>
        <p:spPr>
          <a:xfrm>
            <a:off x="311700" y="1089428"/>
            <a:ext cx="2304300" cy="178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n-GB" sz="1200">
                <a:latin typeface="Calibri"/>
                <a:ea typeface="Calibri"/>
                <a:cs typeface="Calibri"/>
                <a:sym typeface="Calibri"/>
              </a:rPr>
              <a:t>L’état futur des océans dépendra de ce que nous faisons pour lutter contre chaque type de pollution.</a:t>
            </a:r>
            <a:endParaRPr sz="1200">
              <a:latin typeface="Calibri"/>
              <a:ea typeface="Calibri"/>
              <a:cs typeface="Calibri"/>
              <a:sym typeface="Calibri"/>
            </a:endParaRPr>
          </a:p>
          <a:p>
            <a:pPr marL="0" lvl="0" indent="0" algn="l" rtl="0">
              <a:spcBef>
                <a:spcPts val="1600"/>
              </a:spcBef>
              <a:spcAft>
                <a:spcPts val="0"/>
              </a:spcAft>
              <a:buClr>
                <a:schemeClr val="dk1"/>
              </a:buClr>
              <a:buSzPts val="1800"/>
              <a:buFont typeface="Arial"/>
              <a:buNone/>
            </a:pPr>
            <a:r>
              <a:rPr lang="en-GB" sz="1200">
                <a:latin typeface="Calibri"/>
                <a:ea typeface="Calibri"/>
                <a:cs typeface="Calibri"/>
                <a:sym typeface="Calibri"/>
              </a:rPr>
              <a:t>Écrivez les mesures que nous devons prendre, ce qui arrivera si nous les prenons et ce qui arrivera si nous ne les prenons pas.</a:t>
            </a:r>
            <a:endParaRPr sz="1200">
              <a:latin typeface="Calibri"/>
              <a:ea typeface="Calibri"/>
              <a:cs typeface="Calibri"/>
              <a:sym typeface="Calibri"/>
            </a:endParaRPr>
          </a:p>
          <a:p>
            <a:pPr marL="0" lvl="0" indent="0" algn="l" rtl="0">
              <a:lnSpc>
                <a:spcPct val="115000"/>
              </a:lnSpc>
              <a:spcBef>
                <a:spcPts val="1600"/>
              </a:spcBef>
              <a:spcAft>
                <a:spcPts val="1600"/>
              </a:spcAft>
              <a:buSzPts val="1800"/>
              <a:buNone/>
            </a:pPr>
            <a:endParaRPr sz="1200">
              <a:solidFill>
                <a:schemeClr val="dk1"/>
              </a:solidFill>
              <a:latin typeface="Calibri"/>
              <a:ea typeface="Calibri"/>
              <a:cs typeface="Calibri"/>
              <a:sym typeface="Calibri"/>
            </a:endParaRPr>
          </a:p>
        </p:txBody>
      </p:sp>
      <p:pic>
        <p:nvPicPr>
          <p:cNvPr id="152" name="Google Shape;152;p2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3849" y="252650"/>
            <a:ext cx="5514474" cy="779400"/>
          </a:xfrm>
          <a:prstGeom prst="rect">
            <a:avLst/>
          </a:prstGeom>
          <a:noFill/>
          <a:ln>
            <a:noFill/>
          </a:ln>
        </p:spPr>
      </p:pic>
      <p:sp>
        <p:nvSpPr>
          <p:cNvPr id="153" name="Google Shape;153;p22"/>
          <p:cNvSpPr txBox="1"/>
          <p:nvPr/>
        </p:nvSpPr>
        <p:spPr>
          <a:xfrm>
            <a:off x="246775" y="334100"/>
            <a:ext cx="4734300" cy="5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800"/>
              <a:buFont typeface="Arial"/>
              <a:buNone/>
            </a:pPr>
            <a:r>
              <a:rPr lang="en-GB" sz="2800" b="1">
                <a:solidFill>
                  <a:schemeClr val="dk1"/>
                </a:solidFill>
                <a:latin typeface="Calibri"/>
                <a:ea typeface="Calibri"/>
                <a:cs typeface="Calibri"/>
                <a:sym typeface="Calibri"/>
              </a:rPr>
              <a:t>Prenez une grande respiration</a:t>
            </a:r>
            <a:endParaRPr sz="28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1">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1597</Words>
  <Application>Microsoft Macintosh PowerPoint</Application>
  <PresentationFormat>On-screen Show (16:9)</PresentationFormat>
  <Paragraphs>76</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2020-04-20T09:23:06Z</dcterms:modified>
</cp:coreProperties>
</file>